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3" r:id="rId5"/>
    <p:sldId id="261" r:id="rId6"/>
    <p:sldId id="260" r:id="rId7"/>
    <p:sldId id="259" r:id="rId8"/>
    <p:sldId id="297" r:id="rId9"/>
    <p:sldId id="299" r:id="rId10"/>
    <p:sldId id="298" r:id="rId11"/>
    <p:sldId id="279" r:id="rId12"/>
    <p:sldId id="286" r:id="rId13"/>
    <p:sldId id="292" r:id="rId14"/>
    <p:sldId id="296" r:id="rId15"/>
    <p:sldId id="295" r:id="rId16"/>
    <p:sldId id="287" r:id="rId17"/>
    <p:sldId id="28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16BA"/>
    <a:srgbClr val="1BB54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13" autoAdjust="0"/>
  </p:normalViewPr>
  <p:slideViewPr>
    <p:cSldViewPr>
      <p:cViewPr varScale="1">
        <p:scale>
          <a:sx n="69" d="100"/>
          <a:sy n="69" d="100"/>
        </p:scale>
        <p:origin x="-11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2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26EA3-0610-40C5-AD42-38FBAA9C1442}" type="datetimeFigureOut">
              <a:rPr lang="en-US" smtClean="0"/>
              <a:pPr/>
              <a:t>4/16/2012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C21F4-1DE8-4CE7-BAEE-689413E85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21F4-1DE8-4CE7-BAEE-689413E8529D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4.gif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185934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Model of Large Scale </a:t>
            </a:r>
          </a:p>
          <a:p>
            <a:r>
              <a:rPr lang="en-US" sz="3200" b="1" dirty="0" smtClean="0">
                <a:solidFill>
                  <a:schemeClr val="tx2"/>
                </a:solidFill>
              </a:rPr>
              <a:t>Conformation Mobility in Proteins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4133" y="3962400"/>
            <a:ext cx="7874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err="1" smtClean="0">
                <a:solidFill>
                  <a:schemeClr val="tx2"/>
                </a:solidFill>
              </a:rPr>
              <a:t>Yaroslav</a:t>
            </a:r>
            <a:r>
              <a:rPr lang="en-US" sz="2700" b="1" dirty="0" smtClean="0">
                <a:solidFill>
                  <a:schemeClr val="tx2"/>
                </a:solidFill>
              </a:rPr>
              <a:t> </a:t>
            </a:r>
            <a:r>
              <a:rPr lang="en-US" sz="2700" b="1" dirty="0" err="1" smtClean="0">
                <a:solidFill>
                  <a:schemeClr val="tx2"/>
                </a:solidFill>
              </a:rPr>
              <a:t>Ryabov</a:t>
            </a:r>
            <a:r>
              <a:rPr lang="en-US" sz="2700" dirty="0" smtClean="0">
                <a:solidFill>
                  <a:schemeClr val="tx2"/>
                </a:solidFill>
              </a:rPr>
              <a:t>, </a:t>
            </a:r>
          </a:p>
          <a:p>
            <a:r>
              <a:rPr lang="en-US" sz="2700" dirty="0" smtClean="0">
                <a:solidFill>
                  <a:schemeClr val="tx2"/>
                </a:solidFill>
              </a:rPr>
              <a:t>                         G Marius </a:t>
            </a:r>
            <a:r>
              <a:rPr lang="en-US" sz="2700" dirty="0" err="1" smtClean="0">
                <a:solidFill>
                  <a:schemeClr val="tx2"/>
                </a:solidFill>
              </a:rPr>
              <a:t>Clore</a:t>
            </a:r>
            <a:r>
              <a:rPr lang="en-US" sz="2700" dirty="0" smtClean="0">
                <a:solidFill>
                  <a:schemeClr val="tx2"/>
                </a:solidFill>
              </a:rPr>
              <a:t>, Charles D </a:t>
            </a:r>
            <a:r>
              <a:rPr lang="en-US" sz="2700" dirty="0" err="1" smtClean="0">
                <a:solidFill>
                  <a:schemeClr val="tx2"/>
                </a:solidFill>
              </a:rPr>
              <a:t>Schwieters</a:t>
            </a:r>
            <a:endParaRPr lang="en-US" sz="2700" dirty="0">
              <a:solidFill>
                <a:schemeClr val="tx2"/>
              </a:solidFill>
            </a:endParaRPr>
          </a:p>
        </p:txBody>
      </p:sp>
      <p:pic>
        <p:nvPicPr>
          <p:cNvPr id="6" name="Picture 5" descr="banner-c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8180" y="457200"/>
            <a:ext cx="3512820" cy="746760"/>
          </a:xfrm>
          <a:prstGeom prst="rect">
            <a:avLst/>
          </a:prstGeom>
        </p:spPr>
      </p:pic>
      <p:pic>
        <p:nvPicPr>
          <p:cNvPr id="7" name="Picture 6" descr="vi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1000" y="457200"/>
            <a:ext cx="749808" cy="749808"/>
          </a:xfrm>
          <a:prstGeom prst="rect">
            <a:avLst/>
          </a:prstGeom>
        </p:spPr>
      </p:pic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69792" y="457200"/>
            <a:ext cx="749808" cy="749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609600" y="4835235"/>
            <a:ext cx="80772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33400" y="457200"/>
            <a:ext cx="8077200" cy="990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73914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Solution in time domain cannot be represented in closed forms</a:t>
            </a:r>
          </a:p>
          <a:p>
            <a:pPr marL="519113" indent="-519113"/>
            <a:r>
              <a:rPr lang="en-US" sz="2100" dirty="0" smtClean="0">
                <a:solidFill>
                  <a:schemeClr val="tx2"/>
                </a:solidFill>
              </a:rPr>
              <a:t>due to </a:t>
            </a:r>
            <a:r>
              <a:rPr lang="en-US" sz="2100" b="1" dirty="0" smtClean="0">
                <a:solidFill>
                  <a:schemeClr val="tx2"/>
                </a:solidFill>
              </a:rPr>
              <a:t>Abel impossibility theorem (1824)</a:t>
            </a:r>
            <a:endParaRPr lang="en-US" sz="2100" b="1" dirty="0" smtClean="0"/>
          </a:p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2" name="Picture 11" descr="CartoonSimp.jpg"/>
          <p:cNvPicPr>
            <a:picLocks noChangeAspect="1"/>
          </p:cNvPicPr>
          <p:nvPr/>
        </p:nvPicPr>
        <p:blipFill>
          <a:blip r:embed="rId3" cstate="print"/>
          <a:srcRect l="37783" t="12346" b="6173"/>
          <a:stretch>
            <a:fillRect/>
          </a:stretch>
        </p:blipFill>
        <p:spPr>
          <a:xfrm>
            <a:off x="6477000" y="1676400"/>
            <a:ext cx="2258568" cy="2514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1905000"/>
            <a:ext cx="43434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Orientation correlation function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" y="2514600"/>
            <a:ext cx="28422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838200" y="5029200"/>
            <a:ext cx="4870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Ryabov, Clore, </a:t>
            </a:r>
            <a:r>
              <a:rPr lang="en-US" dirty="0" err="1" smtClean="0">
                <a:solidFill>
                  <a:schemeClr val="tx2"/>
                </a:solidFill>
              </a:rPr>
              <a:t>Schwieters</a:t>
            </a:r>
            <a:r>
              <a:rPr lang="en-US" dirty="0" smtClean="0">
                <a:solidFill>
                  <a:schemeClr val="tx2"/>
                </a:solidFill>
              </a:rPr>
              <a:t>, JCP </a:t>
            </a:r>
            <a:r>
              <a:rPr lang="en-US" b="1" dirty="0" smtClean="0">
                <a:solidFill>
                  <a:schemeClr val="tx2"/>
                </a:solidFill>
              </a:rPr>
              <a:t>136</a:t>
            </a:r>
            <a:r>
              <a:rPr lang="en-US" dirty="0" smtClean="0">
                <a:solidFill>
                  <a:schemeClr val="tx2"/>
                </a:solidFill>
              </a:rPr>
              <a:t> (2012) 034108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38200" y="3048000"/>
            <a:ext cx="4343400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3700" b="1" dirty="0" smtClean="0">
                <a:solidFill>
                  <a:schemeClr val="tx2"/>
                </a:solidFill>
              </a:rPr>
              <a:t>Poster # 396</a:t>
            </a:r>
            <a:r>
              <a:rPr lang="en-US" sz="1900" b="1" dirty="0" smtClean="0">
                <a:solidFill>
                  <a:schemeClr val="tx2"/>
                </a:solidFill>
              </a:rPr>
              <a:t> 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872835" y="3733800"/>
            <a:ext cx="25146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14400" y="4038600"/>
            <a:ext cx="4127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Chopin Ballroom, </a:t>
            </a:r>
            <a:r>
              <a:rPr lang="en-US" b="1" dirty="0" smtClean="0">
                <a:solidFill>
                  <a:schemeClr val="tx2"/>
                </a:solidFill>
              </a:rPr>
              <a:t>Thursday 2:00 -3:45 pm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47900"/>
            <a:ext cx="62674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7632" y="1447800"/>
            <a:ext cx="49530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Correlation function in frequency domain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15000" y="1905000"/>
            <a:ext cx="3232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Ryabov, Clore, Schwieters (2012)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657600" y="555498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r"/>
            <a:r>
              <a:rPr lang="en-US" dirty="0" smtClean="0">
                <a:solidFill>
                  <a:schemeClr val="tx2"/>
                </a:solidFill>
              </a:rPr>
              <a:t>Berne, </a:t>
            </a:r>
            <a:r>
              <a:rPr lang="en-US" dirty="0" err="1" smtClean="0">
                <a:solidFill>
                  <a:schemeClr val="tx2"/>
                </a:solidFill>
              </a:rPr>
              <a:t>Pecora</a:t>
            </a:r>
            <a:r>
              <a:rPr lang="en-US" dirty="0" smtClean="0">
                <a:solidFill>
                  <a:schemeClr val="tx2"/>
                </a:solidFill>
              </a:rPr>
              <a:t> (1968); Wong, Case and Szabo (2009)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39000" y="3124200"/>
            <a:ext cx="15924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Spectral density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57800" y="3124200"/>
            <a:ext cx="990600" cy="4572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581013"/>
            <a:ext cx="211836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752" y="4419600"/>
            <a:ext cx="5867400" cy="105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Illustrative calculations</a:t>
            </a:r>
          </a:p>
        </p:txBody>
      </p:sp>
      <p:pic>
        <p:nvPicPr>
          <p:cNvPr id="6" name="Picture 5" descr="CO_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1981200"/>
            <a:ext cx="5080000" cy="3810000"/>
          </a:xfrm>
          <a:prstGeom prst="rect">
            <a:avLst/>
          </a:prstGeom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8848" y="2133600"/>
            <a:ext cx="1586484" cy="242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8848" y="2484456"/>
            <a:ext cx="1577340" cy="217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8848" y="2835312"/>
            <a:ext cx="1604772" cy="20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3308604"/>
            <a:ext cx="1584198" cy="19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8848" y="3637504"/>
            <a:ext cx="1579626" cy="20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48848" y="3962400"/>
            <a:ext cx="1597914" cy="20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5257800" y="1383268"/>
            <a:ext cx="330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Estimations of </a:t>
            </a:r>
            <a:r>
              <a:rPr lang="en-US" dirty="0" err="1" smtClean="0">
                <a:solidFill>
                  <a:schemeClr val="tx2"/>
                </a:solidFill>
              </a:rPr>
              <a:t>XplorNIH</a:t>
            </a:r>
            <a:r>
              <a:rPr lang="en-US" dirty="0" smtClean="0">
                <a:solidFill>
                  <a:schemeClr val="tx2"/>
                </a:solidFill>
              </a:rPr>
              <a:t> @ 300 K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384256" y="4648200"/>
            <a:ext cx="1387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Assumptions</a:t>
            </a:r>
            <a:endParaRPr lang="en-US" dirty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48400" y="5181600"/>
            <a:ext cx="2267712" cy="272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6216" y="5715000"/>
            <a:ext cx="1136142" cy="22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46224" y="5745144"/>
            <a:ext cx="724662" cy="19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4391960" y="5161504"/>
            <a:ext cx="1600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Symmetric motions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4409552" y="5694904"/>
            <a:ext cx="1438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Equal occupation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838200" y="1524000"/>
            <a:ext cx="96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EI dimer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33752" y="2077496"/>
            <a:ext cx="1159002" cy="26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23704" y="3233256"/>
            <a:ext cx="116586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R2R1_normal.JPG"/>
          <p:cNvPicPr>
            <a:picLocks noChangeAspect="1"/>
          </p:cNvPicPr>
          <p:nvPr/>
        </p:nvPicPr>
        <p:blipFill>
          <a:blip r:embed="rId3" cstate="print"/>
          <a:srcRect l="2885" t="6793" r="11913" b="3528"/>
          <a:stretch>
            <a:fillRect/>
          </a:stretch>
        </p:blipFill>
        <p:spPr>
          <a:xfrm>
            <a:off x="76201" y="1752600"/>
            <a:ext cx="6183443" cy="5029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Illustrative calculations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43200" y="1295400"/>
            <a:ext cx="425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NMR relaxation rates for 600 MHz @ 300 K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192296" y="4170904"/>
            <a:ext cx="2763296" cy="0"/>
          </a:xfrm>
          <a:prstGeom prst="line">
            <a:avLst/>
          </a:prstGeom>
          <a:ln w="38100">
            <a:solidFill>
              <a:srgbClr val="1616BA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2248" y="3493008"/>
            <a:ext cx="2715768" cy="6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447800" y="1828800"/>
            <a:ext cx="1297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N- terminus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886200" y="4126468"/>
            <a:ext cx="1297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C- terminus</a:t>
            </a:r>
            <a:endParaRPr lang="en-US" dirty="0"/>
          </a:p>
        </p:txBody>
      </p:sp>
      <p:pic>
        <p:nvPicPr>
          <p:cNvPr id="15" name="Picture 14" descr="ClosedNTs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6200" y="4648200"/>
            <a:ext cx="1524000" cy="868680"/>
          </a:xfrm>
          <a:prstGeom prst="rect">
            <a:avLst/>
          </a:prstGeom>
        </p:spPr>
      </p:pic>
      <p:pic>
        <p:nvPicPr>
          <p:cNvPr id="16" name="Picture 15" descr="OpenCT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7800" y="2286000"/>
            <a:ext cx="1524000" cy="868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R2R1_normal_slow.JPG"/>
          <p:cNvPicPr>
            <a:picLocks noChangeAspect="1"/>
          </p:cNvPicPr>
          <p:nvPr/>
        </p:nvPicPr>
        <p:blipFill>
          <a:blip r:embed="rId3" cstate="print"/>
          <a:srcRect l="2886" t="6794" r="11909" b="3529"/>
          <a:stretch>
            <a:fillRect/>
          </a:stretch>
        </p:blipFill>
        <p:spPr>
          <a:xfrm>
            <a:off x="73152" y="1755648"/>
            <a:ext cx="6183824" cy="5029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Illustrative calculations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43200" y="1295400"/>
            <a:ext cx="425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NMR relaxation rates for 600 MHz @ 300 K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6192296" y="4170904"/>
            <a:ext cx="2763296" cy="0"/>
          </a:xfrm>
          <a:prstGeom prst="line">
            <a:avLst/>
          </a:prstGeom>
          <a:ln w="38100">
            <a:solidFill>
              <a:srgbClr val="1616BA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632" y="2819400"/>
            <a:ext cx="1487424" cy="35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6182248" y="3276600"/>
            <a:ext cx="15240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2248" y="3493008"/>
            <a:ext cx="2715768" cy="6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R2R1_EI.JPG"/>
          <p:cNvPicPr>
            <a:picLocks noChangeAspect="1"/>
          </p:cNvPicPr>
          <p:nvPr/>
        </p:nvPicPr>
        <p:blipFill>
          <a:blip r:embed="rId3" cstate="print"/>
          <a:srcRect l="2886" t="6794" r="11909" b="3529"/>
          <a:stretch>
            <a:fillRect/>
          </a:stretch>
        </p:blipFill>
        <p:spPr>
          <a:xfrm>
            <a:off x="73152" y="1755648"/>
            <a:ext cx="6183824" cy="50292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Illustrative calculations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43200" y="1295400"/>
            <a:ext cx="4256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NMR relaxation rates for 600 MHz @ 300 K</a:t>
            </a:r>
            <a:endParaRPr lang="en-US" dirty="0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2392" y="4471520"/>
            <a:ext cx="1371600" cy="3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Connector 28"/>
          <p:cNvCxnSpPr/>
          <p:nvPr/>
        </p:nvCxnSpPr>
        <p:spPr>
          <a:xfrm>
            <a:off x="6186432" y="4942952"/>
            <a:ext cx="1524000" cy="0"/>
          </a:xfrm>
          <a:prstGeom prst="line">
            <a:avLst/>
          </a:prstGeom>
          <a:ln w="38100">
            <a:solidFill>
              <a:srgbClr val="1BB54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192296" y="4170904"/>
            <a:ext cx="2763296" cy="0"/>
          </a:xfrm>
          <a:prstGeom prst="line">
            <a:avLst/>
          </a:prstGeom>
          <a:ln w="38100">
            <a:solidFill>
              <a:srgbClr val="1616BA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2248" y="3493008"/>
            <a:ext cx="2715768" cy="62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8632" y="2819400"/>
            <a:ext cx="1487424" cy="35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>
            <a:off x="6182248" y="3276600"/>
            <a:ext cx="15240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Concluding notes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3400" y="1524000"/>
            <a:ext cx="8077200" cy="472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5290" y="2376368"/>
            <a:ext cx="711431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just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Provides closed form solutions in frequency domain ready for evaluation of spectral density etc.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7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7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700" dirty="0" smtClean="0">
              <a:solidFill>
                <a:schemeClr val="tx2"/>
              </a:solidFill>
            </a:endParaRPr>
          </a:p>
          <a:p>
            <a:pPr marL="231775" indent="-231775" algn="just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Provides known limiting cases and is reproduced by Monte Carlo simulations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7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7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700" dirty="0" smtClean="0">
              <a:solidFill>
                <a:schemeClr val="tx2"/>
              </a:solidFill>
            </a:endParaRPr>
          </a:p>
          <a:p>
            <a:pPr marL="231775" indent="-231775" algn="just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Not universal: discusses only the transitions between discrete states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7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7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7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700" dirty="0" smtClean="0">
              <a:solidFill>
                <a:schemeClr val="tx2"/>
              </a:solidFill>
            </a:endParaRPr>
          </a:p>
          <a:p>
            <a:pPr marL="231775" indent="-231775" algn="just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However, accounts for arbitrary symmetry of diffusion tensors, arbitrary reorientation of molecules upon conformation transition,   and coupling between diffusion tumbling and conformation exchange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1780447"/>
            <a:ext cx="3581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 algn="just"/>
            <a:r>
              <a:rPr lang="en-US" sz="2100" b="1" dirty="0" smtClean="0">
                <a:solidFill>
                  <a:schemeClr val="tx2"/>
                </a:solidFill>
              </a:rPr>
              <a:t>Our Model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Acknowledgments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33400" y="1524000"/>
            <a:ext cx="8077200" cy="472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1" y="1828800"/>
            <a:ext cx="5562600" cy="20467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700" b="1" dirty="0" smtClean="0">
                <a:solidFill>
                  <a:schemeClr val="tx2"/>
                </a:solidFill>
              </a:rPr>
              <a:t> </a:t>
            </a:r>
            <a:r>
              <a:rPr lang="en-US" sz="2100" b="1" dirty="0" smtClean="0">
                <a:solidFill>
                  <a:schemeClr val="tx2"/>
                </a:solidFill>
              </a:rPr>
              <a:t>Co-Authors</a:t>
            </a:r>
          </a:p>
          <a:p>
            <a:endParaRPr lang="en-US" sz="1500" b="1" dirty="0" smtClean="0">
              <a:solidFill>
                <a:schemeClr val="tx2"/>
              </a:solidFill>
            </a:endParaRPr>
          </a:p>
          <a:p>
            <a:pPr marL="290513" indent="-2905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Charles D. Schwieters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290513" indent="-2905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G. Marius Clore</a:t>
            </a:r>
          </a:p>
          <a:p>
            <a:pPr marL="519113" indent="-519113"/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/>
            <a:endParaRPr lang="en-US" sz="1000" dirty="0" smtClean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1" y="3733800"/>
            <a:ext cx="5715000" cy="20467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700" b="1" dirty="0" smtClean="0">
                <a:solidFill>
                  <a:schemeClr val="tx2"/>
                </a:solidFill>
              </a:rPr>
              <a:t> </a:t>
            </a:r>
            <a:r>
              <a:rPr lang="en-US" sz="2100" b="1" dirty="0" smtClean="0">
                <a:solidFill>
                  <a:schemeClr val="tx2"/>
                </a:solidFill>
              </a:rPr>
              <a:t>Extremely Useful Discussions </a:t>
            </a:r>
          </a:p>
          <a:p>
            <a:endParaRPr lang="en-US" sz="1500" b="1" dirty="0" smtClean="0">
              <a:solidFill>
                <a:schemeClr val="tx2"/>
              </a:solidFill>
            </a:endParaRPr>
          </a:p>
          <a:p>
            <a:pPr marL="290513" indent="-2905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Alexander Berezhkovskii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290513" indent="-290513">
              <a:buFont typeface="Arial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</a:rPr>
              <a:t>Attila Szabo</a:t>
            </a:r>
          </a:p>
          <a:p>
            <a:pPr marL="519113" indent="-519113"/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/>
            <a:endParaRPr lang="en-US" sz="10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3400" y="457200"/>
            <a:ext cx="8077200" cy="5867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008251"/>
            <a:ext cx="6781800" cy="44781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700" b="1" dirty="0" smtClean="0">
                <a:solidFill>
                  <a:schemeClr val="tx2"/>
                </a:solidFill>
              </a:rPr>
              <a:t> Outline</a:t>
            </a:r>
          </a:p>
          <a:p>
            <a:endParaRPr lang="en-US" sz="1500" b="1" dirty="0" smtClean="0">
              <a:solidFill>
                <a:schemeClr val="tx2"/>
              </a:solidFill>
            </a:endParaRPr>
          </a:p>
          <a:p>
            <a:endParaRPr lang="en-US" sz="1500" b="1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tx2"/>
                </a:solidFill>
              </a:rPr>
              <a:t>Conformational transitions on different time scales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tx2"/>
                </a:solidFill>
              </a:rPr>
              <a:t>Model of conformation transitions between discrete states </a:t>
            </a:r>
            <a:endParaRPr lang="en-US" sz="2300" i="1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1000" i="1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tx2"/>
                </a:solidFill>
              </a:rPr>
              <a:t>Closed form expression for correlation function</a:t>
            </a:r>
            <a:br>
              <a:rPr lang="en-US" sz="2300" dirty="0" smtClean="0">
                <a:solidFill>
                  <a:schemeClr val="tx2"/>
                </a:solidFill>
              </a:rPr>
            </a:br>
            <a:r>
              <a:rPr lang="en-US" sz="2300" dirty="0" smtClean="0">
                <a:solidFill>
                  <a:schemeClr val="tx2"/>
                </a:solidFill>
              </a:rPr>
              <a:t>Time domain vs. Frequency domain </a:t>
            </a: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519113" indent="-519113">
              <a:buFont typeface="Arial" pitchFamily="34" charset="0"/>
              <a:buChar char="•"/>
            </a:pPr>
            <a:r>
              <a:rPr lang="en-US" sz="2300" dirty="0" smtClean="0">
                <a:solidFill>
                  <a:schemeClr val="tx2"/>
                </a:solidFill>
              </a:rPr>
              <a:t>What to expect: Illustrative calculations</a:t>
            </a:r>
          </a:p>
          <a:p>
            <a:pPr marL="519113" indent="-519113"/>
            <a:endParaRPr lang="en-US" sz="1000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Time scale of Conformational transitions</a:t>
            </a:r>
          </a:p>
        </p:txBody>
      </p:sp>
      <p:pic>
        <p:nvPicPr>
          <p:cNvPr id="6" name="Picture 5" descr="CO_K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752" y="2057400"/>
            <a:ext cx="4270248" cy="320268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819850" y="2010075"/>
            <a:ext cx="2677668" cy="1266525"/>
            <a:chOff x="4819850" y="1981200"/>
            <a:chExt cx="2677668" cy="12665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19850" y="1981200"/>
              <a:ext cx="2677668" cy="1093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9"/>
            <p:cNvCxnSpPr/>
            <p:nvPr/>
          </p:nvCxnSpPr>
          <p:spPr>
            <a:xfrm>
              <a:off x="4953000" y="3247725"/>
              <a:ext cx="251460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  <a:effectLst>
              <a:outerShdw blurRad="101600" dist="114300" dir="2940000" sx="103000" sy="103000" algn="t" rotWithShape="0">
                <a:prstClr val="black">
                  <a:alpha val="51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>
            <a:off x="2286000" y="914400"/>
            <a:ext cx="2971800" cy="0"/>
          </a:xfrm>
          <a:prstGeom prst="line">
            <a:avLst/>
          </a:prstGeom>
          <a:ln w="25400">
            <a:solidFill>
              <a:srgbClr val="C00000"/>
            </a:solidFill>
          </a:ln>
          <a:effectLst>
            <a:outerShdw blurRad="50800" dist="38100" dir="2940000" algn="t" rotWithShape="0">
              <a:prstClr val="black">
                <a:alpha val="4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C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600200"/>
            <a:ext cx="4800600" cy="4549902"/>
          </a:xfrm>
          <a:prstGeom prst="rect">
            <a:avLst/>
          </a:prstGeom>
        </p:spPr>
      </p:pic>
      <p:pic>
        <p:nvPicPr>
          <p:cNvPr id="9" name="Picture 8" descr="closedA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1981200"/>
            <a:ext cx="3276600" cy="3276600"/>
          </a:xfrm>
          <a:prstGeom prst="rect">
            <a:avLst/>
          </a:prstGeom>
        </p:spPr>
      </p:pic>
      <p:pic>
        <p:nvPicPr>
          <p:cNvPr id="8" name="Picture 7" descr="closedAs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3429000"/>
            <a:ext cx="3276600" cy="3276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Time scale of Rotational diffusion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8774" y="1905000"/>
            <a:ext cx="3941826" cy="138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4953000" y="3276600"/>
            <a:ext cx="36576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86000" y="914400"/>
            <a:ext cx="2209800" cy="0"/>
          </a:xfrm>
          <a:prstGeom prst="line">
            <a:avLst/>
          </a:prstGeom>
          <a:ln w="25400">
            <a:solidFill>
              <a:srgbClr val="C00000"/>
            </a:solidFill>
          </a:ln>
          <a:effectLst>
            <a:outerShdw blurRad="50800" dist="38100" dir="2940000" algn="t" rotWithShape="0">
              <a:prstClr val="black">
                <a:alpha val="4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owExchang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1828800"/>
            <a:ext cx="4800600" cy="454990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572000" y="3810000"/>
            <a:ext cx="4038600" cy="2286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Conformation transitions on different time scales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1794302"/>
            <a:ext cx="2133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Slow Exchange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8783" y="2487791"/>
            <a:ext cx="1429512" cy="65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5257800" y="3276600"/>
            <a:ext cx="14478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800600" y="3927902"/>
            <a:ext cx="3657600" cy="1863298"/>
            <a:chOff x="4724400" y="3927902"/>
            <a:chExt cx="3657600" cy="1863298"/>
          </a:xfrm>
        </p:grpSpPr>
        <p:sp>
          <p:nvSpPr>
            <p:cNvPr id="14" name="Rectangle 13"/>
            <p:cNvSpPr/>
            <p:nvPr/>
          </p:nvSpPr>
          <p:spPr>
            <a:xfrm>
              <a:off x="4724400" y="3927902"/>
              <a:ext cx="3657600" cy="11233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900" dirty="0" smtClean="0">
                  <a:solidFill>
                    <a:schemeClr val="tx2"/>
                  </a:solidFill>
                </a:rPr>
                <a:t>Approximation of </a:t>
              </a:r>
              <a:r>
                <a:rPr lang="en-US" sz="1900" b="1" dirty="0" smtClean="0">
                  <a:solidFill>
                    <a:schemeClr val="tx2"/>
                  </a:solidFill>
                </a:rPr>
                <a:t>two species</a:t>
              </a:r>
            </a:p>
            <a:p>
              <a:endParaRPr lang="en-US" sz="500" b="1" dirty="0" smtClean="0">
                <a:solidFill>
                  <a:schemeClr val="tx2"/>
                </a:solidFill>
              </a:endParaRPr>
            </a:p>
            <a:p>
              <a:r>
                <a:rPr lang="en-US" sz="1900" dirty="0" smtClean="0">
                  <a:solidFill>
                    <a:schemeClr val="tx2"/>
                  </a:solidFill>
                </a:rPr>
                <a:t>with </a:t>
              </a:r>
              <a:r>
                <a:rPr lang="en-US" sz="1900" b="1" dirty="0" smtClean="0">
                  <a:solidFill>
                    <a:schemeClr val="tx2"/>
                  </a:solidFill>
                </a:rPr>
                <a:t>two different structures</a:t>
              </a:r>
              <a:endParaRPr lang="en-US" sz="800" b="1" dirty="0" smtClean="0">
                <a:solidFill>
                  <a:schemeClr val="tx2"/>
                </a:solidFill>
              </a:endParaRPr>
            </a:p>
            <a:p>
              <a:r>
                <a:rPr lang="en-US" sz="500" b="1" dirty="0" smtClean="0">
                  <a:solidFill>
                    <a:schemeClr val="tx2"/>
                  </a:solidFill>
                </a:rPr>
                <a:t/>
              </a:r>
              <a:br>
                <a:rPr lang="en-US" sz="500" b="1" dirty="0" smtClean="0">
                  <a:solidFill>
                    <a:schemeClr val="tx2"/>
                  </a:solidFill>
                </a:rPr>
              </a:br>
              <a:r>
                <a:rPr lang="en-US" sz="1900" dirty="0" smtClean="0">
                  <a:solidFill>
                    <a:schemeClr val="tx2"/>
                  </a:solidFill>
                </a:rPr>
                <a:t>and </a:t>
              </a:r>
              <a:r>
                <a:rPr lang="en-US" sz="1900" b="1" dirty="0" smtClean="0">
                  <a:solidFill>
                    <a:schemeClr val="tx2"/>
                  </a:solidFill>
                </a:rPr>
                <a:t>two diffusion tensors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181600" y="5354432"/>
              <a:ext cx="1828800" cy="436768"/>
              <a:chOff x="4953000" y="5171552"/>
              <a:chExt cx="1828800" cy="436768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953000" y="5181600"/>
                <a:ext cx="613410" cy="426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248400" y="5171552"/>
                <a:ext cx="533400" cy="426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5588560" y="5221792"/>
                <a:ext cx="5389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and</a:t>
                </a:r>
                <a:endParaRPr lang="en-US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llOCSFas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448" y="1828800"/>
            <a:ext cx="4800600" cy="4549902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4572000" y="3810000"/>
            <a:ext cx="4038600" cy="2286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Conformation transitions on different time scales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1794302"/>
            <a:ext cx="21336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Fast Exchange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257800" y="3276600"/>
            <a:ext cx="14478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800600" y="3927902"/>
            <a:ext cx="4191000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dirty="0" smtClean="0">
                <a:solidFill>
                  <a:schemeClr val="tx2"/>
                </a:solidFill>
              </a:rPr>
              <a:t>Approximation of </a:t>
            </a:r>
            <a:r>
              <a:rPr lang="en-US" sz="1900" b="1" dirty="0" smtClean="0">
                <a:solidFill>
                  <a:schemeClr val="tx2"/>
                </a:solidFill>
              </a:rPr>
              <a:t>single conformer</a:t>
            </a:r>
          </a:p>
          <a:p>
            <a:endParaRPr lang="en-US" sz="500" b="1" dirty="0" smtClean="0">
              <a:solidFill>
                <a:schemeClr val="tx2"/>
              </a:solidFill>
            </a:endParaRPr>
          </a:p>
          <a:p>
            <a:r>
              <a:rPr lang="en-US" sz="1900" dirty="0" smtClean="0">
                <a:solidFill>
                  <a:schemeClr val="tx2"/>
                </a:solidFill>
              </a:rPr>
              <a:t>with </a:t>
            </a:r>
            <a:r>
              <a:rPr lang="en-US" sz="1900" b="1" dirty="0" smtClean="0">
                <a:solidFill>
                  <a:schemeClr val="tx2"/>
                </a:solidFill>
              </a:rPr>
              <a:t>one</a:t>
            </a:r>
            <a:r>
              <a:rPr lang="en-US" sz="1900" dirty="0" smtClean="0">
                <a:solidFill>
                  <a:schemeClr val="tx2"/>
                </a:solidFill>
              </a:rPr>
              <a:t> </a:t>
            </a:r>
            <a:r>
              <a:rPr lang="en-US" sz="1900" b="1" dirty="0" smtClean="0">
                <a:solidFill>
                  <a:schemeClr val="tx2"/>
                </a:solidFill>
              </a:rPr>
              <a:t>averaged structure</a:t>
            </a:r>
            <a:endParaRPr lang="en-US" sz="800" b="1" dirty="0" smtClean="0">
              <a:solidFill>
                <a:schemeClr val="tx2"/>
              </a:solidFill>
            </a:endParaRPr>
          </a:p>
          <a:p>
            <a:r>
              <a:rPr lang="en-US" sz="500" b="1" dirty="0" smtClean="0">
                <a:solidFill>
                  <a:schemeClr val="tx2"/>
                </a:solidFill>
              </a:rPr>
              <a:t/>
            </a:r>
            <a:br>
              <a:rPr lang="en-US" sz="500" b="1" dirty="0" smtClean="0">
                <a:solidFill>
                  <a:schemeClr val="tx2"/>
                </a:solidFill>
              </a:rPr>
            </a:br>
            <a:r>
              <a:rPr lang="en-US" sz="1900" dirty="0" smtClean="0">
                <a:solidFill>
                  <a:schemeClr val="tx2"/>
                </a:solidFill>
              </a:rPr>
              <a:t>and </a:t>
            </a:r>
            <a:r>
              <a:rPr lang="en-US" sz="1900" b="1" dirty="0" smtClean="0">
                <a:solidFill>
                  <a:schemeClr val="tx2"/>
                </a:solidFill>
              </a:rPr>
              <a:t>one averaged diffusion tensor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1896" y="2600848"/>
            <a:ext cx="1301496" cy="50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5391150"/>
            <a:ext cx="565404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Conformation transitions on different time scales</a:t>
            </a:r>
          </a:p>
        </p:txBody>
      </p:sp>
      <p:pic>
        <p:nvPicPr>
          <p:cNvPr id="6" name="Picture 5" descr="allOCSMediumxcf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448" y="1828800"/>
            <a:ext cx="4800600" cy="45499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1794302"/>
            <a:ext cx="29718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Intermediate Exchange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257800" y="3276600"/>
            <a:ext cx="1447800" cy="0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outerShdw blurRad="101600" dist="114300" dir="2940000" sx="103000" sy="103000" algn="t" rotWithShape="0">
              <a:prstClr val="black">
                <a:alpha val="51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572000" y="3810000"/>
            <a:ext cx="4038600" cy="2286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3962400"/>
            <a:ext cx="82266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8184" y="2564840"/>
            <a:ext cx="1258824" cy="608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artoonC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5400" y="1295400"/>
            <a:ext cx="3630168" cy="30861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Rotational diffusion of semi-Rigid molecule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657600" y="55626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r"/>
            <a:r>
              <a:rPr lang="en-US" dirty="0" smtClean="0">
                <a:solidFill>
                  <a:schemeClr val="tx2"/>
                </a:solidFill>
              </a:rPr>
              <a:t>Berne, </a:t>
            </a:r>
            <a:r>
              <a:rPr lang="en-US" dirty="0" err="1" smtClean="0">
                <a:solidFill>
                  <a:schemeClr val="tx2"/>
                </a:solidFill>
              </a:rPr>
              <a:t>Pecora</a:t>
            </a:r>
            <a:r>
              <a:rPr lang="en-US" dirty="0" smtClean="0">
                <a:solidFill>
                  <a:schemeClr val="tx2"/>
                </a:solidFill>
              </a:rPr>
              <a:t> (1968); Wong, Case and Szabo (2009)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47632" y="1447800"/>
            <a:ext cx="547216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Conformation transition between</a:t>
            </a:r>
          </a:p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discrete set of states</a:t>
            </a:r>
          </a:p>
          <a:p>
            <a:pPr marL="519113" indent="-519113"/>
            <a:endParaRPr lang="en-US" sz="1900" b="1" dirty="0" smtClean="0">
              <a:solidFill>
                <a:schemeClr val="tx2"/>
              </a:solidFill>
            </a:endParaRPr>
          </a:p>
          <a:p>
            <a:pPr marL="519113" indent="-519113"/>
            <a:endParaRPr lang="en-US" sz="1000" b="1" dirty="0" smtClean="0">
              <a:solidFill>
                <a:schemeClr val="tx2"/>
              </a:solidFill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Molecule tumbles in isotropic solvent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Molecule exchanges between discrete </a:t>
            </a:r>
            <a:br>
              <a:rPr lang="en-US" sz="1700" dirty="0" smtClean="0">
                <a:solidFill>
                  <a:schemeClr val="tx2"/>
                </a:solidFill>
              </a:rPr>
            </a:br>
            <a:r>
              <a:rPr lang="en-US" sz="1700" dirty="0" smtClean="0">
                <a:solidFill>
                  <a:schemeClr val="tx2"/>
                </a:solidFill>
              </a:rPr>
              <a:t>conformations 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In each conformation state molecule is rigid</a:t>
            </a:r>
            <a:br>
              <a:rPr lang="en-US" sz="1700" dirty="0" smtClean="0">
                <a:solidFill>
                  <a:schemeClr val="tx2"/>
                </a:solidFill>
              </a:rPr>
            </a:br>
            <a:r>
              <a:rPr lang="en-US" sz="1700" dirty="0" smtClean="0">
                <a:solidFill>
                  <a:schemeClr val="tx2"/>
                </a:solidFill>
              </a:rPr>
              <a:t>and has diffusion tensor 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  <a:p>
            <a:pPr marL="231775" indent="-231775">
              <a:buFont typeface="Arial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</a:rPr>
              <a:t>The transition time is much shorter than the time </a:t>
            </a:r>
          </a:p>
          <a:p>
            <a:pPr marL="231775" indent="-231775"/>
            <a:r>
              <a:rPr lang="en-US" sz="1700" dirty="0" smtClean="0">
                <a:solidFill>
                  <a:schemeClr val="tx2"/>
                </a:solidFill>
              </a:rPr>
              <a:t>     which molecule spends in any conformation</a:t>
            </a:r>
          </a:p>
          <a:p>
            <a:pPr marL="231775" indent="-231775">
              <a:buFont typeface="Arial" pitchFamily="34" charset="0"/>
              <a:buChar char="•"/>
            </a:pPr>
            <a:endParaRPr lang="en-US" sz="1000" dirty="0" smtClean="0">
              <a:solidFill>
                <a:schemeClr val="tx2"/>
              </a:solidFill>
            </a:endParaRPr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3888" y="3151206"/>
            <a:ext cx="12382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0112" y="3876152"/>
            <a:ext cx="300990" cy="23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Simp.jpg"/>
          <p:cNvPicPr>
            <a:picLocks noChangeAspect="1"/>
          </p:cNvPicPr>
          <p:nvPr/>
        </p:nvPicPr>
        <p:blipFill>
          <a:blip r:embed="rId3" cstate="print"/>
          <a:srcRect l="37783" t="12346" b="6173"/>
          <a:stretch>
            <a:fillRect/>
          </a:stretch>
        </p:blipFill>
        <p:spPr>
          <a:xfrm>
            <a:off x="6477000" y="1676400"/>
            <a:ext cx="2258568" cy="2514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33400" y="457200"/>
            <a:ext cx="807720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190500" dist="177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0" y="533400"/>
            <a:ext cx="5715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2100" b="1" dirty="0" smtClean="0">
                <a:solidFill>
                  <a:schemeClr val="tx2"/>
                </a:solidFill>
              </a:rPr>
              <a:t>Relationships between experimental observables and theoretical calculations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1905000"/>
            <a:ext cx="43434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Orientation correlation function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33800" y="2971800"/>
            <a:ext cx="15924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Spectral density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133600" y="3048000"/>
            <a:ext cx="1752600" cy="6096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" y="2514600"/>
            <a:ext cx="284226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3539490"/>
            <a:ext cx="678180" cy="34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flipH="1">
            <a:off x="3581400" y="4038600"/>
            <a:ext cx="685800" cy="106680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219200" y="5330279"/>
            <a:ext cx="43434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9113" indent="-519113"/>
            <a:r>
              <a:rPr lang="en-US" sz="1900" b="1" dirty="0" smtClean="0">
                <a:solidFill>
                  <a:schemeClr val="tx2"/>
                </a:solidFill>
              </a:rPr>
              <a:t>Experimental observables: R1, R2 etc.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152430" y="3429000"/>
            <a:ext cx="1743170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Fourier transform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343400" y="4419600"/>
            <a:ext cx="191706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9113" indent="-519113"/>
            <a:r>
              <a:rPr lang="en-US" sz="1700" dirty="0" smtClean="0">
                <a:solidFill>
                  <a:schemeClr val="tx2"/>
                </a:solidFill>
              </a:rPr>
              <a:t>Linear Combination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5387</TotalTime>
  <Words>384</Words>
  <Application>Microsoft Office PowerPoint</Application>
  <PresentationFormat>On-screen Show (4:3)</PresentationFormat>
  <Paragraphs>126</Paragraphs>
  <Slides>17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yasya</dc:creator>
  <cp:lastModifiedBy>yryabov</cp:lastModifiedBy>
  <cp:revision>436</cp:revision>
  <dcterms:created xsi:type="dcterms:W3CDTF">2006-08-16T00:00:00Z</dcterms:created>
  <dcterms:modified xsi:type="dcterms:W3CDTF">2012-04-16T16:30:24Z</dcterms:modified>
</cp:coreProperties>
</file>