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63" r:id="rId5"/>
    <p:sldId id="261" r:id="rId6"/>
    <p:sldId id="260" r:id="rId7"/>
    <p:sldId id="259" r:id="rId8"/>
    <p:sldId id="264" r:id="rId9"/>
    <p:sldId id="312" r:id="rId10"/>
    <p:sldId id="265" r:id="rId11"/>
    <p:sldId id="266" r:id="rId12"/>
    <p:sldId id="299" r:id="rId13"/>
    <p:sldId id="267" r:id="rId14"/>
    <p:sldId id="268" r:id="rId15"/>
    <p:sldId id="269" r:id="rId16"/>
    <p:sldId id="270" r:id="rId17"/>
    <p:sldId id="271" r:id="rId18"/>
    <p:sldId id="272" r:id="rId19"/>
    <p:sldId id="281" r:id="rId20"/>
    <p:sldId id="300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311" r:id="rId29"/>
    <p:sldId id="310" r:id="rId30"/>
    <p:sldId id="313" r:id="rId31"/>
    <p:sldId id="286" r:id="rId32"/>
    <p:sldId id="292" r:id="rId33"/>
    <p:sldId id="296" r:id="rId34"/>
    <p:sldId id="295" r:id="rId35"/>
    <p:sldId id="287" r:id="rId36"/>
    <p:sldId id="28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6BA"/>
    <a:srgbClr val="1BB5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13" autoAdjust="0"/>
  </p:normalViewPr>
  <p:slideViewPr>
    <p:cSldViewPr>
      <p:cViewPr varScale="1">
        <p:scale>
          <a:sx n="69" d="100"/>
          <a:sy n="69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2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26EA3-0610-40C5-AD42-38FBAA9C1442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C21F4-1DE8-4CE7-BAEE-689413E85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8.jpeg"/><Relationship Id="rId4" Type="http://schemas.openxmlformats.org/officeDocument/2006/relationships/image" Target="../media/image33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.gif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5" Type="http://schemas.openxmlformats.org/officeDocument/2006/relationships/image" Target="../media/image89.gif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88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2275582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Model of Large Scale </a:t>
            </a:r>
          </a:p>
          <a:p>
            <a:r>
              <a:rPr lang="en-US" sz="3200" b="1" dirty="0" smtClean="0">
                <a:solidFill>
                  <a:schemeClr val="tx2"/>
                </a:solidFill>
              </a:rPr>
              <a:t>Conformational </a:t>
            </a:r>
            <a:r>
              <a:rPr lang="en-US" sz="3200" b="1" dirty="0" smtClean="0">
                <a:solidFill>
                  <a:schemeClr val="tx2"/>
                </a:solidFill>
              </a:rPr>
              <a:t>Mobility in Proteins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3652" y="4124980"/>
            <a:ext cx="2589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2"/>
                </a:solidFill>
              </a:rPr>
              <a:t>Yaroslav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Ryabov</a:t>
            </a:r>
            <a:endParaRPr lang="en-US" sz="2800" dirty="0"/>
          </a:p>
        </p:txBody>
      </p:sp>
      <p:pic>
        <p:nvPicPr>
          <p:cNvPr id="6" name="Picture 5" descr="banner-c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8180" y="457200"/>
            <a:ext cx="3512820" cy="746760"/>
          </a:xfrm>
          <a:prstGeom prst="rect">
            <a:avLst/>
          </a:prstGeom>
        </p:spPr>
      </p:pic>
      <p:pic>
        <p:nvPicPr>
          <p:cNvPr id="7" name="Picture 6" descr="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457200"/>
            <a:ext cx="749808" cy="749808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69792" y="457200"/>
            <a:ext cx="749808" cy="749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Simp.jpg"/>
          <p:cNvPicPr>
            <a:picLocks noChangeAspect="1"/>
          </p:cNvPicPr>
          <p:nvPr/>
        </p:nvPicPr>
        <p:blipFill>
          <a:blip r:embed="rId3" cstate="print"/>
          <a:srcRect l="37783" t="12346" b="6173"/>
          <a:stretch>
            <a:fillRect/>
          </a:stretch>
        </p:blipFill>
        <p:spPr>
          <a:xfrm>
            <a:off x="6477000" y="1676400"/>
            <a:ext cx="2258568" cy="2514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Rigid molecule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 for Green’s function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6800" y="6324600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 algn="r"/>
            <a:r>
              <a:rPr lang="en-US" dirty="0" smtClean="0">
                <a:solidFill>
                  <a:schemeClr val="tx2"/>
                </a:solidFill>
              </a:rPr>
              <a:t>F. Perrin  (1934, 1936); L.D. </a:t>
            </a:r>
            <a:r>
              <a:rPr lang="en-US" dirty="0" err="1" smtClean="0">
                <a:solidFill>
                  <a:schemeClr val="tx2"/>
                </a:solidFill>
              </a:rPr>
              <a:t>Favro</a:t>
            </a:r>
            <a:r>
              <a:rPr lang="en-US" dirty="0" smtClean="0">
                <a:solidFill>
                  <a:schemeClr val="tx2"/>
                </a:solidFill>
              </a:rPr>
              <a:t> (1960)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8494" y="4785360"/>
            <a:ext cx="190119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838200" y="2895600"/>
            <a:ext cx="36576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8494" y="5334000"/>
            <a:ext cx="1497330" cy="47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685800" y="4343400"/>
            <a:ext cx="289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dirty="0" smtClean="0">
                <a:solidFill>
                  <a:schemeClr val="tx2"/>
                </a:solidFill>
              </a:rPr>
              <a:t>Operator of spatial rotations 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547110"/>
            <a:ext cx="3261360" cy="56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559360" y="3196679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Initial conditions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6888" y="5161504"/>
            <a:ext cx="1901190" cy="78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" y="2057400"/>
            <a:ext cx="37642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Simp.jpg"/>
          <p:cNvPicPr>
            <a:picLocks noChangeAspect="1"/>
          </p:cNvPicPr>
          <p:nvPr/>
        </p:nvPicPr>
        <p:blipFill>
          <a:blip r:embed="rId3" cstate="print"/>
          <a:srcRect l="37783" t="12346" b="6173"/>
          <a:stretch>
            <a:fillRect/>
          </a:stretch>
        </p:blipFill>
        <p:spPr>
          <a:xfrm>
            <a:off x="6477000" y="1676400"/>
            <a:ext cx="2258568" cy="2514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Rigid molecule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 for Green’s function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86600" y="632460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 algn="r"/>
            <a:r>
              <a:rPr lang="en-US" dirty="0" smtClean="0">
                <a:solidFill>
                  <a:schemeClr val="tx2"/>
                </a:solidFill>
              </a:rPr>
              <a:t>L.D. </a:t>
            </a:r>
            <a:r>
              <a:rPr lang="en-US" dirty="0" err="1" smtClean="0">
                <a:solidFill>
                  <a:schemeClr val="tx2"/>
                </a:solidFill>
              </a:rPr>
              <a:t>Favro</a:t>
            </a:r>
            <a:r>
              <a:rPr lang="en-US" dirty="0" smtClean="0">
                <a:solidFill>
                  <a:schemeClr val="tx2"/>
                </a:solidFill>
              </a:rPr>
              <a:t> (1960)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85800" y="3200400"/>
            <a:ext cx="4591513" cy="369332"/>
            <a:chOff x="685800" y="3429000"/>
            <a:chExt cx="4591513" cy="369332"/>
          </a:xfrm>
        </p:grpSpPr>
        <p:sp>
          <p:nvSpPr>
            <p:cNvPr id="14" name="Rectangle 13"/>
            <p:cNvSpPr/>
            <p:nvPr/>
          </p:nvSpPr>
          <p:spPr>
            <a:xfrm>
              <a:off x="685800" y="3429000"/>
              <a:ext cx="45915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19113" indent="-519113"/>
              <a:r>
                <a:rPr lang="en-US" dirty="0" smtClean="0">
                  <a:solidFill>
                    <a:schemeClr val="tx2"/>
                  </a:solidFill>
                </a:rPr>
                <a:t>Eigen functions                    of                operator </a:t>
              </a:r>
            </a:p>
          </p:txBody>
        </p:sp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3712" y="3449096"/>
              <a:ext cx="594360" cy="297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5734" y="3743848"/>
            <a:ext cx="3112770" cy="52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0232" y="3206264"/>
            <a:ext cx="8572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Connector 47"/>
          <p:cNvCxnSpPr/>
          <p:nvPr/>
        </p:nvCxnSpPr>
        <p:spPr>
          <a:xfrm>
            <a:off x="838200" y="2895600"/>
            <a:ext cx="36576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" y="2057400"/>
            <a:ext cx="37642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6300" y="4648200"/>
            <a:ext cx="4305300" cy="94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6553200" y="4344497"/>
            <a:ext cx="156760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err="1" smtClean="0">
                <a:solidFill>
                  <a:schemeClr val="tx2"/>
                </a:solidFill>
              </a:rPr>
              <a:t>Ansatz</a:t>
            </a:r>
            <a:r>
              <a:rPr lang="en-US" sz="1700" dirty="0" smtClean="0">
                <a:solidFill>
                  <a:schemeClr val="tx2"/>
                </a:solidFill>
              </a:rPr>
              <a:t> Solution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257800" y="4572000"/>
            <a:ext cx="1295400" cy="4572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353448"/>
            <a:ext cx="5147310" cy="96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730" y="5242560"/>
            <a:ext cx="4827270" cy="108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rtoonSimp.jpg"/>
          <p:cNvPicPr>
            <a:picLocks noChangeAspect="1"/>
          </p:cNvPicPr>
          <p:nvPr/>
        </p:nvPicPr>
        <p:blipFill>
          <a:blip r:embed="rId5" cstate="print"/>
          <a:srcRect l="37783" t="12346" b="6173"/>
          <a:stretch>
            <a:fillRect/>
          </a:stretch>
        </p:blipFill>
        <p:spPr>
          <a:xfrm>
            <a:off x="6477000" y="1676400"/>
            <a:ext cx="2258568" cy="2514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Rigid molecule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 for Green’s function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86600" y="632460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 algn="r"/>
            <a:r>
              <a:rPr lang="en-US" dirty="0" smtClean="0">
                <a:solidFill>
                  <a:schemeClr val="tx2"/>
                </a:solidFill>
              </a:rPr>
              <a:t>L.D. </a:t>
            </a:r>
            <a:r>
              <a:rPr lang="en-US" dirty="0" err="1" smtClean="0">
                <a:solidFill>
                  <a:schemeClr val="tx2"/>
                </a:solidFill>
              </a:rPr>
              <a:t>Favro</a:t>
            </a:r>
            <a:r>
              <a:rPr lang="en-US" dirty="0" smtClean="0">
                <a:solidFill>
                  <a:schemeClr val="tx2"/>
                </a:solidFill>
              </a:rPr>
              <a:t> (1960)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685800" y="3200400"/>
            <a:ext cx="4591513" cy="369332"/>
            <a:chOff x="685800" y="3429000"/>
            <a:chExt cx="4591513" cy="369332"/>
          </a:xfrm>
        </p:grpSpPr>
        <p:sp>
          <p:nvSpPr>
            <p:cNvPr id="14" name="Rectangle 13"/>
            <p:cNvSpPr/>
            <p:nvPr/>
          </p:nvSpPr>
          <p:spPr>
            <a:xfrm>
              <a:off x="685800" y="3429000"/>
              <a:ext cx="45915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19113" indent="-519113"/>
              <a:r>
                <a:rPr lang="en-US" dirty="0" smtClean="0">
                  <a:solidFill>
                    <a:schemeClr val="tx2"/>
                  </a:solidFill>
                </a:rPr>
                <a:t>Eigen functions                    of                operator </a:t>
              </a:r>
            </a:p>
          </p:txBody>
        </p:sp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43712" y="3449096"/>
              <a:ext cx="594360" cy="297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6" name="Straight Arrow Connector 25"/>
          <p:cNvCxnSpPr/>
          <p:nvPr/>
        </p:nvCxnSpPr>
        <p:spPr>
          <a:xfrm flipH="1">
            <a:off x="5410200" y="5410200"/>
            <a:ext cx="1143000" cy="3048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553200" y="4344497"/>
            <a:ext cx="91563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Solution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53200" y="5181600"/>
            <a:ext cx="164154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Wigner rotation </a:t>
            </a:r>
          </a:p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matrix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943600" y="4572000"/>
            <a:ext cx="609600" cy="1524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95800" y="6096000"/>
            <a:ext cx="8382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5734" y="3743848"/>
            <a:ext cx="3112770" cy="52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0232" y="3206264"/>
            <a:ext cx="8572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Connector 47"/>
          <p:cNvCxnSpPr/>
          <p:nvPr/>
        </p:nvCxnSpPr>
        <p:spPr>
          <a:xfrm>
            <a:off x="838200" y="2895600"/>
            <a:ext cx="36576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7720" y="2057400"/>
            <a:ext cx="37642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artoon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295400"/>
            <a:ext cx="3630168" cy="30861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63246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r"/>
            <a:r>
              <a:rPr lang="en-US" dirty="0" smtClean="0">
                <a:solidFill>
                  <a:schemeClr val="tx2"/>
                </a:solidFill>
              </a:rPr>
              <a:t>Berne, </a:t>
            </a:r>
            <a:r>
              <a:rPr lang="en-US" dirty="0" err="1" smtClean="0">
                <a:solidFill>
                  <a:schemeClr val="tx2"/>
                </a:solidFill>
              </a:rPr>
              <a:t>Pecora</a:t>
            </a:r>
            <a:r>
              <a:rPr lang="en-US" dirty="0" smtClean="0">
                <a:solidFill>
                  <a:schemeClr val="tx2"/>
                </a:solidFill>
              </a:rPr>
              <a:t> (1968); Wong, Case and Szabo (2009)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47632" y="1447800"/>
            <a:ext cx="547216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Conformation transition between</a:t>
            </a:r>
          </a:p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discrete set of states</a:t>
            </a:r>
          </a:p>
          <a:p>
            <a:pPr marL="519113" indent="-519113"/>
            <a:endParaRPr lang="en-US" sz="1900" b="1" dirty="0" smtClean="0">
              <a:solidFill>
                <a:schemeClr val="tx2"/>
              </a:solidFill>
            </a:endParaRPr>
          </a:p>
          <a:p>
            <a:pPr marL="519113" indent="-519113"/>
            <a:endParaRPr lang="en-US" sz="1000" b="1" dirty="0" smtClean="0">
              <a:solidFill>
                <a:schemeClr val="tx2"/>
              </a:solidFill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Molecule tumbles in isotropic solvent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Molecule exchanges between discrete </a:t>
            </a:r>
            <a:br>
              <a:rPr lang="en-US" sz="1700" dirty="0" smtClean="0">
                <a:solidFill>
                  <a:schemeClr val="tx2"/>
                </a:solidFill>
              </a:rPr>
            </a:br>
            <a:r>
              <a:rPr lang="en-US" sz="1700" dirty="0" smtClean="0">
                <a:solidFill>
                  <a:schemeClr val="tx2"/>
                </a:solidFill>
              </a:rPr>
              <a:t>conformations 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In each conformation state molecule is rigid</a:t>
            </a:r>
            <a:br>
              <a:rPr lang="en-US" sz="1700" dirty="0" smtClean="0">
                <a:solidFill>
                  <a:schemeClr val="tx2"/>
                </a:solidFill>
              </a:rPr>
            </a:br>
            <a:r>
              <a:rPr lang="en-US" sz="1700" dirty="0" smtClean="0">
                <a:solidFill>
                  <a:schemeClr val="tx2"/>
                </a:solidFill>
              </a:rPr>
              <a:t>and have diffusion tensor 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The transition time is much shorter than the time </a:t>
            </a:r>
          </a:p>
          <a:p>
            <a:pPr marL="231775" indent="-231775"/>
            <a:r>
              <a:rPr lang="en-US" sz="1700" dirty="0" smtClean="0">
                <a:solidFill>
                  <a:schemeClr val="tx2"/>
                </a:solidFill>
              </a:rPr>
              <a:t>     which molecule spends in any conformation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3888" y="3151206"/>
            <a:ext cx="1238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0112" y="3876152"/>
            <a:ext cx="300990" cy="23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r="37313"/>
          <a:stretch>
            <a:fillRect/>
          </a:stretch>
        </p:blipFill>
        <p:spPr bwMode="auto">
          <a:xfrm>
            <a:off x="581890" y="1918855"/>
            <a:ext cx="4301459" cy="104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310" y="4724400"/>
            <a:ext cx="4072890" cy="109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62069"/>
          <a:stretch>
            <a:fillRect/>
          </a:stretch>
        </p:blipFill>
        <p:spPr bwMode="auto">
          <a:xfrm>
            <a:off x="2169608" y="2615042"/>
            <a:ext cx="2514600" cy="88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Green’s functions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133600" y="2657998"/>
            <a:ext cx="2590800" cy="838200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796" y="5414010"/>
            <a:ext cx="3848100" cy="52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066800" y="4114800"/>
            <a:ext cx="229062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Conformation exchange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33600" y="3602542"/>
            <a:ext cx="533400" cy="51225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657600" y="63246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r"/>
            <a:r>
              <a:rPr lang="en-US" dirty="0" smtClean="0">
                <a:solidFill>
                  <a:schemeClr val="tx2"/>
                </a:solidFill>
              </a:rPr>
              <a:t>Berne, </a:t>
            </a:r>
            <a:r>
              <a:rPr lang="en-US" dirty="0" err="1" smtClean="0">
                <a:solidFill>
                  <a:schemeClr val="tx2"/>
                </a:solidFill>
              </a:rPr>
              <a:t>Pecora</a:t>
            </a:r>
            <a:r>
              <a:rPr lang="en-US" dirty="0" smtClean="0">
                <a:solidFill>
                  <a:schemeClr val="tx2"/>
                </a:solidFill>
              </a:rPr>
              <a:t> (1968); Wong, Case and Szabo (2009)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9600" y="4983144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Initial conditions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276600" y="4495800"/>
            <a:ext cx="1447800" cy="6477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artoonC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5400" y="1295400"/>
            <a:ext cx="3630168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r="37313"/>
          <a:stretch>
            <a:fillRect/>
          </a:stretch>
        </p:blipFill>
        <p:spPr bwMode="auto">
          <a:xfrm>
            <a:off x="581890" y="1918855"/>
            <a:ext cx="4301459" cy="104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Green’s functions</a:t>
            </a:r>
          </a:p>
        </p:txBody>
      </p:sp>
      <p:pic>
        <p:nvPicPr>
          <p:cNvPr id="18" name="Picture 17" descr="CartoonC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1295400"/>
            <a:ext cx="3630168" cy="30861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09600" y="4267200"/>
            <a:ext cx="4038600" cy="1066800"/>
            <a:chOff x="609600" y="4267200"/>
            <a:chExt cx="4038600" cy="1066800"/>
          </a:xfrm>
        </p:grpSpPr>
        <p:sp>
          <p:nvSpPr>
            <p:cNvPr id="25" name="Rounded Rectangle 24"/>
            <p:cNvSpPr/>
            <p:nvPr/>
          </p:nvSpPr>
          <p:spPr>
            <a:xfrm>
              <a:off x="609600" y="4267200"/>
              <a:ext cx="4038600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1905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42384" y="4495800"/>
              <a:ext cx="3581400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9113" indent="-519113"/>
              <a:r>
                <a:rPr lang="en-US" sz="1900" b="1" dirty="0" smtClean="0">
                  <a:solidFill>
                    <a:schemeClr val="tx2"/>
                  </a:solidFill>
                </a:rPr>
                <a:t>Eigenfunctions are not available  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838200" y="4830744"/>
            <a:ext cx="3581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in closed forms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41248" y="4828032"/>
            <a:ext cx="3581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in radicals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62069"/>
          <a:stretch>
            <a:fillRect/>
          </a:stretch>
        </p:blipFill>
        <p:spPr bwMode="auto">
          <a:xfrm>
            <a:off x="2169608" y="2615042"/>
            <a:ext cx="2514600" cy="88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533400" y="5029200"/>
            <a:ext cx="4419600" cy="1219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744" t="4736" r="2354"/>
          <a:stretch>
            <a:fillRect/>
          </a:stretch>
        </p:blipFill>
        <p:spPr bwMode="auto">
          <a:xfrm>
            <a:off x="609600" y="5105400"/>
            <a:ext cx="4191000" cy="103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592" y="3638550"/>
            <a:ext cx="473583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Green’s functions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3496" y="32766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err="1" smtClean="0">
                <a:solidFill>
                  <a:schemeClr val="tx2"/>
                </a:solidFill>
              </a:rPr>
              <a:t>Ansatz</a:t>
            </a:r>
            <a:r>
              <a:rPr lang="en-US" sz="1900" b="1" dirty="0" smtClean="0">
                <a:solidFill>
                  <a:schemeClr val="tx2"/>
                </a:solidFill>
              </a:rPr>
              <a:t> of non-eigen decomposition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334000" y="4114800"/>
            <a:ext cx="1295400" cy="6858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40460" y="4572000"/>
            <a:ext cx="164154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Wigner rotation </a:t>
            </a:r>
          </a:p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matrix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399504" y="4419600"/>
            <a:ext cx="8382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42304" y="5867400"/>
            <a:ext cx="8382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181600" y="4876800"/>
            <a:ext cx="1447800" cy="6858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890" y="1918855"/>
            <a:ext cx="6861810" cy="104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33400" y="5029200"/>
            <a:ext cx="4419600" cy="1219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Green’s functions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019800" y="4648200"/>
            <a:ext cx="3047437" cy="1181100"/>
            <a:chOff x="6248400" y="5410200"/>
            <a:chExt cx="3047437" cy="1181100"/>
          </a:xfrm>
        </p:grpSpPr>
        <p:sp>
          <p:nvSpPr>
            <p:cNvPr id="22" name="Rectangle 21"/>
            <p:cNvSpPr/>
            <p:nvPr/>
          </p:nvSpPr>
          <p:spPr>
            <a:xfrm>
              <a:off x="6248400" y="5410200"/>
              <a:ext cx="3047437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19113" indent="-519113"/>
              <a:r>
                <a:rPr lang="en-US" sz="1700" dirty="0" smtClean="0">
                  <a:solidFill>
                    <a:schemeClr val="tx2"/>
                  </a:solidFill>
                </a:rPr>
                <a:t>Unitary transformation between</a:t>
              </a:r>
            </a:p>
            <a:p>
              <a:pPr marL="519113" indent="-519113"/>
              <a:r>
                <a:rPr lang="en-US" sz="700" dirty="0" smtClean="0">
                  <a:solidFill>
                    <a:schemeClr val="tx2"/>
                  </a:solidFill>
                </a:rPr>
                <a:t> </a:t>
              </a:r>
            </a:p>
            <a:p>
              <a:pPr marL="519113" indent="-519113"/>
              <a:r>
                <a:rPr lang="en-US" sz="1700" dirty="0" smtClean="0">
                  <a:solidFill>
                    <a:schemeClr val="tx2"/>
                  </a:solidFill>
                </a:rPr>
                <a:t>sets of           </a:t>
              </a:r>
            </a:p>
            <a:p>
              <a:pPr marL="519113" indent="-519113"/>
              <a:endParaRPr lang="en-US" sz="1200" dirty="0" smtClean="0">
                <a:solidFill>
                  <a:schemeClr val="tx2"/>
                </a:solidFill>
              </a:endParaRPr>
            </a:p>
            <a:p>
              <a:pPr marL="519113" indent="-519113"/>
              <a:r>
                <a:rPr lang="en-US" sz="1700" dirty="0" smtClean="0">
                  <a:solidFill>
                    <a:schemeClr val="tx2"/>
                  </a:solidFill>
                </a:rPr>
                <a:t>and </a:t>
              </a: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86494" y="6172200"/>
              <a:ext cx="84201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60160" y="5754818"/>
              <a:ext cx="811530" cy="37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4" name="Straight Arrow Connector 23"/>
          <p:cNvCxnSpPr/>
          <p:nvPr/>
        </p:nvCxnSpPr>
        <p:spPr>
          <a:xfrm flipH="1">
            <a:off x="5181600" y="5257800"/>
            <a:ext cx="762000" cy="3810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1080" y="5125496"/>
            <a:ext cx="3154680" cy="94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592" y="3638550"/>
            <a:ext cx="473583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553496" y="32766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err="1" smtClean="0">
                <a:solidFill>
                  <a:schemeClr val="tx2"/>
                </a:solidFill>
              </a:rPr>
              <a:t>Ansatz</a:t>
            </a:r>
            <a:r>
              <a:rPr lang="en-US" sz="1900" b="1" dirty="0" smtClean="0">
                <a:solidFill>
                  <a:schemeClr val="tx2"/>
                </a:solidFill>
              </a:rPr>
              <a:t> of non-eigen decomposition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890" y="1918855"/>
            <a:ext cx="6861810" cy="104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decomposition coefficients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3496" y="32766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Initial conditions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857750"/>
            <a:ext cx="473583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553200" y="4339679"/>
            <a:ext cx="18288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Formal Solution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490" y="3794760"/>
            <a:ext cx="3928110" cy="70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048" y="1905000"/>
            <a:ext cx="646557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632" y="1447800"/>
            <a:ext cx="63865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</a:t>
            </a:r>
            <a:r>
              <a:rPr lang="en-US" sz="1900" b="1" smtClean="0">
                <a:solidFill>
                  <a:schemeClr val="tx2"/>
                </a:solidFill>
              </a:rPr>
              <a:t>decomposition coefficients</a:t>
            </a:r>
            <a:endParaRPr lang="en-US" sz="1900" b="1" dirty="0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12840" y="3318412"/>
            <a:ext cx="3232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Ryabov, Clore, Schwieters (2012)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048" y="1905000"/>
            <a:ext cx="646557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457200"/>
            <a:ext cx="8077200" cy="586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8395" y="819864"/>
            <a:ext cx="7127405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700" b="1" dirty="0" smtClean="0">
                <a:solidFill>
                  <a:schemeClr val="tx2"/>
                </a:solidFill>
              </a:rPr>
              <a:t> Outline</a:t>
            </a:r>
          </a:p>
          <a:p>
            <a:endParaRPr lang="en-US" sz="1500" b="1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Conformational transitions on different time scales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Equation of rotational diffusion</a:t>
            </a: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Eigenfunctions of free diffusion Liouville operator</a:t>
            </a:r>
            <a:endParaRPr lang="en-US" sz="2100" i="1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Conformational transitions and associated system of linear differential equations</a:t>
            </a:r>
            <a:endParaRPr lang="en-US" sz="2100" i="1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1000" i="1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Eigen and non-Eigen decompositions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Abel’s impossibility and the way we trick it: </a:t>
            </a:r>
            <a:br>
              <a:rPr lang="en-US" sz="2100" dirty="0" smtClean="0">
                <a:solidFill>
                  <a:schemeClr val="tx2"/>
                </a:solidFill>
              </a:rPr>
            </a:br>
            <a:r>
              <a:rPr lang="en-US" sz="2100" dirty="0" smtClean="0">
                <a:solidFill>
                  <a:schemeClr val="tx2"/>
                </a:solidFill>
              </a:rPr>
              <a:t>Time domain vs. Frequency domain. 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What to expect: Illustrative calculations</a:t>
            </a: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632" y="1447800"/>
            <a:ext cx="62341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decomposition coefficients (no restrictions)</a:t>
            </a:r>
          </a:p>
          <a:p>
            <a:pPr marL="519113" indent="-519113"/>
            <a:endParaRPr lang="en-US" sz="1900" b="1" dirty="0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12840" y="3318412"/>
            <a:ext cx="3232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Ryabov, Clore, Schwieters (2012)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57600" y="58674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r"/>
            <a:r>
              <a:rPr lang="en-US" dirty="0" smtClean="0">
                <a:solidFill>
                  <a:schemeClr val="tx2"/>
                </a:solidFill>
              </a:rPr>
              <a:t>Berne, </a:t>
            </a:r>
            <a:r>
              <a:rPr lang="en-US" dirty="0" err="1" smtClean="0">
                <a:solidFill>
                  <a:schemeClr val="tx2"/>
                </a:solidFill>
              </a:rPr>
              <a:t>Pecora</a:t>
            </a:r>
            <a:r>
              <a:rPr lang="en-US" dirty="0" smtClean="0">
                <a:solidFill>
                  <a:schemeClr val="tx2"/>
                </a:solidFill>
              </a:rPr>
              <a:t> (1968); Wong, Case and Szabo (2009)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904" y="4598670"/>
            <a:ext cx="7239000" cy="96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048" y="1905000"/>
            <a:ext cx="646557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09600" y="3834080"/>
            <a:ext cx="77724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b="1" dirty="0" smtClean="0">
                <a:solidFill>
                  <a:schemeClr val="tx2"/>
                </a:solidFill>
              </a:rPr>
              <a:t>Equations for decomposition coefficients (axial symmetry and co-linearity of the axes of symmetry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81200"/>
            <a:ext cx="2480310" cy="79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440" y="4610100"/>
            <a:ext cx="2788920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610100"/>
            <a:ext cx="2781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decomposition coefficients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05400" y="1828800"/>
            <a:ext cx="1341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dirty="0" smtClean="0">
                <a:solidFill>
                  <a:schemeClr val="tx2"/>
                </a:solidFill>
              </a:rPr>
              <a:t>Matrix Form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429000" y="2057400"/>
            <a:ext cx="1600200" cy="3810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38200" y="2895600"/>
            <a:ext cx="25146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226360"/>
            <a:ext cx="6907530" cy="120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2057400"/>
            <a:ext cx="1527810" cy="82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226360"/>
            <a:ext cx="6907530" cy="120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981200"/>
            <a:ext cx="2480310" cy="79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decomposition coefficients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029200"/>
            <a:ext cx="777240" cy="39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2438400" y="4419600"/>
            <a:ext cx="2057400" cy="6096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334000" y="4419600"/>
            <a:ext cx="1981200" cy="6096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362200"/>
            <a:ext cx="88011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flipH="1">
            <a:off x="5715000" y="2819400"/>
            <a:ext cx="990600" cy="4572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953000" y="2362200"/>
            <a:ext cx="172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dirty="0" smtClean="0">
                <a:solidFill>
                  <a:schemeClr val="tx2"/>
                </a:solidFill>
              </a:rPr>
              <a:t>Block dimension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838200" y="2895600"/>
            <a:ext cx="25146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81200"/>
            <a:ext cx="2480310" cy="79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decomposition coefficients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57152" y="2895600"/>
            <a:ext cx="341986" cy="28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819400"/>
            <a:ext cx="1664970" cy="40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724400" y="2839496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dimension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4038600"/>
            <a:ext cx="582930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743200" y="3962400"/>
            <a:ext cx="2386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Dielectric spectroscopy</a:t>
            </a:r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8848" y="4777740"/>
            <a:ext cx="590550" cy="2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743200" y="4715972"/>
            <a:ext cx="2130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NMR, </a:t>
            </a:r>
            <a:r>
              <a:rPr lang="en-US" dirty="0" err="1" smtClean="0">
                <a:solidFill>
                  <a:schemeClr val="tx2"/>
                </a:solidFill>
              </a:rPr>
              <a:t>ligh</a:t>
            </a:r>
            <a:r>
              <a:rPr lang="en-US" dirty="0" smtClean="0">
                <a:solidFill>
                  <a:schemeClr val="tx2"/>
                </a:solidFill>
              </a:rPr>
              <a:t> scattering 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838200" y="2895600"/>
            <a:ext cx="25146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81200"/>
            <a:ext cx="2480310" cy="79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decomposition coefficients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38200" y="2895600"/>
            <a:ext cx="25146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2133600" y="3733800"/>
            <a:ext cx="47244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628815" y="4094704"/>
            <a:ext cx="4086375" cy="1207532"/>
            <a:chOff x="838200" y="4495800"/>
            <a:chExt cx="4086375" cy="1207532"/>
          </a:xfrm>
        </p:grpSpPr>
        <p:sp>
          <p:nvSpPr>
            <p:cNvPr id="21" name="Rectangle 20"/>
            <p:cNvSpPr/>
            <p:nvPr/>
          </p:nvSpPr>
          <p:spPr>
            <a:xfrm>
              <a:off x="838200" y="4495800"/>
              <a:ext cx="31164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No solution in closed forms for 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38200" y="4888468"/>
              <a:ext cx="20460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Even for              and</a:t>
              </a:r>
              <a:endParaRPr lang="en-US" dirty="0"/>
            </a:p>
          </p:txBody>
        </p:sp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2600" y="4953000"/>
              <a:ext cx="582930" cy="24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71320" y="4899996"/>
              <a:ext cx="1257300" cy="327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838200" y="5334000"/>
              <a:ext cx="40863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due to </a:t>
              </a:r>
              <a:r>
                <a:rPr lang="en-US" b="1" dirty="0" smtClean="0">
                  <a:solidFill>
                    <a:schemeClr val="tx2"/>
                  </a:solidFill>
                </a:rPr>
                <a:t>Abel impossibility theorem (1824)</a:t>
              </a:r>
              <a:endParaRPr lang="en-US" b="1" dirty="0"/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3032" y="4114800"/>
            <a:ext cx="746760" cy="3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57152" y="2895600"/>
            <a:ext cx="341986" cy="28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2819400"/>
            <a:ext cx="1664970" cy="40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4724400" y="2839496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dimension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7632" y="1447800"/>
            <a:ext cx="4953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decomposition coefficients</a:t>
            </a:r>
          </a:p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in frequency domain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133600"/>
            <a:ext cx="4259580" cy="67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>
            <a:off x="685800" y="2895600"/>
            <a:ext cx="41910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057400"/>
            <a:ext cx="1310640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429000"/>
            <a:ext cx="2369820" cy="53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572000"/>
            <a:ext cx="4800600" cy="151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5410200" y="3581400"/>
            <a:ext cx="18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Laplace transform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934200" y="2819400"/>
            <a:ext cx="2052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Complex frequency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629400" y="4572000"/>
            <a:ext cx="1740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Initial conditions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1" idx="1"/>
            <a:endCxn id="3077" idx="3"/>
          </p:cNvCxnSpPr>
          <p:nvPr/>
        </p:nvCxnSpPr>
        <p:spPr>
          <a:xfrm flipH="1" flipV="1">
            <a:off x="3970020" y="3697605"/>
            <a:ext cx="1440180" cy="68461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6858000" y="2438400"/>
            <a:ext cx="914400" cy="3810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3" idx="1"/>
          </p:cNvCxnSpPr>
          <p:nvPr/>
        </p:nvCxnSpPr>
        <p:spPr>
          <a:xfrm flipH="1">
            <a:off x="5638800" y="4756666"/>
            <a:ext cx="990600" cy="501134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7632" y="1447800"/>
            <a:ext cx="4953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Equations for decomposition coefficients</a:t>
            </a:r>
          </a:p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in frequency domain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" y="2114550"/>
            <a:ext cx="524256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429000"/>
            <a:ext cx="4290060" cy="147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>
            <a:stCxn id="4098" idx="2"/>
            <a:endCxn id="4099" idx="0"/>
          </p:cNvCxnSpPr>
          <p:nvPr/>
        </p:nvCxnSpPr>
        <p:spPr>
          <a:xfrm flipH="1">
            <a:off x="2907030" y="2819400"/>
            <a:ext cx="339090" cy="6096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5800" y="2895600"/>
            <a:ext cx="52578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5334000"/>
            <a:ext cx="3131820" cy="46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5181600" y="3429000"/>
            <a:ext cx="3733800" cy="1676400"/>
            <a:chOff x="5181600" y="3429000"/>
            <a:chExt cx="3733800" cy="1676400"/>
          </a:xfrm>
        </p:grpSpPr>
        <p:sp>
          <p:nvSpPr>
            <p:cNvPr id="35" name="Rounded Rectangle 34"/>
            <p:cNvSpPr/>
            <p:nvPr/>
          </p:nvSpPr>
          <p:spPr>
            <a:xfrm>
              <a:off x="5181600" y="3429000"/>
              <a:ext cx="3733800" cy="1676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1905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4000" y="3657600"/>
              <a:ext cx="346607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Matrix inversion does </a:t>
              </a:r>
              <a:r>
                <a:rPr lang="en-US" b="1" dirty="0" smtClean="0">
                  <a:solidFill>
                    <a:schemeClr val="tx2"/>
                  </a:solidFill>
                </a:rPr>
                <a:t>NOT</a:t>
              </a:r>
            </a:p>
            <a:p>
              <a:r>
                <a:rPr lang="en-US" dirty="0" smtClean="0">
                  <a:solidFill>
                    <a:schemeClr val="tx2"/>
                  </a:solidFill>
                </a:rPr>
                <a:t>depend on solving Eigen problem</a:t>
              </a:r>
            </a:p>
            <a:p>
              <a:endParaRPr lang="en-US" dirty="0" smtClean="0">
                <a:solidFill>
                  <a:schemeClr val="tx2"/>
                </a:solidFill>
              </a:endParaRPr>
            </a:p>
            <a:p>
              <a:r>
                <a:rPr lang="en-US" b="1" dirty="0" smtClean="0">
                  <a:solidFill>
                    <a:schemeClr val="tx2"/>
                  </a:solidFill>
                </a:rPr>
                <a:t>No restrictions from Abel theorem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Green’s functions in frequency domain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496" y="3733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Green’s function in time domain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430" y="2225040"/>
            <a:ext cx="4712970" cy="97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0145" y="4430484"/>
            <a:ext cx="4648200" cy="98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4648200" y="3048000"/>
            <a:ext cx="7620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99710" y="5257800"/>
            <a:ext cx="7620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Correlation function in frequency domain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496" y="3733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Correlation function in time domain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65" y="1918855"/>
            <a:ext cx="8789670" cy="180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045" y="4419600"/>
            <a:ext cx="8801100" cy="181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1558640" y="2590800"/>
            <a:ext cx="19050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4000" y="5105400"/>
            <a:ext cx="19050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7632" y="1447800"/>
            <a:ext cx="66151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Correlation function in frequency domain (no restrictions)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886" y="4606290"/>
            <a:ext cx="5642610" cy="11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715000" y="1905000"/>
            <a:ext cx="3232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Ryabov, Clore, Schwieters (2012)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57600" y="58674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r"/>
            <a:r>
              <a:rPr lang="en-US" dirty="0" smtClean="0">
                <a:solidFill>
                  <a:schemeClr val="tx2"/>
                </a:solidFill>
              </a:rPr>
              <a:t>Berne, </a:t>
            </a:r>
            <a:r>
              <a:rPr lang="en-US" dirty="0" err="1" smtClean="0">
                <a:solidFill>
                  <a:schemeClr val="tx2"/>
                </a:solidFill>
              </a:rPr>
              <a:t>Pecora</a:t>
            </a:r>
            <a:r>
              <a:rPr lang="en-US" dirty="0" smtClean="0">
                <a:solidFill>
                  <a:schemeClr val="tx2"/>
                </a:solidFill>
              </a:rPr>
              <a:t> (1968); Wong, Case and Szabo (2009)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496" y="3733800"/>
            <a:ext cx="72189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Correlation function in time domain (axial symmetry and co-linearity of the axes of symmetry 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075" y="2528455"/>
            <a:ext cx="5848350" cy="88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Time scale of Conformational transitions</a:t>
            </a:r>
          </a:p>
        </p:txBody>
      </p:sp>
      <p:pic>
        <p:nvPicPr>
          <p:cNvPr id="6" name="Picture 5" descr="CO_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752" y="2057400"/>
            <a:ext cx="4270248" cy="32026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819850" y="2010075"/>
            <a:ext cx="2677668" cy="1266525"/>
            <a:chOff x="4819850" y="1981200"/>
            <a:chExt cx="2677668" cy="12665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19850" y="1981200"/>
              <a:ext cx="2677668" cy="109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953000" y="3247725"/>
              <a:ext cx="25146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  <a:effectLst>
              <a:outerShdw blurRad="101600" dist="114300" dir="2940000" sx="103000" sy="103000" algn="t" rotWithShape="0">
                <a:prstClr val="black">
                  <a:alpha val="5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>
            <a:off x="2286000" y="914400"/>
            <a:ext cx="2971800" cy="0"/>
          </a:xfrm>
          <a:prstGeom prst="line">
            <a:avLst/>
          </a:prstGeom>
          <a:ln w="25400">
            <a:solidFill>
              <a:srgbClr val="C00000"/>
            </a:solidFill>
          </a:ln>
          <a:effectLst>
            <a:outerShdw blurRad="50800" dist="38100" dir="2940000" algn="t" rotWithShape="0">
              <a:prstClr val="black">
                <a:alpha val="4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7632" y="1447800"/>
            <a:ext cx="66151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Correlation function in frequency domain (no restrictions)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075" y="2528455"/>
            <a:ext cx="5848350" cy="88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55776" y="3657600"/>
            <a:ext cx="15924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Spectral density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191000"/>
            <a:ext cx="2838450" cy="60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flipH="1">
            <a:off x="3505200" y="4724400"/>
            <a:ext cx="533400" cy="537121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43000" y="5486400"/>
            <a:ext cx="4343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Experimental observables: R1, R2 etc.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66800" y="3352800"/>
            <a:ext cx="1447800" cy="8382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Illustrative calculations</a:t>
            </a:r>
          </a:p>
        </p:txBody>
      </p:sp>
      <p:pic>
        <p:nvPicPr>
          <p:cNvPr id="6" name="Picture 5" descr="CO_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81200"/>
            <a:ext cx="5080000" cy="3810000"/>
          </a:xfrm>
          <a:prstGeom prst="rect">
            <a:avLst/>
          </a:prstGeom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8848" y="2133600"/>
            <a:ext cx="1586484" cy="24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8848" y="2484456"/>
            <a:ext cx="1577340" cy="21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8848" y="2835312"/>
            <a:ext cx="1604772" cy="20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3308604"/>
            <a:ext cx="1584198" cy="19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8848" y="3637504"/>
            <a:ext cx="1579626" cy="20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8848" y="3962400"/>
            <a:ext cx="1597914" cy="20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257800" y="1383268"/>
            <a:ext cx="330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Estimations of </a:t>
            </a:r>
            <a:r>
              <a:rPr lang="en-US" dirty="0" err="1" smtClean="0">
                <a:solidFill>
                  <a:schemeClr val="tx2"/>
                </a:solidFill>
              </a:rPr>
              <a:t>XplorNIH</a:t>
            </a:r>
            <a:r>
              <a:rPr lang="en-US" dirty="0" smtClean="0">
                <a:solidFill>
                  <a:schemeClr val="tx2"/>
                </a:solidFill>
              </a:rPr>
              <a:t> @ 300 K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84256" y="4648200"/>
            <a:ext cx="1387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Assumptions</a:t>
            </a:r>
            <a:endParaRPr lang="en-US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5181600"/>
            <a:ext cx="2267712" cy="27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216" y="5715000"/>
            <a:ext cx="1136142" cy="22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46224" y="5745144"/>
            <a:ext cx="724662" cy="19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391960" y="5161504"/>
            <a:ext cx="1600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Symmetric motions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4409552" y="5694904"/>
            <a:ext cx="1438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Equal occupation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838200" y="1524000"/>
            <a:ext cx="96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EI dimer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33752" y="2077496"/>
            <a:ext cx="1159002" cy="26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23704" y="3233256"/>
            <a:ext cx="116586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2R1_normal.JPG"/>
          <p:cNvPicPr>
            <a:picLocks noChangeAspect="1"/>
          </p:cNvPicPr>
          <p:nvPr/>
        </p:nvPicPr>
        <p:blipFill>
          <a:blip r:embed="rId3" cstate="print"/>
          <a:srcRect l="2885" t="6793" r="11913" b="3528"/>
          <a:stretch>
            <a:fillRect/>
          </a:stretch>
        </p:blipFill>
        <p:spPr>
          <a:xfrm>
            <a:off x="76201" y="1752600"/>
            <a:ext cx="6183443" cy="5029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Illustrative calculations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1295400"/>
            <a:ext cx="425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NMR relaxation rates for 600 MHz @ 300 K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192296" y="4170904"/>
            <a:ext cx="2763296" cy="0"/>
          </a:xfrm>
          <a:prstGeom prst="line">
            <a:avLst/>
          </a:prstGeom>
          <a:ln w="38100">
            <a:solidFill>
              <a:srgbClr val="1616BA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2248" y="3493008"/>
            <a:ext cx="2715768" cy="6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447800" y="1828800"/>
            <a:ext cx="1297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N- terminus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86200" y="4126468"/>
            <a:ext cx="1297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C- terminus</a:t>
            </a:r>
            <a:endParaRPr lang="en-US" dirty="0"/>
          </a:p>
        </p:txBody>
      </p:sp>
      <p:pic>
        <p:nvPicPr>
          <p:cNvPr id="12" name="Picture 11" descr="ClosedNT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4648200"/>
            <a:ext cx="1524000" cy="868680"/>
          </a:xfrm>
          <a:prstGeom prst="rect">
            <a:avLst/>
          </a:prstGeom>
        </p:spPr>
      </p:pic>
      <p:pic>
        <p:nvPicPr>
          <p:cNvPr id="13" name="Picture 12" descr="OpenCT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7800" y="2286000"/>
            <a:ext cx="1524000" cy="868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2R1_normal_slow.JPG"/>
          <p:cNvPicPr>
            <a:picLocks noChangeAspect="1"/>
          </p:cNvPicPr>
          <p:nvPr/>
        </p:nvPicPr>
        <p:blipFill>
          <a:blip r:embed="rId3" cstate="print"/>
          <a:srcRect l="2886" t="6794" r="11909" b="3529"/>
          <a:stretch>
            <a:fillRect/>
          </a:stretch>
        </p:blipFill>
        <p:spPr>
          <a:xfrm>
            <a:off x="73152" y="1755648"/>
            <a:ext cx="6183824" cy="5029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Illustrative calculations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1295400"/>
            <a:ext cx="425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NMR relaxation rates for 600 MHz @ 300 K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192296" y="4170904"/>
            <a:ext cx="2763296" cy="0"/>
          </a:xfrm>
          <a:prstGeom prst="line">
            <a:avLst/>
          </a:prstGeom>
          <a:ln w="38100">
            <a:solidFill>
              <a:srgbClr val="1616BA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632" y="2819400"/>
            <a:ext cx="1487424" cy="35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182248" y="3276600"/>
            <a:ext cx="15240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2248" y="3493008"/>
            <a:ext cx="2715768" cy="6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2R1_EI.JPG"/>
          <p:cNvPicPr>
            <a:picLocks noChangeAspect="1"/>
          </p:cNvPicPr>
          <p:nvPr/>
        </p:nvPicPr>
        <p:blipFill>
          <a:blip r:embed="rId3" cstate="print"/>
          <a:srcRect l="2886" t="6794" r="11909" b="3529"/>
          <a:stretch>
            <a:fillRect/>
          </a:stretch>
        </p:blipFill>
        <p:spPr>
          <a:xfrm>
            <a:off x="73152" y="1755648"/>
            <a:ext cx="6183824" cy="5029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Illustrative calculations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1295400"/>
            <a:ext cx="425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NMR relaxation rates for 600 MHz @ 300 K</a:t>
            </a:r>
            <a:endParaRPr lang="en-US" dirty="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2392" y="4471520"/>
            <a:ext cx="1371600" cy="3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Connector 28"/>
          <p:cNvCxnSpPr/>
          <p:nvPr/>
        </p:nvCxnSpPr>
        <p:spPr>
          <a:xfrm>
            <a:off x="6186432" y="4942952"/>
            <a:ext cx="1524000" cy="0"/>
          </a:xfrm>
          <a:prstGeom prst="line">
            <a:avLst/>
          </a:prstGeom>
          <a:ln w="38100">
            <a:solidFill>
              <a:srgbClr val="1BB54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192296" y="4170904"/>
            <a:ext cx="2763296" cy="0"/>
          </a:xfrm>
          <a:prstGeom prst="line">
            <a:avLst/>
          </a:prstGeom>
          <a:ln w="38100">
            <a:solidFill>
              <a:srgbClr val="1616BA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2248" y="3493008"/>
            <a:ext cx="2715768" cy="6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8632" y="2819400"/>
            <a:ext cx="1487424" cy="35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6182248" y="3276600"/>
            <a:ext cx="15240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Concluding notes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400" y="1524000"/>
            <a:ext cx="8077200" cy="472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5290" y="2250281"/>
            <a:ext cx="6934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 algn="just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Provides closed form solutions in frequency domain ready for evaluation of spectral density etc.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519113" indent="-519113" algn="just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Provides known limiting cases and is reproduced by Monte Carlo simulations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519113" indent="-519113" algn="just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Not universal: discusses only the transitions between discrete states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519113" indent="-519113" algn="just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However, accounts for arbitrary symmetry of diffusion tensors, arbitrary reorientation of molecules upon conformation transition,   and coupling between diffusion tumbling and conformation exchange</a:t>
            </a:r>
            <a:endParaRPr lang="en-US" sz="1000" dirty="0" smtClean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1780447"/>
            <a:ext cx="3581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 algn="just"/>
            <a:r>
              <a:rPr lang="en-US" b="1" dirty="0" smtClean="0">
                <a:solidFill>
                  <a:schemeClr val="tx2"/>
                </a:solidFill>
              </a:rPr>
              <a:t>Our </a:t>
            </a:r>
            <a:r>
              <a:rPr lang="en-US" sz="2100" b="1" dirty="0" smtClean="0">
                <a:solidFill>
                  <a:schemeClr val="tx2"/>
                </a:solidFill>
              </a:rPr>
              <a:t>Model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Acknowledgments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400" y="1524000"/>
            <a:ext cx="8077200" cy="472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1" y="1828800"/>
            <a:ext cx="5562600" cy="20467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700" b="1" dirty="0" smtClean="0">
                <a:solidFill>
                  <a:schemeClr val="tx2"/>
                </a:solidFill>
              </a:rPr>
              <a:t> </a:t>
            </a:r>
            <a:r>
              <a:rPr lang="en-US" sz="2100" b="1" dirty="0" smtClean="0">
                <a:solidFill>
                  <a:schemeClr val="tx2"/>
                </a:solidFill>
              </a:rPr>
              <a:t>Co-Authors</a:t>
            </a:r>
          </a:p>
          <a:p>
            <a:endParaRPr lang="en-US" sz="1500" b="1" dirty="0" smtClean="0">
              <a:solidFill>
                <a:schemeClr val="tx2"/>
              </a:solidFill>
            </a:endParaRPr>
          </a:p>
          <a:p>
            <a:pPr marL="290513" indent="-2905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Charles D. Schwieters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290513" indent="-2905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G. Marius Clore</a:t>
            </a: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1" y="3733800"/>
            <a:ext cx="5715000" cy="20467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700" b="1" dirty="0" smtClean="0">
                <a:solidFill>
                  <a:schemeClr val="tx2"/>
                </a:solidFill>
              </a:rPr>
              <a:t> </a:t>
            </a:r>
            <a:r>
              <a:rPr lang="en-US" sz="2100" b="1" dirty="0" smtClean="0">
                <a:solidFill>
                  <a:schemeClr val="tx2"/>
                </a:solidFill>
              </a:rPr>
              <a:t>Extremely Useful Discussions </a:t>
            </a:r>
          </a:p>
          <a:p>
            <a:endParaRPr lang="en-US" sz="1500" b="1" dirty="0" smtClean="0">
              <a:solidFill>
                <a:schemeClr val="tx2"/>
              </a:solidFill>
            </a:endParaRPr>
          </a:p>
          <a:p>
            <a:pPr marL="290513" indent="-2905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Alexander Berezhkovskii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290513" indent="-2905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Attila Szabo</a:t>
            </a: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600200"/>
            <a:ext cx="4800600" cy="4549902"/>
          </a:xfrm>
          <a:prstGeom prst="rect">
            <a:avLst/>
          </a:prstGeom>
        </p:spPr>
      </p:pic>
      <p:pic>
        <p:nvPicPr>
          <p:cNvPr id="9" name="Picture 8" descr="closedA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981200"/>
            <a:ext cx="3276600" cy="3276600"/>
          </a:xfrm>
          <a:prstGeom prst="rect">
            <a:avLst/>
          </a:prstGeom>
        </p:spPr>
      </p:pic>
      <p:pic>
        <p:nvPicPr>
          <p:cNvPr id="8" name="Picture 7" descr="closedA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429000"/>
            <a:ext cx="3276600" cy="3276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Time scale of Rotational diffusion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8774" y="1905000"/>
            <a:ext cx="3941826" cy="138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4953000" y="3276600"/>
            <a:ext cx="36576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86000" y="914400"/>
            <a:ext cx="2209800" cy="0"/>
          </a:xfrm>
          <a:prstGeom prst="line">
            <a:avLst/>
          </a:prstGeom>
          <a:ln w="25400">
            <a:solidFill>
              <a:srgbClr val="C00000"/>
            </a:solidFill>
          </a:ln>
          <a:effectLst>
            <a:outerShdw blurRad="50800" dist="38100" dir="2940000" algn="t" rotWithShape="0">
              <a:prstClr val="black">
                <a:alpha val="4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owExchang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828800"/>
            <a:ext cx="4800600" cy="454990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572000" y="3810000"/>
            <a:ext cx="4038600" cy="2286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Conformation transitions on different time scales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794302"/>
            <a:ext cx="2133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Slow Exchange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783" y="2487791"/>
            <a:ext cx="1429512" cy="65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5257800" y="3276600"/>
            <a:ext cx="14478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800600" y="3927902"/>
            <a:ext cx="3657600" cy="1863298"/>
            <a:chOff x="4724400" y="3927902"/>
            <a:chExt cx="3657600" cy="1863298"/>
          </a:xfrm>
        </p:grpSpPr>
        <p:sp>
          <p:nvSpPr>
            <p:cNvPr id="14" name="Rectangle 13"/>
            <p:cNvSpPr/>
            <p:nvPr/>
          </p:nvSpPr>
          <p:spPr>
            <a:xfrm>
              <a:off x="4724400" y="3927902"/>
              <a:ext cx="3657600" cy="1123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 smtClean="0">
                  <a:solidFill>
                    <a:schemeClr val="tx2"/>
                  </a:solidFill>
                </a:rPr>
                <a:t>Approximation of </a:t>
              </a:r>
              <a:r>
                <a:rPr lang="en-US" sz="1900" b="1" dirty="0" smtClean="0">
                  <a:solidFill>
                    <a:schemeClr val="tx2"/>
                  </a:solidFill>
                </a:rPr>
                <a:t>two species</a:t>
              </a:r>
            </a:p>
            <a:p>
              <a:endParaRPr lang="en-US" sz="500" b="1" dirty="0" smtClean="0">
                <a:solidFill>
                  <a:schemeClr val="tx2"/>
                </a:solidFill>
              </a:endParaRPr>
            </a:p>
            <a:p>
              <a:r>
                <a:rPr lang="en-US" sz="1900" dirty="0" smtClean="0">
                  <a:solidFill>
                    <a:schemeClr val="tx2"/>
                  </a:solidFill>
                </a:rPr>
                <a:t>with </a:t>
              </a:r>
              <a:r>
                <a:rPr lang="en-US" sz="1900" b="1" dirty="0" smtClean="0">
                  <a:solidFill>
                    <a:schemeClr val="tx2"/>
                  </a:solidFill>
                </a:rPr>
                <a:t>two different structures</a:t>
              </a:r>
              <a:endParaRPr lang="en-US" sz="800" b="1" dirty="0" smtClean="0">
                <a:solidFill>
                  <a:schemeClr val="tx2"/>
                </a:solidFill>
              </a:endParaRPr>
            </a:p>
            <a:p>
              <a:r>
                <a:rPr lang="en-US" sz="500" b="1" dirty="0" smtClean="0">
                  <a:solidFill>
                    <a:schemeClr val="tx2"/>
                  </a:solidFill>
                </a:rPr>
                <a:t/>
              </a:r>
              <a:br>
                <a:rPr lang="en-US" sz="500" b="1" dirty="0" smtClean="0">
                  <a:solidFill>
                    <a:schemeClr val="tx2"/>
                  </a:solidFill>
                </a:rPr>
              </a:br>
              <a:r>
                <a:rPr lang="en-US" sz="1900" dirty="0" smtClean="0">
                  <a:solidFill>
                    <a:schemeClr val="tx2"/>
                  </a:solidFill>
                </a:rPr>
                <a:t>and </a:t>
              </a:r>
              <a:r>
                <a:rPr lang="en-US" sz="1900" b="1" dirty="0" smtClean="0">
                  <a:solidFill>
                    <a:schemeClr val="tx2"/>
                  </a:solidFill>
                </a:rPr>
                <a:t>two diffusion tensors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81600" y="5354432"/>
              <a:ext cx="1828800" cy="436768"/>
              <a:chOff x="4953000" y="5171552"/>
              <a:chExt cx="1828800" cy="436768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53000" y="5181600"/>
                <a:ext cx="613410" cy="426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248400" y="5171552"/>
                <a:ext cx="533400" cy="426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5588560" y="5221792"/>
                <a:ext cx="538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and</a:t>
                </a:r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OCS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448" y="1828800"/>
            <a:ext cx="4800600" cy="454990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572000" y="3810000"/>
            <a:ext cx="4038600" cy="2286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Conformation transitions on different time scales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1794302"/>
            <a:ext cx="2133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Fast Exchange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57800" y="3276600"/>
            <a:ext cx="14478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800600" y="3927902"/>
            <a:ext cx="419100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smtClean="0">
                <a:solidFill>
                  <a:schemeClr val="tx2"/>
                </a:solidFill>
              </a:rPr>
              <a:t>Approximation of </a:t>
            </a:r>
            <a:r>
              <a:rPr lang="en-US" sz="1900" b="1" dirty="0" smtClean="0">
                <a:solidFill>
                  <a:schemeClr val="tx2"/>
                </a:solidFill>
              </a:rPr>
              <a:t>single conformer</a:t>
            </a:r>
          </a:p>
          <a:p>
            <a:endParaRPr lang="en-US" sz="500" b="1" dirty="0" smtClean="0">
              <a:solidFill>
                <a:schemeClr val="tx2"/>
              </a:solidFill>
            </a:endParaRPr>
          </a:p>
          <a:p>
            <a:r>
              <a:rPr lang="en-US" sz="1900" dirty="0" smtClean="0">
                <a:solidFill>
                  <a:schemeClr val="tx2"/>
                </a:solidFill>
              </a:rPr>
              <a:t>with </a:t>
            </a:r>
            <a:r>
              <a:rPr lang="en-US" sz="1900" b="1" dirty="0" smtClean="0">
                <a:solidFill>
                  <a:schemeClr val="tx2"/>
                </a:solidFill>
              </a:rPr>
              <a:t>one</a:t>
            </a:r>
            <a:r>
              <a:rPr lang="en-US" sz="1900" dirty="0" smtClean="0">
                <a:solidFill>
                  <a:schemeClr val="tx2"/>
                </a:solidFill>
              </a:rPr>
              <a:t> </a:t>
            </a:r>
            <a:r>
              <a:rPr lang="en-US" sz="1900" b="1" dirty="0" smtClean="0">
                <a:solidFill>
                  <a:schemeClr val="tx2"/>
                </a:solidFill>
              </a:rPr>
              <a:t>averaged structure</a:t>
            </a:r>
            <a:endParaRPr lang="en-US" sz="800" b="1" dirty="0" smtClean="0">
              <a:solidFill>
                <a:schemeClr val="tx2"/>
              </a:solidFill>
            </a:endParaRPr>
          </a:p>
          <a:p>
            <a:r>
              <a:rPr lang="en-US" sz="500" b="1" dirty="0" smtClean="0">
                <a:solidFill>
                  <a:schemeClr val="tx2"/>
                </a:solidFill>
              </a:rPr>
              <a:t/>
            </a:r>
            <a:br>
              <a:rPr lang="en-US" sz="500" b="1" dirty="0" smtClean="0">
                <a:solidFill>
                  <a:schemeClr val="tx2"/>
                </a:solidFill>
              </a:rPr>
            </a:br>
            <a:r>
              <a:rPr lang="en-US" sz="1900" dirty="0" smtClean="0">
                <a:solidFill>
                  <a:schemeClr val="tx2"/>
                </a:solidFill>
              </a:rPr>
              <a:t>and </a:t>
            </a:r>
            <a:r>
              <a:rPr lang="en-US" sz="1900" b="1" dirty="0" smtClean="0">
                <a:solidFill>
                  <a:schemeClr val="tx2"/>
                </a:solidFill>
              </a:rPr>
              <a:t>one averaged diffusion tensor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1896" y="2600848"/>
            <a:ext cx="1301496" cy="50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5391150"/>
            <a:ext cx="56540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Conformation transitions on different time scales</a:t>
            </a:r>
          </a:p>
        </p:txBody>
      </p:sp>
      <p:pic>
        <p:nvPicPr>
          <p:cNvPr id="6" name="Picture 5" descr="allOCSMediumxc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448" y="1828800"/>
            <a:ext cx="4800600" cy="45499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1794302"/>
            <a:ext cx="29718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Intermediate Exchange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257800" y="3276600"/>
            <a:ext cx="14478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572000" y="3810000"/>
            <a:ext cx="4038600" cy="2286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3962400"/>
            <a:ext cx="8226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8184" y="2564840"/>
            <a:ext cx="1258824" cy="60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Simp.jpg"/>
          <p:cNvPicPr>
            <a:picLocks noChangeAspect="1"/>
          </p:cNvPicPr>
          <p:nvPr/>
        </p:nvPicPr>
        <p:blipFill>
          <a:blip r:embed="rId3" cstate="print"/>
          <a:srcRect l="37783" t="12346" b="6173"/>
          <a:stretch>
            <a:fillRect/>
          </a:stretch>
        </p:blipFill>
        <p:spPr>
          <a:xfrm>
            <a:off x="6477000" y="1676400"/>
            <a:ext cx="2258568" cy="2514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Rigid molecule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1524000"/>
            <a:ext cx="4343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Orientation correlation function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86200" y="2514600"/>
            <a:ext cx="15924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Spectral density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133600" y="2667000"/>
            <a:ext cx="1981200" cy="5334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" y="2133600"/>
            <a:ext cx="28422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124200"/>
            <a:ext cx="678180" cy="34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295400" y="3124200"/>
            <a:ext cx="174317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Fourier transform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581400" y="3733800"/>
            <a:ext cx="685800" cy="10668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19200" y="5025479"/>
            <a:ext cx="4343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Experimental observables: R1, R2 etc.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43400" y="4114800"/>
            <a:ext cx="191706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Linear Combination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Simp.jpg"/>
          <p:cNvPicPr>
            <a:picLocks noChangeAspect="1"/>
          </p:cNvPicPr>
          <p:nvPr/>
        </p:nvPicPr>
        <p:blipFill>
          <a:blip r:embed="rId3" cstate="print"/>
          <a:srcRect l="37783" t="12346" b="6173"/>
          <a:stretch>
            <a:fillRect/>
          </a:stretch>
        </p:blipFill>
        <p:spPr>
          <a:xfrm>
            <a:off x="6477000" y="1676400"/>
            <a:ext cx="2258568" cy="2514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Rigid molecule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1524000"/>
            <a:ext cx="4343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Orientation correlation function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3653879"/>
            <a:ext cx="2438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Statistic averaging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419600"/>
            <a:ext cx="446151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972050"/>
            <a:ext cx="198501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2286000" y="5105400"/>
            <a:ext cx="10668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162136" y="5791200"/>
            <a:ext cx="214366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Isotropic environment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86200" y="2514600"/>
            <a:ext cx="15924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Spectral density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133600" y="2667000"/>
            <a:ext cx="1981200" cy="5334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" y="2133600"/>
            <a:ext cx="28422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3124200"/>
            <a:ext cx="678180" cy="34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5320</TotalTime>
  <Words>795</Words>
  <Application>Microsoft Office PowerPoint</Application>
  <PresentationFormat>On-screen Show (4:3)</PresentationFormat>
  <Paragraphs>228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yasya</dc:creator>
  <cp:lastModifiedBy>yryabov</cp:lastModifiedBy>
  <cp:revision>424</cp:revision>
  <dcterms:created xsi:type="dcterms:W3CDTF">2006-08-16T00:00:00Z</dcterms:created>
  <dcterms:modified xsi:type="dcterms:W3CDTF">2012-10-11T15:08:44Z</dcterms:modified>
</cp:coreProperties>
</file>