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7" r:id="rId2"/>
    <p:sldId id="404" r:id="rId3"/>
    <p:sldId id="405" r:id="rId4"/>
    <p:sldId id="406" r:id="rId5"/>
    <p:sldId id="407" r:id="rId6"/>
    <p:sldId id="409" r:id="rId7"/>
    <p:sldId id="410" r:id="rId8"/>
    <p:sldId id="411" r:id="rId9"/>
    <p:sldId id="412" r:id="rId10"/>
    <p:sldId id="383" r:id="rId11"/>
    <p:sldId id="386" r:id="rId12"/>
    <p:sldId id="387" r:id="rId13"/>
    <p:sldId id="388" r:id="rId14"/>
    <p:sldId id="389" r:id="rId15"/>
    <p:sldId id="390" r:id="rId16"/>
    <p:sldId id="391" r:id="rId17"/>
    <p:sldId id="395" r:id="rId18"/>
    <p:sldId id="455" r:id="rId19"/>
    <p:sldId id="422" r:id="rId20"/>
    <p:sldId id="454" r:id="rId21"/>
    <p:sldId id="425" r:id="rId22"/>
    <p:sldId id="426" r:id="rId23"/>
    <p:sldId id="401" r:id="rId24"/>
    <p:sldId id="431" r:id="rId25"/>
    <p:sldId id="447" r:id="rId26"/>
    <p:sldId id="432" r:id="rId27"/>
    <p:sldId id="433" r:id="rId28"/>
    <p:sldId id="436" r:id="rId29"/>
    <p:sldId id="438" r:id="rId30"/>
    <p:sldId id="440" r:id="rId31"/>
    <p:sldId id="441" r:id="rId32"/>
    <p:sldId id="442" r:id="rId33"/>
    <p:sldId id="446" r:id="rId34"/>
    <p:sldId id="453" r:id="rId35"/>
    <p:sldId id="457" r:id="rId36"/>
    <p:sldId id="456" r:id="rId37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  <a:srgbClr val="0000CC"/>
    <a:srgbClr val="B0C2C4"/>
    <a:srgbClr val="7979FF"/>
    <a:srgbClr val="FF8585"/>
    <a:srgbClr val="FFCDCD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6" autoAdjust="0"/>
    <p:restoredTop sz="94667" autoAdjust="0"/>
  </p:normalViewPr>
  <p:slideViewPr>
    <p:cSldViewPr>
      <p:cViewPr varScale="1">
        <p:scale>
          <a:sx n="71" d="100"/>
          <a:sy n="71" d="100"/>
        </p:scale>
        <p:origin x="-12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436DD0-9060-41AA-95E2-1FB11646267B}" type="datetimeFigureOut">
              <a:rPr lang="en-US"/>
              <a:pPr>
                <a:defRPr/>
              </a:pPr>
              <a:t>9/10/2009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5146A09-BDF9-4B95-9CFF-19AF9C126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C044A7-BCE4-4A52-A9F0-9CDC32F5F33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5E1310-4C3D-44B4-B50B-E882F8BB325A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00CB86-3F77-41E6-9DA0-33184C93F8F3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07E6E6-1D30-4CBE-89E4-9D711DC2B0A2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5955C4-C892-4FBE-AD8E-7133DCCEDE75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E5E779-53CC-4781-BB6C-0D91AC8E7542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57D63F-5099-4875-B925-C533DC99A672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08CE31-7C33-4AAB-AC8F-0DA09440EEE0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63A32B-7308-47DF-8529-B40D33DCCB22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46A09-BDF9-4B95-9CFF-19AF9C1260C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E8B896-754F-4FFE-B50E-DA0C4C8CD2F0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3B9430-988F-4F47-BC8E-3485B8A6E1F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46A09-BDF9-4B95-9CFF-19AF9C1260C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7B288A-C77B-4DD9-974B-2D9E30604623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A875D3-8315-4BF3-8D18-1EDF5EAE0539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1D0EB6-9D24-42A2-B2A8-BBD30232221F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608CF9-936E-4871-85E1-B27CA41CE03B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B592FA-EA75-4BDD-B1D3-F3F4A15C056F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B796F0-A5A9-491E-87F5-D2A88CFEEAFD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E02CEA-62FD-4E7D-9FCB-3F7A47A9A238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189F4D-FACA-4D1E-BA96-D57C2432CA2C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3ADC1D-6B95-4EB6-9F44-2EAFFE2C4264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E0C431-1876-4BCB-A3E3-4044C2630D1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B7B97D-A44C-4035-93C8-09362148A8D7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96566B-20A0-409E-B7A6-99E37E205501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36EEE6-6D34-4162-B591-E76D2FA3858E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7CC450-8238-4DFC-8C34-62B1E84CE401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B78817-D41B-4589-B737-96D676712994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B78817-D41B-4589-B737-96D676712994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61A6FC-F7F5-40EB-B276-CD55FC3FBCBC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B171D0-5584-478B-A8DB-EE1A0A2CBF26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F7E76F-5E0C-4A16-B2C1-DD019C51B42E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9952ED-060B-4D1F-AFE2-6B32A603206C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7E292C-BB99-4ECF-9AF3-D3F4ACCA9F22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466052-CA7C-4836-A457-0AC1BF03701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7520F5-E1EC-448B-91E6-861851B6DE9C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60A26-CBAE-4460-87D7-F948267CF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F613A-23B0-4C26-A402-B17D5B7AB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274BF-DFB3-429C-B6A3-D15D71111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8890F-C093-42F1-8653-37FF16BFD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126CA-5E31-4778-83FA-36DC88D27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F0387-10A5-43F7-A712-DD69692E6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A6C8C-F8EA-482A-8185-A3FF069DC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0A64D-4FEC-45F1-9E77-FBBEC3A1E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4EC8E-BF31-407D-96D0-EC8BC9FF0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9D9BC-0972-4B28-B046-A1334F404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99FCE-12BE-4513-B7AE-7B9A7B634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8DC60E6-33E3-451B-B894-3E2EF0F12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8"/>
          <p:cNvGrpSpPr>
            <a:grpSpLocks/>
          </p:cNvGrpSpPr>
          <p:nvPr/>
        </p:nvGrpSpPr>
        <p:grpSpPr bwMode="auto">
          <a:xfrm>
            <a:off x="152400" y="152400"/>
            <a:ext cx="8839200" cy="5029200"/>
            <a:chOff x="152400" y="152401"/>
            <a:chExt cx="8839200" cy="5028992"/>
          </a:xfrm>
        </p:grpSpPr>
        <p:sp>
          <p:nvSpPr>
            <p:cNvPr id="14339" name="Rectangle 4"/>
            <p:cNvSpPr>
              <a:spLocks noChangeArrowheads="1"/>
            </p:cNvSpPr>
            <p:nvPr/>
          </p:nvSpPr>
          <p:spPr bwMode="auto">
            <a:xfrm>
              <a:off x="889987" y="3765680"/>
              <a:ext cx="7415813" cy="1415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66"/>
                  </a:solidFill>
                  <a:latin typeface="+mn-lt"/>
                </a:rPr>
                <a:t>  Making use of random tumbling</a:t>
              </a:r>
            </a:p>
            <a:p>
              <a:endParaRPr lang="en-US" sz="1000" dirty="0" smtClean="0">
                <a:solidFill>
                  <a:srgbClr val="000066"/>
                </a:solidFill>
                <a:latin typeface="Arial Black" pitchFamily="34" charset="0"/>
              </a:endParaRPr>
            </a:p>
            <a:p>
              <a:r>
                <a:rPr lang="en-US" sz="2800" dirty="0" smtClean="0">
                  <a:solidFill>
                    <a:srgbClr val="000066"/>
                  </a:solidFill>
                  <a:latin typeface="Arial Black" pitchFamily="34" charset="0"/>
                </a:rPr>
                <a:t>                </a:t>
              </a:r>
              <a:r>
                <a:rPr lang="en-US" sz="2000" dirty="0" smtClean="0">
                  <a:solidFill>
                    <a:srgbClr val="000066"/>
                  </a:solidFill>
                  <a:latin typeface="+mn-lt"/>
                </a:rPr>
                <a:t>or deriving information about protein structures</a:t>
              </a:r>
            </a:p>
            <a:p>
              <a:r>
                <a:rPr lang="en-US" sz="2000" dirty="0" smtClean="0">
                  <a:solidFill>
                    <a:srgbClr val="000066"/>
                  </a:solidFill>
                  <a:latin typeface="+mn-lt"/>
                </a:rPr>
                <a:t>                                                                from the way they move</a:t>
              </a:r>
              <a:endParaRPr lang="en-US" sz="2000" dirty="0">
                <a:solidFill>
                  <a:srgbClr val="000066"/>
                </a:solidFill>
                <a:latin typeface="+mn-lt"/>
              </a:endParaRPr>
            </a:p>
          </p:txBody>
        </p:sp>
        <p:sp>
          <p:nvSpPr>
            <p:cNvPr id="14340" name="TextBox 10"/>
            <p:cNvSpPr txBox="1">
              <a:spLocks noChangeArrowheads="1"/>
            </p:cNvSpPr>
            <p:nvPr/>
          </p:nvSpPr>
          <p:spPr bwMode="auto">
            <a:xfrm>
              <a:off x="2157197" y="2738559"/>
              <a:ext cx="2491003" cy="461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err="1"/>
                <a:t>Yaroslav</a:t>
              </a:r>
              <a:r>
                <a:rPr lang="en-US" sz="2400" dirty="0"/>
                <a:t> </a:t>
              </a:r>
              <a:r>
                <a:rPr lang="en-US" sz="2400" dirty="0" err="1"/>
                <a:t>Ryabov</a:t>
              </a:r>
              <a:endParaRPr lang="en-US" sz="2400" dirty="0"/>
            </a:p>
          </p:txBody>
        </p:sp>
        <p:pic>
          <p:nvPicPr>
            <p:cNvPr id="14341" name="Picture 9" descr="head_main_log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152401"/>
              <a:ext cx="5943600" cy="763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7" descr="toplogo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33600" y="1053308"/>
              <a:ext cx="6858000" cy="1156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2057400" y="1206500"/>
            <a:ext cx="292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Why an ellipsoid model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b="1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2270125" y="4935538"/>
            <a:ext cx="466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609600" y="304800"/>
            <a:ext cx="60960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 b="1">
                <a:solidFill>
                  <a:schemeClr val="accent2"/>
                </a:solidFill>
                <a:latin typeface="Arial Black" pitchFamily="34" charset="0"/>
              </a:rPr>
              <a:t>Diffusion Properties of Proteins</a:t>
            </a:r>
            <a:r>
              <a:rPr lang="en-US" b="1">
                <a:solidFill>
                  <a:schemeClr val="accent2"/>
                </a:solidFill>
                <a:latin typeface="Arial Black" pitchFamily="34" charset="0"/>
              </a:rPr>
              <a:t/>
            </a:r>
            <a:br>
              <a:rPr lang="en-US" b="1">
                <a:solidFill>
                  <a:schemeClr val="accent2"/>
                </a:solidFill>
                <a:latin typeface="Arial Black" pitchFamily="34" charset="0"/>
              </a:rPr>
            </a:br>
            <a:r>
              <a:rPr lang="en-US" b="1">
                <a:solidFill>
                  <a:schemeClr val="accent2"/>
                </a:solidFill>
                <a:latin typeface="Arial Black" pitchFamily="34" charset="0"/>
              </a:rPr>
              <a:t>    </a:t>
            </a:r>
            <a:r>
              <a:rPr lang="en-US" sz="1700" b="1">
                <a:solidFill>
                  <a:schemeClr val="accent2"/>
                </a:solidFill>
                <a:latin typeface="Arial Black" pitchFamily="34" charset="0"/>
              </a:rPr>
              <a:t>from ellipsoid model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1047750" y="2085975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Diffusion Tensor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6483350" y="2082800"/>
            <a:ext cx="174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Ellipsoid Shell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0" y="307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800100" y="2886075"/>
          <a:ext cx="2514600" cy="1782763"/>
        </p:xfrm>
        <a:graphic>
          <a:graphicData uri="http://schemas.openxmlformats.org/presentationml/2006/ole">
            <p:oleObj spid="_x0000_s2050" name="Equation" r:id="rId4" imgW="1002865" imgH="710891" progId="Equation.3">
              <p:embed/>
            </p:oleObj>
          </a:graphicData>
        </a:graphic>
      </p:graphicFrame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762000" y="5392738"/>
            <a:ext cx="280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Black" pitchFamily="34" charset="0"/>
              </a:rPr>
              <a:t>3</a:t>
            </a:r>
            <a:r>
              <a:rPr lang="en-US">
                <a:solidFill>
                  <a:schemeClr val="accent2"/>
                </a:solidFill>
              </a:rPr>
              <a:t> Euler angles for</a:t>
            </a:r>
          </a:p>
          <a:p>
            <a:r>
              <a:rPr lang="en-US">
                <a:solidFill>
                  <a:schemeClr val="accent2"/>
                </a:solidFill>
                <a:latin typeface="Arial Black" pitchFamily="34" charset="0"/>
              </a:rPr>
              <a:t>Diffusion Tensor PAF</a:t>
            </a:r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6096000" y="2514600"/>
            <a:ext cx="2743200" cy="2514600"/>
            <a:chOff x="3840" y="1728"/>
            <a:chExt cx="1728" cy="1584"/>
          </a:xfrm>
        </p:grpSpPr>
        <p:pic>
          <p:nvPicPr>
            <p:cNvPr id="2062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 l="45744" t="20912" r="18747" b="25095"/>
            <a:stretch>
              <a:fillRect/>
            </a:stretch>
          </p:blipFill>
          <p:spPr bwMode="auto">
            <a:xfrm>
              <a:off x="3959" y="1824"/>
              <a:ext cx="1364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63" name="Group 12"/>
            <p:cNvGrpSpPr>
              <a:grpSpLocks/>
            </p:cNvGrpSpPr>
            <p:nvPr/>
          </p:nvGrpSpPr>
          <p:grpSpPr bwMode="auto">
            <a:xfrm>
              <a:off x="3840" y="1728"/>
              <a:ext cx="1728" cy="1575"/>
              <a:chOff x="3840" y="1728"/>
              <a:chExt cx="1728" cy="1575"/>
            </a:xfrm>
          </p:grpSpPr>
          <p:sp>
            <p:nvSpPr>
              <p:cNvPr id="2064" name="Text Box 13"/>
              <p:cNvSpPr txBox="1">
                <a:spLocks noChangeArrowheads="1"/>
              </p:cNvSpPr>
              <p:nvPr/>
            </p:nvSpPr>
            <p:spPr bwMode="auto">
              <a:xfrm>
                <a:off x="5232" y="1728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i="1"/>
                  <a:t>A</a:t>
                </a:r>
                <a:r>
                  <a:rPr lang="en-US" i="1" baseline="-25000"/>
                  <a:t>z</a:t>
                </a:r>
              </a:p>
            </p:txBody>
          </p:sp>
          <p:sp>
            <p:nvSpPr>
              <p:cNvPr id="2065" name="Text Box 14"/>
              <p:cNvSpPr txBox="1">
                <a:spLocks noChangeArrowheads="1"/>
              </p:cNvSpPr>
              <p:nvPr/>
            </p:nvSpPr>
            <p:spPr bwMode="auto">
              <a:xfrm>
                <a:off x="4992" y="3072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i="1"/>
                  <a:t>A</a:t>
                </a:r>
                <a:r>
                  <a:rPr lang="en-US" i="1" baseline="-25000"/>
                  <a:t>y</a:t>
                </a:r>
              </a:p>
            </p:txBody>
          </p:sp>
          <p:sp>
            <p:nvSpPr>
              <p:cNvPr id="2066" name="Text Box 15"/>
              <p:cNvSpPr txBox="1">
                <a:spLocks noChangeArrowheads="1"/>
              </p:cNvSpPr>
              <p:nvPr/>
            </p:nvSpPr>
            <p:spPr bwMode="auto">
              <a:xfrm>
                <a:off x="3840" y="2160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i="1"/>
                  <a:t>A</a:t>
                </a:r>
                <a:r>
                  <a:rPr lang="en-US" i="1" baseline="-25000"/>
                  <a:t>x</a:t>
                </a:r>
              </a:p>
            </p:txBody>
          </p:sp>
        </p:grpSp>
      </p:grpSp>
      <p:sp>
        <p:nvSpPr>
          <p:cNvPr id="2059" name="Rectangle 16"/>
          <p:cNvSpPr>
            <a:spLocks noChangeArrowheads="1"/>
          </p:cNvSpPr>
          <p:nvPr/>
        </p:nvSpPr>
        <p:spPr bwMode="auto">
          <a:xfrm>
            <a:off x="5937250" y="5392738"/>
            <a:ext cx="269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Black" pitchFamily="34" charset="0"/>
              </a:rPr>
              <a:t>3</a:t>
            </a:r>
            <a:r>
              <a:rPr lang="en-US">
                <a:solidFill>
                  <a:schemeClr val="accent2"/>
                </a:solidFill>
              </a:rPr>
              <a:t> Euler angles for</a:t>
            </a:r>
          </a:p>
          <a:p>
            <a:r>
              <a:rPr lang="en-US">
                <a:solidFill>
                  <a:schemeClr val="accent2"/>
                </a:solidFill>
                <a:latin typeface="Arial Black" pitchFamily="34" charset="0"/>
              </a:rPr>
              <a:t>Ellipsoid orientation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060" name="AutoShape 17"/>
          <p:cNvSpPr>
            <a:spLocks noChangeArrowheads="1"/>
          </p:cNvSpPr>
          <p:nvPr/>
        </p:nvSpPr>
        <p:spPr bwMode="auto">
          <a:xfrm>
            <a:off x="3886200" y="3429000"/>
            <a:ext cx="1600200" cy="304800"/>
          </a:xfrm>
          <a:prstGeom prst="leftRightArrow">
            <a:avLst>
              <a:gd name="adj1" fmla="val 50000"/>
              <a:gd name="adj2" fmla="val 105000"/>
            </a:avLst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Rectangle 18"/>
          <p:cNvSpPr>
            <a:spLocks noChangeArrowheads="1"/>
          </p:cNvSpPr>
          <p:nvPr/>
        </p:nvSpPr>
        <p:spPr bwMode="auto">
          <a:xfrm>
            <a:off x="3895725" y="2855913"/>
            <a:ext cx="1611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Black" pitchFamily="34" charset="0"/>
              </a:rPr>
              <a:t>One</a:t>
            </a:r>
            <a:r>
              <a:rPr lang="en-US">
                <a:solidFill>
                  <a:schemeClr val="accent2"/>
                </a:solidFill>
              </a:rPr>
              <a:t>-to-</a:t>
            </a:r>
            <a:r>
              <a:rPr lang="en-US">
                <a:solidFill>
                  <a:schemeClr val="accent2"/>
                </a:solidFill>
                <a:latin typeface="Arial Black" pitchFamily="34" charset="0"/>
              </a:rPr>
              <a:t>One</a:t>
            </a:r>
            <a:r>
              <a:rPr lang="en-US">
                <a:solidFill>
                  <a:schemeClr val="accent2"/>
                </a:solidFill>
              </a:rPr>
              <a:t> </a:t>
            </a:r>
          </a:p>
          <a:p>
            <a:r>
              <a:rPr lang="en-US">
                <a:solidFill>
                  <a:schemeClr val="accent2"/>
                </a:solidFill>
              </a:rPr>
              <a:t>    mapping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533400" y="465138"/>
            <a:ext cx="6832600" cy="6029325"/>
            <a:chOff x="336" y="293"/>
            <a:chExt cx="4304" cy="3798"/>
          </a:xfrm>
        </p:grpSpPr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0625" t="6798" r="18750" b="7843"/>
            <a:stretch>
              <a:fillRect/>
            </a:stretch>
          </p:blipFill>
          <p:spPr bwMode="auto">
            <a:xfrm>
              <a:off x="1151" y="575"/>
              <a:ext cx="3489" cy="3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28" name="Text Box 4"/>
            <p:cNvSpPr txBox="1">
              <a:spLocks noChangeArrowheads="1"/>
            </p:cNvSpPr>
            <p:nvPr/>
          </p:nvSpPr>
          <p:spPr bwMode="auto">
            <a:xfrm>
              <a:off x="336" y="293"/>
              <a:ext cx="2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Black" pitchFamily="34" charset="0"/>
                </a:rPr>
                <a:t>Mapping protein surfaces</a:t>
              </a:r>
            </a:p>
          </p:txBody>
        </p:sp>
      </p:grpSp>
    </p:spTree>
  </p:cSld>
  <p:clrMapOvr>
    <a:masterClrMapping/>
  </p:clrMapOvr>
  <p:transition advTm="7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533400" y="465138"/>
            <a:ext cx="6832600" cy="6029325"/>
            <a:chOff x="336" y="293"/>
            <a:chExt cx="4304" cy="3798"/>
          </a:xfrm>
        </p:grpSpPr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0625" t="6798" r="18750" b="7843"/>
            <a:stretch>
              <a:fillRect/>
            </a:stretch>
          </p:blipFill>
          <p:spPr bwMode="auto">
            <a:xfrm>
              <a:off x="1151" y="575"/>
              <a:ext cx="3489" cy="3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2" name="Text Box 4"/>
            <p:cNvSpPr txBox="1">
              <a:spLocks noChangeArrowheads="1"/>
            </p:cNvSpPr>
            <p:nvPr/>
          </p:nvSpPr>
          <p:spPr bwMode="auto">
            <a:xfrm>
              <a:off x="336" y="293"/>
              <a:ext cx="21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Black" pitchFamily="34" charset="0"/>
                </a:rPr>
                <a:t>Mapping protein surfaces</a:t>
              </a:r>
            </a:p>
            <a:p>
              <a:r>
                <a:rPr lang="en-US">
                  <a:solidFill>
                    <a:schemeClr val="accent2"/>
                  </a:solidFill>
                  <a:latin typeface="Arial Black" pitchFamily="34" charset="0"/>
                </a:rPr>
                <a:t>SURF program</a:t>
              </a:r>
            </a:p>
          </p:txBody>
        </p:sp>
      </p:grpSp>
    </p:spTree>
  </p:cSld>
  <p:clrMapOvr>
    <a:masterClrMapping/>
  </p:clrMapOvr>
  <p:transition advTm="7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2" name="Group 2"/>
          <p:cNvGrpSpPr>
            <a:grpSpLocks/>
          </p:cNvGrpSpPr>
          <p:nvPr/>
        </p:nvGrpSpPr>
        <p:grpSpPr bwMode="auto">
          <a:xfrm>
            <a:off x="0" y="312738"/>
            <a:ext cx="9144000" cy="6183312"/>
            <a:chOff x="0" y="197"/>
            <a:chExt cx="5760" cy="3895"/>
          </a:xfrm>
        </p:grpSpPr>
        <p:sp>
          <p:nvSpPr>
            <p:cNvPr id="4103" name="Rectangle 3"/>
            <p:cNvSpPr>
              <a:spLocks noChangeArrowheads="1"/>
            </p:cNvSpPr>
            <p:nvPr/>
          </p:nvSpPr>
          <p:spPr bwMode="auto">
            <a:xfrm>
              <a:off x="0" y="612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410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20625" t="6798" r="18750" b="7843"/>
            <a:stretch>
              <a:fillRect/>
            </a:stretch>
          </p:blipFill>
          <p:spPr bwMode="auto">
            <a:xfrm>
              <a:off x="1151" y="575"/>
              <a:ext cx="3489" cy="3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5" name="Text Box 5"/>
            <p:cNvSpPr txBox="1">
              <a:spLocks noChangeArrowheads="1"/>
            </p:cNvSpPr>
            <p:nvPr/>
          </p:nvSpPr>
          <p:spPr bwMode="auto">
            <a:xfrm>
              <a:off x="333" y="197"/>
              <a:ext cx="30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Black" pitchFamily="34" charset="0"/>
                </a:rPr>
                <a:t>Build equivalent ellipsoid</a:t>
              </a:r>
            </a:p>
            <a:p>
              <a:r>
                <a:rPr lang="en-US">
                  <a:solidFill>
                    <a:schemeClr val="accent2"/>
                  </a:solidFill>
                  <a:latin typeface="Arial Black" pitchFamily="34" charset="0"/>
                </a:rPr>
                <a:t>Principal Component Analysis (PCA)</a:t>
              </a:r>
              <a:r>
                <a:rPr lang="en-US">
                  <a:solidFill>
                    <a:srgbClr val="000066"/>
                  </a:solidFill>
                  <a:latin typeface="Arial Black" pitchFamily="34" charset="0"/>
                </a:rPr>
                <a:t> </a:t>
              </a:r>
            </a:p>
          </p:txBody>
        </p:sp>
      </p:grp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457200" y="1371600"/>
          <a:ext cx="3276600" cy="590550"/>
        </p:xfrm>
        <a:graphic>
          <a:graphicData uri="http://schemas.openxmlformats.org/presentationml/2006/ole">
            <p:oleObj spid="_x0000_s4098" name="Equation" r:id="rId5" imgW="2489200" imgH="444500" progId="Equation.3">
              <p:embed/>
            </p:oleObj>
          </a:graphicData>
        </a:graphic>
      </p:graphicFrame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457200" y="2324100"/>
          <a:ext cx="1905000" cy="715963"/>
        </p:xfrm>
        <a:graphic>
          <a:graphicData uri="http://schemas.openxmlformats.org/presentationml/2006/ole">
            <p:oleObj spid="_x0000_s4099" name="Equation" r:id="rId6" imgW="1193800" imgH="444500" progId="Equation.3">
              <p:embed/>
            </p:oleObj>
          </a:graphicData>
        </a:graphic>
      </p:graphicFrame>
      <p:graphicFrame>
        <p:nvGraphicFramePr>
          <p:cNvPr id="4100" name="Object 8"/>
          <p:cNvGraphicFramePr>
            <a:graphicFrameLocks noChangeAspect="1"/>
          </p:cNvGraphicFramePr>
          <p:nvPr/>
        </p:nvGraphicFramePr>
        <p:xfrm>
          <a:off x="457200" y="3429000"/>
          <a:ext cx="1600200" cy="336550"/>
        </p:xfrm>
        <a:graphic>
          <a:graphicData uri="http://schemas.openxmlformats.org/presentationml/2006/ole">
            <p:oleObj spid="_x0000_s4100" name="Equation" r:id="rId7" imgW="952087" imgH="203112" progId="Equation.3">
              <p:embed/>
            </p:oleObj>
          </a:graphicData>
        </a:graphic>
      </p:graphicFrame>
      <p:graphicFrame>
        <p:nvGraphicFramePr>
          <p:cNvPr id="4101" name="Object 9"/>
          <p:cNvGraphicFramePr>
            <a:graphicFrameLocks noChangeAspect="1"/>
          </p:cNvGraphicFramePr>
          <p:nvPr/>
        </p:nvGraphicFramePr>
        <p:xfrm>
          <a:off x="457200" y="4038600"/>
          <a:ext cx="1143000" cy="441325"/>
        </p:xfrm>
        <a:graphic>
          <a:graphicData uri="http://schemas.openxmlformats.org/presentationml/2006/ole">
            <p:oleObj spid="_x0000_s4101" name="Equation" r:id="rId8" imgW="710891" imgH="27927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547688" y="465138"/>
            <a:ext cx="7715250" cy="4900612"/>
            <a:chOff x="345" y="293"/>
            <a:chExt cx="4860" cy="3087"/>
          </a:xfrm>
        </p:grpSpPr>
        <p:sp>
          <p:nvSpPr>
            <p:cNvPr id="28675" name="Text Box 3"/>
            <p:cNvSpPr txBox="1">
              <a:spLocks noChangeArrowheads="1"/>
            </p:cNvSpPr>
            <p:nvPr/>
          </p:nvSpPr>
          <p:spPr bwMode="auto">
            <a:xfrm>
              <a:off x="576" y="293"/>
              <a:ext cx="1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Black" pitchFamily="34" charset="0"/>
                </a:rPr>
                <a:t>Hydration shell</a:t>
              </a:r>
              <a:r>
                <a:rPr lang="en-US"/>
                <a:t> </a:t>
              </a:r>
            </a:p>
          </p:txBody>
        </p:sp>
        <p:pic>
          <p:nvPicPr>
            <p:cNvPr id="2867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0625" t="6798" r="18750" b="7843"/>
            <a:stretch>
              <a:fillRect/>
            </a:stretch>
          </p:blipFill>
          <p:spPr bwMode="auto">
            <a:xfrm>
              <a:off x="345" y="1036"/>
              <a:ext cx="2326" cy="2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20625" t="6798" r="18750" b="7843"/>
            <a:stretch>
              <a:fillRect/>
            </a:stretch>
          </p:blipFill>
          <p:spPr bwMode="auto">
            <a:xfrm>
              <a:off x="2879" y="1036"/>
              <a:ext cx="2326" cy="2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914400" y="465138"/>
            <a:ext cx="213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Black" pitchFamily="34" charset="0"/>
              </a:rPr>
              <a:t>Hydration shell</a:t>
            </a:r>
            <a:r>
              <a:rPr lang="en-US"/>
              <a:t>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 l="20625" t="6798" r="18750" b="7843"/>
          <a:stretch>
            <a:fillRect/>
          </a:stretch>
        </p:blipFill>
        <p:spPr bwMode="auto">
          <a:xfrm>
            <a:off x="547688" y="1644650"/>
            <a:ext cx="3692525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 l="20625" t="6798" r="18750" b="7843"/>
          <a:stretch>
            <a:fillRect/>
          </a:stretch>
        </p:blipFill>
        <p:spPr bwMode="auto">
          <a:xfrm>
            <a:off x="4570413" y="1644650"/>
            <a:ext cx="3692525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97155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62000" y="541338"/>
            <a:ext cx="650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Black" pitchFamily="34" charset="0"/>
              </a:rPr>
              <a:t>Hydration shell</a:t>
            </a:r>
          </a:p>
          <a:p>
            <a:r>
              <a:rPr lang="en-US">
                <a:solidFill>
                  <a:schemeClr val="accent2"/>
                </a:solidFill>
                <a:latin typeface="Arial Black" pitchFamily="34" charset="0"/>
              </a:rPr>
              <a:t>Equivalent ellipsoid is approximately twice bigger</a:t>
            </a:r>
            <a:r>
              <a:rPr lang="en-US">
                <a:solidFill>
                  <a:srgbClr val="000066"/>
                </a:solidFill>
                <a:latin typeface="Arial Black" pitchFamily="34" charset="0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47688" y="1644651"/>
            <a:ext cx="7715250" cy="3722688"/>
            <a:chOff x="547688" y="1644651"/>
            <a:chExt cx="7715250" cy="3722688"/>
          </a:xfrm>
        </p:grpSpPr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0625" t="6798" r="18750" b="7843"/>
            <a:stretch>
              <a:fillRect/>
            </a:stretch>
          </p:blipFill>
          <p:spPr bwMode="auto">
            <a:xfrm>
              <a:off x="547688" y="1644651"/>
              <a:ext cx="3692525" cy="372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20625" t="6798" r="18750" b="7843"/>
            <a:stretch>
              <a:fillRect/>
            </a:stretch>
          </p:blipFill>
          <p:spPr bwMode="auto">
            <a:xfrm>
              <a:off x="4570413" y="1644651"/>
              <a:ext cx="3692525" cy="372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88925" y="425450"/>
            <a:ext cx="513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Black" pitchFamily="34" charset="0"/>
              </a:rPr>
              <a:t>Comparison with the experimental data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59991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2047875" y="1085850"/>
          <a:ext cx="4962525" cy="5181600"/>
        </p:xfrm>
        <a:graphic>
          <a:graphicData uri="http://schemas.openxmlformats.org/presentationml/2006/ole">
            <p:oleObj spid="_x0000_s5122" name="Graph" r:id="rId4" imgW="2773440" imgH="29793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8925" y="425450"/>
            <a:ext cx="32167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 Black" pitchFamily="34" charset="0"/>
              </a:rPr>
              <a:t>A Very General Concept</a:t>
            </a:r>
            <a:endParaRPr lang="en-US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143000"/>
            <a:ext cx="51816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>
              <a:buFont typeface="Arial" pitchFamily="34" charset="0"/>
              <a:buChar char="•"/>
              <a:tabLst>
                <a:tab pos="4230688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During the course of structure elucidation build an equivalent ellipsoid for every snapshot of protein structure conformation   </a:t>
            </a:r>
          </a:p>
          <a:p>
            <a:pPr marL="284163" indent="-284163">
              <a:buFont typeface="Arial" pitchFamily="34" charset="0"/>
              <a:buChar char="•"/>
              <a:tabLst>
                <a:tab pos="4230688" algn="l"/>
              </a:tabLst>
            </a:pPr>
            <a:endParaRPr lang="en-US" dirty="0" smtClean="0">
              <a:solidFill>
                <a:schemeClr val="accent2"/>
              </a:solidFill>
            </a:endParaRPr>
          </a:p>
          <a:p>
            <a:pPr marL="284163" indent="-284163">
              <a:buFont typeface="Arial" pitchFamily="34" charset="0"/>
              <a:buChar char="•"/>
              <a:tabLst>
                <a:tab pos="4230688" algn="l"/>
              </a:tabLst>
            </a:pPr>
            <a:endParaRPr lang="en-US" dirty="0" smtClean="0">
              <a:solidFill>
                <a:schemeClr val="accent2"/>
              </a:solidFill>
            </a:endParaRPr>
          </a:p>
          <a:p>
            <a:pPr marL="284163" indent="-284163">
              <a:buFont typeface="Arial" pitchFamily="34" charset="0"/>
              <a:buChar char="•"/>
              <a:tabLst>
                <a:tab pos="4230688" algn="l"/>
              </a:tabLst>
            </a:pPr>
            <a:endParaRPr lang="en-US" dirty="0" smtClean="0">
              <a:solidFill>
                <a:schemeClr val="accent2"/>
              </a:solidFill>
            </a:endParaRPr>
          </a:p>
          <a:p>
            <a:pPr marL="284163" indent="-284163">
              <a:buFont typeface="Arial" pitchFamily="34" charset="0"/>
              <a:buChar char="•"/>
              <a:tabLst>
                <a:tab pos="4230688" algn="l"/>
              </a:tabLst>
            </a:pPr>
            <a:endParaRPr lang="en-US" sz="800" dirty="0" smtClean="0">
              <a:solidFill>
                <a:schemeClr val="accent2"/>
              </a:solidFill>
            </a:endParaRPr>
          </a:p>
          <a:p>
            <a:pPr marL="284163" indent="-284163" algn="just">
              <a:buFont typeface="Arial" pitchFamily="34" charset="0"/>
              <a:buChar char="•"/>
              <a:tabLst>
                <a:tab pos="4230688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Then calculate parameters of  protein diffusion tensor using the equivalent ellipsoid </a:t>
            </a:r>
            <a:r>
              <a:rPr lang="en-US" dirty="0" smtClean="0">
                <a:solidFill>
                  <a:schemeClr val="accent2"/>
                </a:solidFill>
              </a:rPr>
              <a:t>shape</a:t>
            </a:r>
          </a:p>
          <a:p>
            <a:pPr marL="284163" indent="-284163">
              <a:buFont typeface="Arial" pitchFamily="34" charset="0"/>
              <a:buChar char="•"/>
              <a:tabLst>
                <a:tab pos="4230688" algn="l"/>
              </a:tabLst>
            </a:pPr>
            <a:endParaRPr lang="en-US" dirty="0" smtClean="0">
              <a:solidFill>
                <a:schemeClr val="accent2"/>
              </a:solidFill>
            </a:endParaRPr>
          </a:p>
          <a:p>
            <a:pPr marL="284163" indent="-284163">
              <a:buFont typeface="Arial" pitchFamily="34" charset="0"/>
              <a:buChar char="•"/>
              <a:tabLst>
                <a:tab pos="4230688" algn="l"/>
              </a:tabLst>
            </a:pPr>
            <a:endParaRPr lang="en-US" dirty="0" smtClean="0">
              <a:solidFill>
                <a:schemeClr val="accent2"/>
              </a:solidFill>
            </a:endParaRPr>
          </a:p>
          <a:p>
            <a:pPr marL="284163" indent="-284163">
              <a:buFont typeface="Arial" pitchFamily="34" charset="0"/>
              <a:buChar char="•"/>
              <a:tabLst>
                <a:tab pos="4230688" algn="l"/>
              </a:tabLst>
            </a:pPr>
            <a:endParaRPr lang="en-US" dirty="0" smtClean="0">
              <a:solidFill>
                <a:schemeClr val="accent2"/>
              </a:solidFill>
            </a:endParaRPr>
          </a:p>
          <a:p>
            <a:pPr marL="284163" indent="-284163" algn="just">
              <a:buFont typeface="Arial" pitchFamily="34" charset="0"/>
              <a:buChar char="•"/>
              <a:tabLst>
                <a:tab pos="4230688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Compare calculated diffusion tensor parameters with those which were derived from the experimental data and establish a pseudo energy term proportional to the sum of square differences between components of calculated and experimental diffusion tensors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 l="20625" t="6798" r="18750" b="7843"/>
          <a:stretch>
            <a:fillRect/>
          </a:stretch>
        </p:blipFill>
        <p:spPr bwMode="auto">
          <a:xfrm>
            <a:off x="6553200" y="533400"/>
            <a:ext cx="1847850" cy="186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130" name="Object 8"/>
          <p:cNvGraphicFramePr>
            <a:graphicFrameLocks noChangeAspect="1"/>
          </p:cNvGraphicFramePr>
          <p:nvPr/>
        </p:nvGraphicFramePr>
        <p:xfrm>
          <a:off x="6858000" y="2935961"/>
          <a:ext cx="1447800" cy="1026439"/>
        </p:xfrm>
        <a:graphic>
          <a:graphicData uri="http://schemas.openxmlformats.org/presentationml/2006/ole">
            <p:oleObj spid="_x0000_s48130" name="Equation" r:id="rId5" imgW="1002865" imgH="710891" progId="Equation.3">
              <p:embed/>
            </p:oleObj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6324600" y="4724400"/>
          <a:ext cx="2514599" cy="971353"/>
        </p:xfrm>
        <a:graphic>
          <a:graphicData uri="http://schemas.openxmlformats.org/presentationml/2006/ole">
            <p:oleObj spid="_x0000_s48131" name="Equation" r:id="rId6" imgW="1409088" imgH="54586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13"/>
          <p:cNvGrpSpPr>
            <a:grpSpLocks/>
          </p:cNvGrpSpPr>
          <p:nvPr/>
        </p:nvGrpSpPr>
        <p:grpSpPr bwMode="auto">
          <a:xfrm>
            <a:off x="288925" y="425450"/>
            <a:ext cx="8474075" cy="5641975"/>
            <a:chOff x="288925" y="425450"/>
            <a:chExt cx="8474075" cy="5641975"/>
          </a:xfrm>
        </p:grpSpPr>
        <p:sp>
          <p:nvSpPr>
            <p:cNvPr id="33797" name="Text Box 2"/>
            <p:cNvSpPr txBox="1">
              <a:spLocks noChangeArrowheads="1"/>
            </p:cNvSpPr>
            <p:nvPr/>
          </p:nvSpPr>
          <p:spPr bwMode="auto">
            <a:xfrm>
              <a:off x="288925" y="425450"/>
              <a:ext cx="77343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Black" pitchFamily="34" charset="0"/>
                </a:rPr>
                <a:t>Refinement of a protein structure with Xplor-NIH </a:t>
              </a:r>
            </a:p>
            <a:p>
              <a:r>
                <a:rPr lang="en-US">
                  <a:solidFill>
                    <a:schemeClr val="accent2"/>
                  </a:solidFill>
                  <a:latin typeface="Arial Black" pitchFamily="34" charset="0"/>
                </a:rPr>
                <a:t>             using overall shape restraints from diffusion tensor 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962400" y="1535113"/>
              <a:ext cx="4343400" cy="369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2"/>
                  </a:solidFill>
                  <a:latin typeface="+mn-lt"/>
                </a:rPr>
                <a:t>N terminal domain from Enzyme I (EIN) </a:t>
              </a:r>
            </a:p>
          </p:txBody>
        </p:sp>
        <p:pic>
          <p:nvPicPr>
            <p:cNvPr id="33799" name="Picture 11" descr="ndc_dc_lowest_a1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1066800"/>
              <a:ext cx="3333750" cy="500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3962400" y="3625850"/>
              <a:ext cx="4800600" cy="17843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2"/>
                  </a:solidFill>
                  <a:latin typeface="+mn-lt"/>
                </a:rPr>
                <a:t>Experimental restraints:  </a:t>
              </a:r>
            </a:p>
            <a:p>
              <a:pPr>
                <a:defRPr/>
              </a:pPr>
              <a:endParaRPr lang="en-US" dirty="0">
                <a:solidFill>
                  <a:schemeClr val="accent2"/>
                </a:solidFill>
                <a:latin typeface="+mn-lt"/>
              </a:endParaRPr>
            </a:p>
            <a:p>
              <a:pPr>
                <a:defRPr/>
              </a:pPr>
              <a:r>
                <a:rPr lang="en-US" dirty="0">
                  <a:solidFill>
                    <a:schemeClr val="accent2"/>
                  </a:solidFill>
                  <a:latin typeface="+mn-lt"/>
                </a:rPr>
                <a:t>   distance restraints derived from NOE </a:t>
              </a:r>
            </a:p>
            <a:p>
              <a:pPr>
                <a:defRPr/>
              </a:pPr>
              <a:endParaRPr lang="en-US" sz="500" dirty="0">
                <a:solidFill>
                  <a:schemeClr val="accent2"/>
                </a:solidFill>
                <a:latin typeface="+mn-lt"/>
              </a:endParaRPr>
            </a:p>
            <a:p>
              <a:pPr>
                <a:defRPr/>
              </a:pPr>
              <a:endParaRPr lang="en-US" sz="500" dirty="0">
                <a:solidFill>
                  <a:schemeClr val="accent2"/>
                </a:solidFill>
                <a:latin typeface="+mn-lt"/>
              </a:endParaRPr>
            </a:p>
            <a:p>
              <a:pPr>
                <a:defRPr/>
              </a:pPr>
              <a:r>
                <a:rPr lang="en-US" dirty="0">
                  <a:solidFill>
                    <a:schemeClr val="accent2"/>
                  </a:solidFill>
                  <a:latin typeface="+mn-lt"/>
                </a:rPr>
                <a:t>and </a:t>
              </a:r>
            </a:p>
            <a:p>
              <a:pPr>
                <a:defRPr/>
              </a:pPr>
              <a:endParaRPr lang="en-US" sz="500" dirty="0">
                <a:solidFill>
                  <a:schemeClr val="accent2"/>
                </a:solidFill>
                <a:latin typeface="+mn-lt"/>
              </a:endParaRPr>
            </a:p>
            <a:p>
              <a:pPr>
                <a:defRPr/>
              </a:pPr>
              <a:endParaRPr lang="en-US" sz="500" dirty="0">
                <a:solidFill>
                  <a:schemeClr val="accent2"/>
                </a:solidFill>
                <a:latin typeface="+mn-lt"/>
              </a:endParaRPr>
            </a:p>
            <a:p>
              <a:pPr>
                <a:defRPr/>
              </a:pPr>
              <a:r>
                <a:rPr lang="en-US" sz="800" dirty="0">
                  <a:solidFill>
                    <a:schemeClr val="accent2"/>
                  </a:solidFill>
                </a:rPr>
                <a:t>       </a:t>
              </a:r>
              <a:r>
                <a:rPr lang="en-US" dirty="0">
                  <a:solidFill>
                    <a:schemeClr val="accent2"/>
                  </a:solidFill>
                  <a:latin typeface="+mn-lt"/>
                </a:rPr>
                <a:t>Components of Rotation Diffusion Tensor</a:t>
              </a:r>
            </a:p>
          </p:txBody>
        </p:sp>
      </p:grpSp>
      <p:sp>
        <p:nvSpPr>
          <p:cNvPr id="7" name="Rectangle 6"/>
          <p:cNvSpPr/>
          <p:nvPr/>
        </p:nvSpPr>
        <p:spPr bwMode="auto">
          <a:xfrm>
            <a:off x="4000500" y="2276475"/>
            <a:ext cx="48006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+mn-lt"/>
              </a:rPr>
              <a:t>Standard </a:t>
            </a:r>
            <a:r>
              <a:rPr lang="en-US" dirty="0" err="1">
                <a:solidFill>
                  <a:schemeClr val="accent2"/>
                </a:solidFill>
                <a:latin typeface="+mn-lt"/>
              </a:rPr>
              <a:t>Xplor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-NIH simulated annealing protocol started from 3000K down to 25 K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+mn-lt"/>
              </a:rPr>
              <a:t>With 12.5 K steps 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62000" y="6019800"/>
            <a:ext cx="7620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dirty="0">
                <a:solidFill>
                  <a:schemeClr val="accent2"/>
                </a:solidFill>
                <a:latin typeface="+mn-lt"/>
              </a:rPr>
              <a:t>10 lowest energy structures:   Blue with diffusion tensor restraints</a:t>
            </a:r>
          </a:p>
          <a:p>
            <a:pPr algn="just">
              <a:defRPr/>
            </a:pPr>
            <a:r>
              <a:rPr lang="en-US" dirty="0">
                <a:solidFill>
                  <a:schemeClr val="accent2"/>
                </a:solidFill>
                <a:latin typeface="+mn-lt"/>
              </a:rPr>
              <a:t>                                                Green without </a:t>
            </a:r>
            <a:r>
              <a:rPr lang="en-US" dirty="0">
                <a:solidFill>
                  <a:schemeClr val="accent2"/>
                </a:solidFill>
              </a:rPr>
              <a:t>diffusion tensor restraints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5"/>
          <p:cNvGrpSpPr>
            <a:grpSpLocks/>
          </p:cNvGrpSpPr>
          <p:nvPr/>
        </p:nvGrpSpPr>
        <p:grpSpPr bwMode="auto">
          <a:xfrm>
            <a:off x="990600" y="685800"/>
            <a:ext cx="7924800" cy="5278438"/>
            <a:chOff x="990600" y="685800"/>
            <a:chExt cx="7924800" cy="5278027"/>
          </a:xfrm>
        </p:grpSpPr>
        <p:pic>
          <p:nvPicPr>
            <p:cNvPr id="16387" name="Picture 6" descr="6.jpg"/>
            <p:cNvPicPr>
              <a:picLocks noChangeAspect="1"/>
            </p:cNvPicPr>
            <p:nvPr/>
          </p:nvPicPr>
          <p:blipFill>
            <a:blip r:embed="rId3" cstate="print"/>
            <a:srcRect l="18333" r="19167"/>
            <a:stretch>
              <a:fillRect/>
            </a:stretch>
          </p:blipFill>
          <p:spPr bwMode="auto">
            <a:xfrm>
              <a:off x="3110347" y="4038600"/>
              <a:ext cx="2144683" cy="1925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8" name="Picture 4" descr="exended.jpg"/>
            <p:cNvPicPr>
              <a:picLocks noChangeAspect="1"/>
            </p:cNvPicPr>
            <p:nvPr/>
          </p:nvPicPr>
          <p:blipFill>
            <a:blip r:embed="rId4" cstate="print"/>
            <a:srcRect t="35172" b="36655"/>
            <a:stretch>
              <a:fillRect/>
            </a:stretch>
          </p:blipFill>
          <p:spPr bwMode="auto">
            <a:xfrm>
              <a:off x="1676400" y="2039151"/>
              <a:ext cx="5715000" cy="904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1371600" y="1489502"/>
              <a:ext cx="4419600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100" b="1">
                  <a:solidFill>
                    <a:schemeClr val="accent2"/>
                  </a:solidFill>
                </a:rPr>
                <a:t>Sequence of amino acid residues</a:t>
              </a:r>
            </a:p>
          </p:txBody>
        </p:sp>
        <p:sp>
          <p:nvSpPr>
            <p:cNvPr id="16390" name="TextBox 7"/>
            <p:cNvSpPr txBox="1">
              <a:spLocks noChangeArrowheads="1"/>
            </p:cNvSpPr>
            <p:nvPr/>
          </p:nvSpPr>
          <p:spPr bwMode="auto">
            <a:xfrm>
              <a:off x="4232816" y="2794337"/>
              <a:ext cx="567784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6391" name="Rectangle 9"/>
            <p:cNvSpPr>
              <a:spLocks noChangeArrowheads="1"/>
            </p:cNvSpPr>
            <p:nvPr/>
          </p:nvSpPr>
          <p:spPr bwMode="auto">
            <a:xfrm>
              <a:off x="1447800" y="3581400"/>
              <a:ext cx="4953000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100" b="1">
                  <a:solidFill>
                    <a:schemeClr val="accent2"/>
                  </a:solidFill>
                </a:rPr>
                <a:t>Model inter atomic forces</a:t>
              </a:r>
            </a:p>
          </p:txBody>
        </p:sp>
        <p:sp>
          <p:nvSpPr>
            <p:cNvPr id="16392" name="TextBox 10"/>
            <p:cNvSpPr txBox="1">
              <a:spLocks noChangeArrowheads="1"/>
            </p:cNvSpPr>
            <p:nvPr/>
          </p:nvSpPr>
          <p:spPr bwMode="auto">
            <a:xfrm>
              <a:off x="1828800" y="4393049"/>
              <a:ext cx="631904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6393" name="Rectangle 14"/>
            <p:cNvSpPr>
              <a:spLocks noChangeArrowheads="1"/>
            </p:cNvSpPr>
            <p:nvPr/>
          </p:nvSpPr>
          <p:spPr bwMode="auto">
            <a:xfrm>
              <a:off x="990600" y="685800"/>
              <a:ext cx="7924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Ultimate Goal of protein structure prediction 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2_EIN_rr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717" y="781050"/>
            <a:ext cx="3403283" cy="600075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88911" y="425450"/>
            <a:ext cx="73338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Black" pitchFamily="34" charset="0"/>
              </a:rPr>
              <a:t>Effect of temperature settings for diffusion tensor term 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4800600" y="1752600"/>
            <a:ext cx="35052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3206750" algn="l"/>
                <a:tab pos="4230688" algn="l"/>
              </a:tabLst>
            </a:pPr>
            <a:r>
              <a:rPr lang="en-US" b="1" dirty="0">
                <a:solidFill>
                  <a:schemeClr val="accent2"/>
                </a:solidFill>
              </a:rPr>
              <a:t>Uncertainties in </a:t>
            </a:r>
            <a:endParaRPr lang="en-US" b="1" dirty="0" smtClean="0">
              <a:solidFill>
                <a:schemeClr val="accent2"/>
              </a:solidFill>
            </a:endParaRPr>
          </a:p>
          <a:p>
            <a:pPr>
              <a:tabLst>
                <a:tab pos="3206750" algn="l"/>
                <a:tab pos="4230688" algn="l"/>
              </a:tabLst>
            </a:pPr>
            <a:endParaRPr lang="en-US" b="1" dirty="0" smtClean="0">
              <a:solidFill>
                <a:schemeClr val="accent2"/>
              </a:solidFill>
            </a:endParaRPr>
          </a:p>
          <a:p>
            <a:pPr marL="109538" indent="177800">
              <a:buFont typeface="Arial" pitchFamily="34" charset="0"/>
              <a:buChar char="•"/>
              <a:tabLst>
                <a:tab pos="4230688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Thickness </a:t>
            </a:r>
            <a:r>
              <a:rPr lang="en-US" dirty="0">
                <a:solidFill>
                  <a:schemeClr val="accent2"/>
                </a:solidFill>
              </a:rPr>
              <a:t>of hydration </a:t>
            </a:r>
            <a:r>
              <a:rPr lang="en-US" dirty="0" smtClean="0">
                <a:solidFill>
                  <a:schemeClr val="accent2"/>
                </a:solidFill>
              </a:rPr>
              <a:t>layer</a:t>
            </a:r>
          </a:p>
          <a:p>
            <a:pPr marL="109538" indent="177800">
              <a:buFont typeface="Arial" pitchFamily="34" charset="0"/>
              <a:buChar char="•"/>
              <a:tabLst>
                <a:tab pos="4230688" algn="l"/>
              </a:tabLst>
            </a:pPr>
            <a:endParaRPr lang="en-US" sz="800" dirty="0" smtClean="0">
              <a:solidFill>
                <a:schemeClr val="accent2"/>
              </a:solidFill>
            </a:endParaRPr>
          </a:p>
          <a:p>
            <a:pPr marL="109538" indent="177800">
              <a:buFont typeface="Arial" pitchFamily="34" charset="0"/>
              <a:buChar char="•"/>
              <a:tabLst>
                <a:tab pos="4230688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Sample viscosity</a:t>
            </a:r>
          </a:p>
          <a:p>
            <a:pPr marL="109538" indent="177800">
              <a:buFont typeface="Arial" pitchFamily="34" charset="0"/>
              <a:buChar char="•"/>
              <a:tabLst>
                <a:tab pos="4230688" algn="l"/>
              </a:tabLst>
            </a:pPr>
            <a:endParaRPr lang="en-US" sz="800" dirty="0" smtClean="0">
              <a:solidFill>
                <a:schemeClr val="accent2"/>
              </a:solidFill>
            </a:endParaRPr>
          </a:p>
          <a:p>
            <a:pPr marL="109538" indent="177800">
              <a:buFont typeface="Arial" pitchFamily="34" charset="0"/>
              <a:buChar char="•"/>
              <a:tabLst>
                <a:tab pos="4230688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Sample temperature</a:t>
            </a:r>
          </a:p>
          <a:p>
            <a:pPr>
              <a:tabLst>
                <a:tab pos="3206750" algn="l"/>
                <a:tab pos="4230688" algn="l"/>
              </a:tabLst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tabLst>
                <a:tab pos="3206750" algn="l"/>
                <a:tab pos="4230688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 Could be compensated by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  adjustment of setup for </a:t>
            </a:r>
          </a:p>
          <a:p>
            <a:pPr>
              <a:tabLst>
                <a:tab pos="3206750" algn="l"/>
                <a:tab pos="4230688" algn="l"/>
              </a:tabLst>
            </a:pPr>
            <a:endParaRPr lang="en-US" sz="800" dirty="0" smtClean="0">
              <a:solidFill>
                <a:schemeClr val="accent2"/>
              </a:solidFill>
            </a:endParaRPr>
          </a:p>
          <a:p>
            <a:pPr>
              <a:tabLst>
                <a:tab pos="3206750" algn="l"/>
                <a:tab pos="4230688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“Experimental” 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9"/>
          <p:cNvGrpSpPr>
            <a:grpSpLocks/>
          </p:cNvGrpSpPr>
          <p:nvPr/>
        </p:nvGrpSpPr>
        <p:grpSpPr bwMode="auto">
          <a:xfrm>
            <a:off x="0" y="425450"/>
            <a:ext cx="9094788" cy="5899150"/>
            <a:chOff x="0" y="425450"/>
            <a:chExt cx="9094788" cy="5899150"/>
          </a:xfrm>
        </p:grpSpPr>
        <p:grpSp>
          <p:nvGrpSpPr>
            <p:cNvPr id="35843" name="Group 6"/>
            <p:cNvGrpSpPr>
              <a:grpSpLocks/>
            </p:cNvGrpSpPr>
            <p:nvPr/>
          </p:nvGrpSpPr>
          <p:grpSpPr bwMode="auto">
            <a:xfrm>
              <a:off x="0" y="425450"/>
              <a:ext cx="9094788" cy="5137150"/>
              <a:chOff x="0" y="425450"/>
              <a:chExt cx="9095232" cy="5137150"/>
            </a:xfrm>
          </p:grpSpPr>
          <p:sp>
            <p:nvSpPr>
              <p:cNvPr id="35846" name="Text Box 2"/>
              <p:cNvSpPr txBox="1">
                <a:spLocks noChangeArrowheads="1"/>
              </p:cNvSpPr>
              <p:nvPr/>
            </p:nvSpPr>
            <p:spPr bwMode="auto">
              <a:xfrm>
                <a:off x="288925" y="425450"/>
                <a:ext cx="733418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  <a:latin typeface="Arial Black" pitchFamily="34" charset="0"/>
                  </a:rPr>
                  <a:t>Effect of temperature settings for diffusion tensor term </a:t>
                </a:r>
              </a:p>
            </p:txBody>
          </p:sp>
          <p:pic>
            <p:nvPicPr>
              <p:cNvPr id="35847" name="Picture 5" descr="Chi2avep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67200" y="1831848"/>
                <a:ext cx="4828032" cy="3730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48" name="Picture 4" descr="avEn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1831848"/>
                <a:ext cx="4828032" cy="3730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5844" name="TextBox 9"/>
            <p:cNvSpPr txBox="1">
              <a:spLocks noChangeArrowheads="1"/>
            </p:cNvSpPr>
            <p:nvPr/>
          </p:nvSpPr>
          <p:spPr bwMode="auto">
            <a:xfrm>
              <a:off x="421944" y="1002268"/>
              <a:ext cx="408958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3206750" algn="l"/>
                  <a:tab pos="4230688" algn="l"/>
                </a:tabLst>
              </a:pPr>
              <a:r>
                <a:rPr lang="en-US">
                  <a:solidFill>
                    <a:schemeClr val="accent2"/>
                  </a:solidFill>
                </a:rPr>
                <a:t>Experimental temperature:	313 K</a:t>
              </a:r>
            </a:p>
            <a:p>
              <a:pPr>
                <a:tabLst>
                  <a:tab pos="3206750" algn="l"/>
                  <a:tab pos="4230688" algn="l"/>
                </a:tabLst>
              </a:pPr>
              <a:r>
                <a:rPr lang="en-US">
                  <a:solidFill>
                    <a:schemeClr val="accent2"/>
                  </a:solidFill>
                </a:rPr>
                <a:t>Temperature of the minimum:	316 K </a:t>
              </a:r>
            </a:p>
          </p:txBody>
        </p:sp>
        <p:sp>
          <p:nvSpPr>
            <p:cNvPr id="35845" name="TextBox 9"/>
            <p:cNvSpPr txBox="1">
              <a:spLocks noChangeArrowheads="1"/>
            </p:cNvSpPr>
            <p:nvPr/>
          </p:nvSpPr>
          <p:spPr bwMode="auto">
            <a:xfrm>
              <a:off x="762000" y="5678269"/>
              <a:ext cx="7772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tabLst>
                  <a:tab pos="3206750" algn="l"/>
                  <a:tab pos="4230688" algn="l"/>
                </a:tabLst>
              </a:pPr>
              <a:r>
                <a:rPr lang="en-US" dirty="0">
                  <a:solidFill>
                    <a:schemeClr val="accent2"/>
                  </a:solidFill>
                </a:rPr>
                <a:t>Uncertainties in </a:t>
              </a:r>
            </a:p>
            <a:p>
              <a:pPr>
                <a:tabLst>
                  <a:tab pos="3206750" algn="l"/>
                  <a:tab pos="4230688" algn="l"/>
                </a:tabLst>
              </a:pPr>
              <a:r>
                <a:rPr lang="en-US" dirty="0">
                  <a:solidFill>
                    <a:schemeClr val="accent2"/>
                  </a:solidFill>
                </a:rPr>
                <a:t>thickness of hydration layer, sample temperature, and sample viscosity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8"/>
          <p:cNvGrpSpPr>
            <a:grpSpLocks/>
          </p:cNvGrpSpPr>
          <p:nvPr/>
        </p:nvGrpSpPr>
        <p:grpSpPr bwMode="auto">
          <a:xfrm>
            <a:off x="0" y="425450"/>
            <a:ext cx="9094788" cy="5899150"/>
            <a:chOff x="0" y="425450"/>
            <a:chExt cx="9094788" cy="5899150"/>
          </a:xfrm>
        </p:grpSpPr>
        <p:grpSp>
          <p:nvGrpSpPr>
            <p:cNvPr id="36867" name="Group 12"/>
            <p:cNvGrpSpPr>
              <a:grpSpLocks/>
            </p:cNvGrpSpPr>
            <p:nvPr/>
          </p:nvGrpSpPr>
          <p:grpSpPr bwMode="auto">
            <a:xfrm>
              <a:off x="0" y="425450"/>
              <a:ext cx="9094788" cy="5137150"/>
              <a:chOff x="0" y="425450"/>
              <a:chExt cx="9095232" cy="5137150"/>
            </a:xfrm>
          </p:grpSpPr>
          <p:sp>
            <p:nvSpPr>
              <p:cNvPr id="36870" name="Text Box 2"/>
              <p:cNvSpPr txBox="1">
                <a:spLocks noChangeArrowheads="1"/>
              </p:cNvSpPr>
              <p:nvPr/>
            </p:nvSpPr>
            <p:spPr bwMode="auto">
              <a:xfrm>
                <a:off x="288925" y="425450"/>
                <a:ext cx="733418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accent2"/>
                    </a:solidFill>
                    <a:latin typeface="Arial Black" pitchFamily="34" charset="0"/>
                  </a:rPr>
                  <a:t>Effect of temperature settings for diffusion tensor term </a:t>
                </a:r>
              </a:p>
            </p:txBody>
          </p:sp>
          <p:pic>
            <p:nvPicPr>
              <p:cNvPr id="36871" name="Picture 10" descr="Chi2avep_op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67200" y="1831848"/>
                <a:ext cx="4828032" cy="3730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72" name="Picture 11" descr="avEn_op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1831848"/>
                <a:ext cx="4828032" cy="3730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6868" name="TextBox 9"/>
            <p:cNvSpPr txBox="1">
              <a:spLocks noChangeArrowheads="1"/>
            </p:cNvSpPr>
            <p:nvPr/>
          </p:nvSpPr>
          <p:spPr bwMode="auto">
            <a:xfrm>
              <a:off x="421944" y="1002268"/>
              <a:ext cx="826001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3206750" algn="l"/>
                  <a:tab pos="4230688" algn="l"/>
                </a:tabLst>
              </a:pPr>
              <a:r>
                <a:rPr lang="en-US">
                  <a:solidFill>
                    <a:schemeClr val="accent2"/>
                  </a:solidFill>
                </a:rPr>
                <a:t>Experimental temperature:	313 K	Optimized Temperature: </a:t>
              </a:r>
              <a:r>
                <a:rPr lang="en-US">
                  <a:solidFill>
                    <a:srgbClr val="FF0000"/>
                  </a:solidFill>
                </a:rPr>
                <a:t>315.3 ± 0.5</a:t>
              </a:r>
              <a:r>
                <a:rPr lang="en-US">
                  <a:solidFill>
                    <a:schemeClr val="accent2"/>
                  </a:solidFill>
                </a:rPr>
                <a:t>  </a:t>
              </a:r>
            </a:p>
            <a:p>
              <a:pPr>
                <a:tabLst>
                  <a:tab pos="3206750" algn="l"/>
                  <a:tab pos="4230688" algn="l"/>
                </a:tabLst>
              </a:pPr>
              <a:r>
                <a:rPr lang="en-US">
                  <a:solidFill>
                    <a:schemeClr val="accent2"/>
                  </a:solidFill>
                </a:rPr>
                <a:t>Temperature of the minimum:	316 K </a:t>
              </a:r>
            </a:p>
          </p:txBody>
        </p:sp>
        <p:sp>
          <p:nvSpPr>
            <p:cNvPr id="36869" name="TextBox 9"/>
            <p:cNvSpPr txBox="1">
              <a:spLocks noChangeArrowheads="1"/>
            </p:cNvSpPr>
            <p:nvPr/>
          </p:nvSpPr>
          <p:spPr bwMode="auto">
            <a:xfrm>
              <a:off x="762000" y="5678269"/>
              <a:ext cx="7772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tabLst>
                  <a:tab pos="3206750" algn="l"/>
                  <a:tab pos="4230688" algn="l"/>
                </a:tabLst>
              </a:pPr>
              <a:r>
                <a:rPr lang="en-US">
                  <a:solidFill>
                    <a:schemeClr val="accent2"/>
                  </a:solidFill>
                </a:rPr>
                <a:t>Uncertainties in </a:t>
              </a:r>
            </a:p>
            <a:p>
              <a:pPr>
                <a:tabLst>
                  <a:tab pos="3206750" algn="l"/>
                  <a:tab pos="4230688" algn="l"/>
                </a:tabLst>
              </a:pPr>
              <a:r>
                <a:rPr lang="en-US">
                  <a:solidFill>
                    <a:schemeClr val="accent2"/>
                  </a:solidFill>
                </a:rPr>
                <a:t>thickness of hydration layer, sample temperature, and sample viscosity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88925" y="425450"/>
            <a:ext cx="9047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Black" pitchFamily="34" charset="0"/>
              </a:rPr>
              <a:t>Assembling structures of multi domain proteins </a:t>
            </a:r>
          </a:p>
          <a:p>
            <a:r>
              <a:rPr lang="en-US">
                <a:solidFill>
                  <a:schemeClr val="accent2"/>
                </a:solidFill>
                <a:latin typeface="Arial Black" pitchFamily="34" charset="0"/>
              </a:rPr>
              <a:t>    using the overall shape restraints provided by the diffusion tensor</a:t>
            </a:r>
          </a:p>
        </p:txBody>
      </p:sp>
      <p:grpSp>
        <p:nvGrpSpPr>
          <p:cNvPr id="2" name="Group 116"/>
          <p:cNvGrpSpPr>
            <a:grpSpLocks/>
          </p:cNvGrpSpPr>
          <p:nvPr/>
        </p:nvGrpSpPr>
        <p:grpSpPr bwMode="auto">
          <a:xfrm rot="10800000">
            <a:off x="6705600" y="2138363"/>
            <a:ext cx="1951038" cy="3576637"/>
            <a:chOff x="1447800" y="2133600"/>
            <a:chExt cx="1951283" cy="3577278"/>
          </a:xfrm>
        </p:grpSpPr>
        <p:grpSp>
          <p:nvGrpSpPr>
            <p:cNvPr id="37920" name="Group 99"/>
            <p:cNvGrpSpPr>
              <a:grpSpLocks/>
            </p:cNvGrpSpPr>
            <p:nvPr/>
          </p:nvGrpSpPr>
          <p:grpSpPr bwMode="auto">
            <a:xfrm>
              <a:off x="1447800" y="2133600"/>
              <a:ext cx="1951283" cy="1904020"/>
              <a:chOff x="1346851" y="1911277"/>
              <a:chExt cx="1951283" cy="1904020"/>
            </a:xfrm>
          </p:grpSpPr>
          <p:cxnSp>
            <p:nvCxnSpPr>
              <p:cNvPr id="142" name="Straight Connector 3"/>
              <p:cNvCxnSpPr/>
              <p:nvPr/>
            </p:nvCxnSpPr>
            <p:spPr bwMode="auto">
              <a:xfrm rot="3082729" flipV="1">
                <a:off x="2183553" y="1931932"/>
                <a:ext cx="609709" cy="533467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939" name="Group 84"/>
              <p:cNvGrpSpPr>
                <a:grpSpLocks/>
              </p:cNvGrpSpPr>
              <p:nvPr/>
            </p:nvGrpSpPr>
            <p:grpSpPr bwMode="auto">
              <a:xfrm>
                <a:off x="1346851" y="2052564"/>
                <a:ext cx="1951283" cy="1762733"/>
                <a:chOff x="1346851" y="2052564"/>
                <a:chExt cx="1951283" cy="1762733"/>
              </a:xfrm>
            </p:grpSpPr>
            <p:cxnSp>
              <p:nvCxnSpPr>
                <p:cNvPr id="144" name="Straight Connector 3"/>
                <p:cNvCxnSpPr/>
                <p:nvPr/>
              </p:nvCxnSpPr>
              <p:spPr bwMode="auto">
                <a:xfrm rot="20134198" flipV="1">
                  <a:off x="1329387" y="3089413"/>
                  <a:ext cx="609677" cy="535083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5" name="Oval 4"/>
                <p:cNvSpPr>
                  <a:spLocks noChangeAspect="1"/>
                </p:cNvSpPr>
                <p:nvPr/>
              </p:nvSpPr>
              <p:spPr bwMode="auto">
                <a:xfrm rot="20134198">
                  <a:off x="1383369" y="3584802"/>
                  <a:ext cx="228629" cy="23022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46" name="Straight Connector 3"/>
                <p:cNvCxnSpPr/>
                <p:nvPr/>
              </p:nvCxnSpPr>
              <p:spPr bwMode="auto">
                <a:xfrm rot="19603465" flipV="1">
                  <a:off x="2048614" y="2925871"/>
                  <a:ext cx="609677" cy="533496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 bwMode="auto">
                <a:xfrm rot="17312154" flipV="1">
                  <a:off x="1969213" y="2270130"/>
                  <a:ext cx="609709" cy="533467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8" name="Oval 19"/>
                <p:cNvSpPr>
                  <a:spLocks noChangeAspect="1"/>
                </p:cNvSpPr>
                <p:nvPr/>
              </p:nvSpPr>
              <p:spPr bwMode="auto">
                <a:xfrm rot="17312154">
                  <a:off x="2332013" y="2759954"/>
                  <a:ext cx="228641" cy="22704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49" name="Straight Connector 148"/>
                <p:cNvCxnSpPr/>
                <p:nvPr/>
              </p:nvCxnSpPr>
              <p:spPr bwMode="auto">
                <a:xfrm rot="7046017" flipV="1">
                  <a:off x="2659862" y="2330466"/>
                  <a:ext cx="609709" cy="533467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3"/>
                <p:cNvCxnSpPr/>
                <p:nvPr/>
              </p:nvCxnSpPr>
              <p:spPr bwMode="auto">
                <a:xfrm rot="8690494" flipV="1">
                  <a:off x="2670992" y="3111642"/>
                  <a:ext cx="609677" cy="536671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1" name="Oval 150"/>
                <p:cNvSpPr>
                  <a:spLocks noChangeAspect="1"/>
                </p:cNvSpPr>
                <p:nvPr/>
              </p:nvSpPr>
              <p:spPr bwMode="auto">
                <a:xfrm rot="8690494">
                  <a:off x="2931375" y="2905230"/>
                  <a:ext cx="228629" cy="22864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2" name="Oval 151"/>
                <p:cNvSpPr>
                  <a:spLocks noChangeAspect="1"/>
                </p:cNvSpPr>
                <p:nvPr/>
              </p:nvSpPr>
              <p:spPr bwMode="auto">
                <a:xfrm rot="3082729">
                  <a:off x="2027174" y="2035924"/>
                  <a:ext cx="228641" cy="22704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3" name="Straight Connector 9"/>
                <p:cNvCxnSpPr/>
                <p:nvPr/>
              </p:nvCxnSpPr>
              <p:spPr bwMode="auto">
                <a:xfrm rot="5724039" flipV="1">
                  <a:off x="1748523" y="3024328"/>
                  <a:ext cx="609709" cy="533467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4" name="Oval 10"/>
                <p:cNvSpPr>
                  <a:spLocks noChangeAspect="1"/>
                </p:cNvSpPr>
                <p:nvPr/>
              </p:nvSpPr>
              <p:spPr bwMode="auto">
                <a:xfrm rot="5724039">
                  <a:off x="1712016" y="2887770"/>
                  <a:ext cx="228641" cy="22862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Oval 154"/>
                <p:cNvSpPr>
                  <a:spLocks noChangeAspect="1"/>
                </p:cNvSpPr>
                <p:nvPr/>
              </p:nvSpPr>
              <p:spPr bwMode="auto">
                <a:xfrm rot="19603465">
                  <a:off x="2154990" y="3454603"/>
                  <a:ext cx="228629" cy="22705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6" name="Oval 155"/>
                <p:cNvSpPr>
                  <a:spLocks noChangeAspect="1"/>
                </p:cNvSpPr>
                <p:nvPr/>
              </p:nvSpPr>
              <p:spPr bwMode="auto">
                <a:xfrm rot="7046017">
                  <a:off x="2747196" y="2128809"/>
                  <a:ext cx="228641" cy="22862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37921" name="Group 100"/>
            <p:cNvGrpSpPr>
              <a:grpSpLocks/>
            </p:cNvGrpSpPr>
            <p:nvPr/>
          </p:nvGrpSpPr>
          <p:grpSpPr bwMode="auto">
            <a:xfrm flipV="1">
              <a:off x="1447800" y="3808926"/>
              <a:ext cx="1951283" cy="1901952"/>
              <a:chOff x="1346851" y="1911277"/>
              <a:chExt cx="1951283" cy="1904020"/>
            </a:xfrm>
          </p:grpSpPr>
          <p:cxnSp>
            <p:nvCxnSpPr>
              <p:cNvPr id="127" name="Straight Connector 3"/>
              <p:cNvCxnSpPr/>
              <p:nvPr/>
            </p:nvCxnSpPr>
            <p:spPr bwMode="auto">
              <a:xfrm rot="3082729" flipV="1">
                <a:off x="2183221" y="1949730"/>
                <a:ext cx="610372" cy="533467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924" name="Group 84"/>
              <p:cNvGrpSpPr>
                <a:grpSpLocks/>
              </p:cNvGrpSpPr>
              <p:nvPr/>
            </p:nvGrpSpPr>
            <p:grpSpPr bwMode="auto">
              <a:xfrm>
                <a:off x="1346851" y="2052564"/>
                <a:ext cx="1951283" cy="1762733"/>
                <a:chOff x="1346851" y="2052564"/>
                <a:chExt cx="1951283" cy="1762733"/>
              </a:xfrm>
            </p:grpSpPr>
            <p:cxnSp>
              <p:nvCxnSpPr>
                <p:cNvPr id="129" name="Straight Connector 3"/>
                <p:cNvCxnSpPr/>
                <p:nvPr/>
              </p:nvCxnSpPr>
              <p:spPr bwMode="auto">
                <a:xfrm rot="20134198" flipV="1">
                  <a:off x="1329387" y="3073209"/>
                  <a:ext cx="609677" cy="534076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Oval 4"/>
                <p:cNvSpPr>
                  <a:spLocks noChangeAspect="1"/>
                </p:cNvSpPr>
                <p:nvPr/>
              </p:nvSpPr>
              <p:spPr bwMode="auto">
                <a:xfrm rot="20134198">
                  <a:off x="1378605" y="3550062"/>
                  <a:ext cx="228629" cy="23048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31" name="Straight Connector 3"/>
                <p:cNvCxnSpPr/>
                <p:nvPr/>
              </p:nvCxnSpPr>
              <p:spPr bwMode="auto">
                <a:xfrm rot="19603465" flipV="1">
                  <a:off x="2048614" y="2925385"/>
                  <a:ext cx="609677" cy="534076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 bwMode="auto">
                <a:xfrm rot="17312154" flipV="1">
                  <a:off x="1968881" y="2270811"/>
                  <a:ext cx="610372" cy="533467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Oval 19"/>
                <p:cNvSpPr>
                  <a:spLocks noChangeAspect="1"/>
                </p:cNvSpPr>
                <p:nvPr/>
              </p:nvSpPr>
              <p:spPr bwMode="auto">
                <a:xfrm rot="17312154">
                  <a:off x="2331888" y="2759411"/>
                  <a:ext cx="228890" cy="22704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34" name="Straight Connector 133"/>
                <p:cNvCxnSpPr/>
                <p:nvPr/>
              </p:nvCxnSpPr>
              <p:spPr bwMode="auto">
                <a:xfrm rot="7046017" flipV="1">
                  <a:off x="2659531" y="2331212"/>
                  <a:ext cx="610372" cy="533467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3"/>
                <p:cNvCxnSpPr/>
                <p:nvPr/>
              </p:nvCxnSpPr>
              <p:spPr bwMode="auto">
                <a:xfrm rot="8690494" flipV="1">
                  <a:off x="2670992" y="3111357"/>
                  <a:ext cx="609677" cy="537255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6" name="Oval 135"/>
                <p:cNvSpPr>
                  <a:spLocks noChangeAspect="1"/>
                </p:cNvSpPr>
                <p:nvPr/>
              </p:nvSpPr>
              <p:spPr bwMode="auto">
                <a:xfrm rot="8690494">
                  <a:off x="2931375" y="2904721"/>
                  <a:ext cx="228629" cy="22889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7" name="Oval 136"/>
                <p:cNvSpPr>
                  <a:spLocks noChangeAspect="1"/>
                </p:cNvSpPr>
                <p:nvPr/>
              </p:nvSpPr>
              <p:spPr bwMode="auto">
                <a:xfrm rot="3082729">
                  <a:off x="2027050" y="2036184"/>
                  <a:ext cx="228890" cy="22704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38" name="Straight Connector 9"/>
                <p:cNvCxnSpPr/>
                <p:nvPr/>
              </p:nvCxnSpPr>
              <p:spPr bwMode="auto">
                <a:xfrm rot="5724039" flipV="1">
                  <a:off x="1748192" y="3024239"/>
                  <a:ext cx="610372" cy="533467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9" name="Oval 10"/>
                <p:cNvSpPr>
                  <a:spLocks noChangeAspect="1"/>
                </p:cNvSpPr>
                <p:nvPr/>
              </p:nvSpPr>
              <p:spPr bwMode="auto">
                <a:xfrm rot="5724039">
                  <a:off x="1711891" y="2888956"/>
                  <a:ext cx="228890" cy="22862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0" name="Oval 139"/>
                <p:cNvSpPr>
                  <a:spLocks noChangeAspect="1"/>
                </p:cNvSpPr>
                <p:nvPr/>
              </p:nvSpPr>
              <p:spPr bwMode="auto">
                <a:xfrm rot="19603465">
                  <a:off x="2154990" y="3437208"/>
                  <a:ext cx="228629" cy="22889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1" name="Oval 140"/>
                <p:cNvSpPr>
                  <a:spLocks noChangeAspect="1"/>
                </p:cNvSpPr>
                <p:nvPr/>
              </p:nvSpPr>
              <p:spPr bwMode="auto">
                <a:xfrm rot="7046017">
                  <a:off x="2747071" y="2129170"/>
                  <a:ext cx="228890" cy="22862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126" name="Oval 125"/>
            <p:cNvSpPr>
              <a:spLocks noChangeAspect="1"/>
            </p:cNvSpPr>
            <p:nvPr/>
          </p:nvSpPr>
          <p:spPr bwMode="auto">
            <a:xfrm rot="6344103">
              <a:off x="2905302" y="3792840"/>
              <a:ext cx="228641" cy="228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117"/>
          <p:cNvGrpSpPr>
            <a:grpSpLocks/>
          </p:cNvGrpSpPr>
          <p:nvPr/>
        </p:nvGrpSpPr>
        <p:grpSpPr bwMode="auto">
          <a:xfrm rot="10800000">
            <a:off x="838200" y="2366963"/>
            <a:ext cx="1662113" cy="2932112"/>
            <a:chOff x="3062662" y="1585818"/>
            <a:chExt cx="1661335" cy="2932309"/>
          </a:xfrm>
        </p:grpSpPr>
        <p:cxnSp>
          <p:nvCxnSpPr>
            <p:cNvPr id="158" name="Straight Connector 157"/>
            <p:cNvCxnSpPr/>
            <p:nvPr/>
          </p:nvCxnSpPr>
          <p:spPr bwMode="auto">
            <a:xfrm rot="5108878">
              <a:off x="3282265" y="1704237"/>
              <a:ext cx="609641" cy="531563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896" name="Group 7"/>
            <p:cNvGrpSpPr>
              <a:grpSpLocks/>
            </p:cNvGrpSpPr>
            <p:nvPr/>
          </p:nvGrpSpPr>
          <p:grpSpPr bwMode="auto">
            <a:xfrm rot="2158012" flipV="1">
              <a:off x="3062662" y="2319248"/>
              <a:ext cx="685800" cy="635000"/>
              <a:chOff x="837640" y="3886406"/>
              <a:chExt cx="685800" cy="634983"/>
            </a:xfrm>
          </p:grpSpPr>
          <p:cxnSp>
            <p:nvCxnSpPr>
              <p:cNvPr id="181" name="Straight Connector 3"/>
              <p:cNvCxnSpPr/>
              <p:nvPr/>
            </p:nvCxnSpPr>
            <p:spPr>
              <a:xfrm flipV="1">
                <a:off x="930282" y="3889563"/>
                <a:ext cx="601381" cy="535009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Oval 4"/>
              <p:cNvSpPr>
                <a:spLocks noChangeAspect="1"/>
              </p:cNvSpPr>
              <p:nvPr/>
            </p:nvSpPr>
            <p:spPr>
              <a:xfrm>
                <a:off x="839402" y="4299432"/>
                <a:ext cx="228493" cy="2286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7897" name="Group 8"/>
            <p:cNvGrpSpPr>
              <a:grpSpLocks/>
            </p:cNvGrpSpPr>
            <p:nvPr/>
          </p:nvGrpSpPr>
          <p:grpSpPr bwMode="auto">
            <a:xfrm rot="3755444" flipV="1">
              <a:off x="3091639" y="3095186"/>
              <a:ext cx="684659" cy="634787"/>
              <a:chOff x="841026" y="3888679"/>
              <a:chExt cx="684641" cy="634787"/>
            </a:xfrm>
          </p:grpSpPr>
          <p:cxnSp>
            <p:nvCxnSpPr>
              <p:cNvPr id="179" name="Straight Connector 9"/>
              <p:cNvCxnSpPr/>
              <p:nvPr/>
            </p:nvCxnSpPr>
            <p:spPr>
              <a:xfrm flipV="1">
                <a:off x="915265" y="3891855"/>
                <a:ext cx="609625" cy="533151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Oval 10"/>
              <p:cNvSpPr>
                <a:spLocks noChangeAspect="1"/>
              </p:cNvSpPr>
              <p:nvPr/>
            </p:nvSpPr>
            <p:spPr>
              <a:xfrm>
                <a:off x="840454" y="4301453"/>
                <a:ext cx="228609" cy="228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161" name="Straight Connector 3"/>
            <p:cNvCxnSpPr/>
            <p:nvPr/>
          </p:nvCxnSpPr>
          <p:spPr bwMode="auto">
            <a:xfrm rot="1996535">
              <a:off x="3161041" y="3822755"/>
              <a:ext cx="610902" cy="536611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21"/>
            <p:cNvSpPr>
              <a:spLocks noChangeAspect="1"/>
            </p:cNvSpPr>
            <p:nvPr/>
          </p:nvSpPr>
          <p:spPr bwMode="auto">
            <a:xfrm rot="1996535" flipV="1">
              <a:off x="3251487" y="3644943"/>
              <a:ext cx="228493" cy="2286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7900" name="Group 8"/>
            <p:cNvGrpSpPr>
              <a:grpSpLocks/>
            </p:cNvGrpSpPr>
            <p:nvPr/>
          </p:nvGrpSpPr>
          <p:grpSpPr bwMode="auto">
            <a:xfrm rot="15488881" flipV="1">
              <a:off x="3338854" y="3856626"/>
              <a:ext cx="687791" cy="635212"/>
              <a:chOff x="835130" y="3891959"/>
              <a:chExt cx="687773" cy="635212"/>
            </a:xfrm>
          </p:grpSpPr>
          <p:cxnSp>
            <p:nvCxnSpPr>
              <p:cNvPr id="177" name="Straight Connector 176"/>
              <p:cNvCxnSpPr/>
              <p:nvPr/>
            </p:nvCxnSpPr>
            <p:spPr>
              <a:xfrm flipV="1">
                <a:off x="900246" y="3872630"/>
                <a:ext cx="606450" cy="529977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Oval 177"/>
              <p:cNvSpPr>
                <a:spLocks noChangeAspect="1"/>
              </p:cNvSpPr>
              <p:nvPr/>
            </p:nvSpPr>
            <p:spPr>
              <a:xfrm>
                <a:off x="822613" y="4283569"/>
                <a:ext cx="228609" cy="228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7901" name="Group 7"/>
            <p:cNvGrpSpPr>
              <a:grpSpLocks/>
            </p:cNvGrpSpPr>
            <p:nvPr/>
          </p:nvGrpSpPr>
          <p:grpSpPr bwMode="auto">
            <a:xfrm rot="19124959" flipV="1">
              <a:off x="3892072" y="3423968"/>
              <a:ext cx="684209" cy="638130"/>
              <a:chOff x="837406" y="3889998"/>
              <a:chExt cx="684191" cy="638130"/>
            </a:xfrm>
          </p:grpSpPr>
          <p:cxnSp>
            <p:nvCxnSpPr>
              <p:cNvPr id="175" name="Straight Connector 3"/>
              <p:cNvCxnSpPr/>
              <p:nvPr/>
            </p:nvCxnSpPr>
            <p:spPr>
              <a:xfrm flipV="1">
                <a:off x="936571" y="3875563"/>
                <a:ext cx="604538" cy="536611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Oval 175"/>
              <p:cNvSpPr>
                <a:spLocks noChangeAspect="1"/>
              </p:cNvSpPr>
              <p:nvPr/>
            </p:nvSpPr>
            <p:spPr>
              <a:xfrm>
                <a:off x="841145" y="4297292"/>
                <a:ext cx="228487" cy="2286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7902" name="Group 8"/>
            <p:cNvGrpSpPr>
              <a:grpSpLocks/>
            </p:cNvGrpSpPr>
            <p:nvPr/>
          </p:nvGrpSpPr>
          <p:grpSpPr bwMode="auto">
            <a:xfrm rot="10800000" flipV="1">
              <a:off x="4038600" y="3200400"/>
              <a:ext cx="685397" cy="635601"/>
              <a:chOff x="843886" y="3889461"/>
              <a:chExt cx="685397" cy="635584"/>
            </a:xfrm>
          </p:grpSpPr>
          <p:cxnSp>
            <p:nvCxnSpPr>
              <p:cNvPr id="173" name="Straight Connector 172"/>
              <p:cNvCxnSpPr/>
              <p:nvPr/>
            </p:nvCxnSpPr>
            <p:spPr>
              <a:xfrm flipV="1">
                <a:off x="920050" y="3872011"/>
                <a:ext cx="609315" cy="531834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Oval 173"/>
              <p:cNvSpPr>
                <a:spLocks noChangeAspect="1"/>
              </p:cNvSpPr>
              <p:nvPr/>
            </p:nvSpPr>
            <p:spPr>
              <a:xfrm>
                <a:off x="843886" y="4278428"/>
                <a:ext cx="228493" cy="2286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7903" name="Group 8"/>
            <p:cNvGrpSpPr>
              <a:grpSpLocks/>
            </p:cNvGrpSpPr>
            <p:nvPr/>
          </p:nvGrpSpPr>
          <p:grpSpPr bwMode="auto">
            <a:xfrm rot="-2783626">
              <a:off x="3705892" y="2511242"/>
              <a:ext cx="684771" cy="637306"/>
              <a:chOff x="829749" y="3889403"/>
              <a:chExt cx="684771" cy="637306"/>
            </a:xfrm>
          </p:grpSpPr>
          <p:cxnSp>
            <p:nvCxnSpPr>
              <p:cNvPr id="171" name="Straight Connector 170"/>
              <p:cNvCxnSpPr/>
              <p:nvPr/>
            </p:nvCxnSpPr>
            <p:spPr>
              <a:xfrm flipV="1">
                <a:off x="904153" y="3889305"/>
                <a:ext cx="608054" cy="533151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Oval 171"/>
              <p:cNvSpPr>
                <a:spLocks noChangeAspect="1"/>
              </p:cNvSpPr>
              <p:nvPr/>
            </p:nvSpPr>
            <p:spPr>
              <a:xfrm>
                <a:off x="829770" y="4304011"/>
                <a:ext cx="228615" cy="228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7904" name="Group 7"/>
            <p:cNvGrpSpPr>
              <a:grpSpLocks/>
            </p:cNvGrpSpPr>
            <p:nvPr/>
          </p:nvGrpSpPr>
          <p:grpSpPr bwMode="auto">
            <a:xfrm rot="12933896" flipV="1">
              <a:off x="3617054" y="1821765"/>
              <a:ext cx="717762" cy="614831"/>
              <a:chOff x="837214" y="3912097"/>
              <a:chExt cx="717762" cy="614814"/>
            </a:xfrm>
          </p:grpSpPr>
          <p:cxnSp>
            <p:nvCxnSpPr>
              <p:cNvPr id="169" name="Straight Connector 3"/>
              <p:cNvCxnSpPr/>
              <p:nvPr/>
            </p:nvCxnSpPr>
            <p:spPr>
              <a:xfrm flipV="1">
                <a:off x="913419" y="3916807"/>
                <a:ext cx="620423" cy="528658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Oval 169"/>
              <p:cNvSpPr>
                <a:spLocks noChangeAspect="1"/>
              </p:cNvSpPr>
              <p:nvPr/>
            </p:nvSpPr>
            <p:spPr>
              <a:xfrm>
                <a:off x="806526" y="4296508"/>
                <a:ext cx="230080" cy="2270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68" name="Oval 45"/>
            <p:cNvSpPr>
              <a:spLocks noChangeAspect="1"/>
            </p:cNvSpPr>
            <p:nvPr/>
          </p:nvSpPr>
          <p:spPr bwMode="auto">
            <a:xfrm rot="5108878" flipV="1">
              <a:off x="3713171" y="1568415"/>
              <a:ext cx="228615" cy="2284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1" name="Oval 120"/>
          <p:cNvSpPr/>
          <p:nvPr/>
        </p:nvSpPr>
        <p:spPr>
          <a:xfrm rot="16176444">
            <a:off x="3028156" y="1672432"/>
            <a:ext cx="3133725" cy="42179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3" name="TextBox 182"/>
          <p:cNvSpPr txBox="1"/>
          <p:nvPr/>
        </p:nvSpPr>
        <p:spPr>
          <a:xfrm>
            <a:off x="1676400" y="1295400"/>
            <a:ext cx="38655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Global restraints on Overall shape  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47 -0.0932 L -0.00886 -0.00115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4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132 0.06337 L -0.00139 -0.00925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-3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8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IV_second_domai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62050"/>
            <a:ext cx="2443163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IV_two.jpg"/>
          <p:cNvPicPr>
            <a:picLocks noChangeAspect="1"/>
          </p:cNvPicPr>
          <p:nvPr/>
        </p:nvPicPr>
        <p:blipFill>
          <a:blip r:embed="rId4" cstate="print"/>
          <a:srcRect l="3841" r="38400"/>
          <a:stretch>
            <a:fillRect/>
          </a:stretch>
        </p:blipFill>
        <p:spPr bwMode="auto">
          <a:xfrm>
            <a:off x="3352800" y="2362200"/>
            <a:ext cx="22002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 descr="HIV_one.jpg"/>
          <p:cNvPicPr>
            <a:picLocks noChangeAspect="1"/>
          </p:cNvPicPr>
          <p:nvPr/>
        </p:nvPicPr>
        <p:blipFill>
          <a:blip r:embed="rId5" cstate="print"/>
          <a:srcRect l="3841" r="38400"/>
          <a:stretch>
            <a:fillRect/>
          </a:stretch>
        </p:blipFill>
        <p:spPr bwMode="auto">
          <a:xfrm>
            <a:off x="3352800" y="2362200"/>
            <a:ext cx="22002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7.jpg"/>
          <p:cNvPicPr>
            <a:picLocks noChangeAspect="1"/>
          </p:cNvPicPr>
          <p:nvPr/>
        </p:nvPicPr>
        <p:blipFill>
          <a:blip r:embed="rId6" cstate="print"/>
          <a:srcRect l="21120" r="28799"/>
          <a:stretch>
            <a:fillRect/>
          </a:stretch>
        </p:blipFill>
        <p:spPr bwMode="auto">
          <a:xfrm>
            <a:off x="2982913" y="4630738"/>
            <a:ext cx="19081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5"/>
          <p:cNvPicPr>
            <a:picLocks noChangeAspect="1"/>
          </p:cNvPicPr>
          <p:nvPr/>
        </p:nvPicPr>
        <p:blipFill>
          <a:blip r:embed="rId7" cstate="print"/>
          <a:srcRect l="38400" t="13531" b="10149"/>
          <a:stretch>
            <a:fillRect/>
          </a:stretch>
        </p:blipFill>
        <p:spPr bwMode="auto">
          <a:xfrm>
            <a:off x="3978275" y="738188"/>
            <a:ext cx="2346325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2"/>
          <p:cNvSpPr txBox="1">
            <a:spLocks noChangeArrowheads="1"/>
          </p:cNvSpPr>
          <p:nvPr/>
        </p:nvSpPr>
        <p:spPr bwMode="auto">
          <a:xfrm>
            <a:off x="288925" y="425450"/>
            <a:ext cx="7561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Black" pitchFamily="34" charset="0"/>
              </a:rPr>
              <a:t>Assembling structure of a symmetric protein homo dimer</a:t>
            </a:r>
          </a:p>
        </p:txBody>
      </p:sp>
      <p:sp>
        <p:nvSpPr>
          <p:cNvPr id="38920" name="Rectangle 2"/>
          <p:cNvSpPr>
            <a:spLocks noChangeArrowheads="1"/>
          </p:cNvSpPr>
          <p:nvPr/>
        </p:nvSpPr>
        <p:spPr bwMode="auto">
          <a:xfrm>
            <a:off x="1524000" y="925513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HIV -1 protease</a:t>
            </a:r>
            <a:endParaRPr lang="en-US"/>
          </a:p>
        </p:txBody>
      </p:sp>
      <p:pic>
        <p:nvPicPr>
          <p:cNvPr id="8" name="Picture 7" descr="Hiv_4.jpg"/>
          <p:cNvPicPr>
            <a:picLocks noChangeAspect="1"/>
          </p:cNvPicPr>
          <p:nvPr/>
        </p:nvPicPr>
        <p:blipFill>
          <a:blip r:embed="rId8" cstate="print"/>
          <a:srcRect l="27840" t="13531" r="11520" b="13531"/>
          <a:stretch>
            <a:fillRect/>
          </a:stretch>
        </p:blipFill>
        <p:spPr bwMode="auto">
          <a:xfrm>
            <a:off x="914400" y="3733800"/>
            <a:ext cx="2309813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6.jpg"/>
          <p:cNvPicPr>
            <a:picLocks noChangeAspect="1"/>
          </p:cNvPicPr>
          <p:nvPr/>
        </p:nvPicPr>
        <p:blipFill>
          <a:blip r:embed="rId9" cstate="print"/>
          <a:srcRect l="5760" t="10149" r="26880"/>
          <a:stretch>
            <a:fillRect/>
          </a:stretch>
        </p:blipFill>
        <p:spPr bwMode="auto">
          <a:xfrm>
            <a:off x="5638800" y="4724400"/>
            <a:ext cx="25669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2858E-6 L 0.25469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HIV_one.jpg"/>
          <p:cNvPicPr>
            <a:picLocks noChangeAspect="1"/>
          </p:cNvPicPr>
          <p:nvPr/>
        </p:nvPicPr>
        <p:blipFill>
          <a:blip r:embed="rId3" cstate="print"/>
          <a:srcRect l="3841" r="35986"/>
          <a:stretch>
            <a:fillRect/>
          </a:stretch>
        </p:blipFill>
        <p:spPr bwMode="auto">
          <a:xfrm>
            <a:off x="1143000" y="3844925"/>
            <a:ext cx="22923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 descr="HIV_one.jpg"/>
          <p:cNvPicPr>
            <a:picLocks noChangeAspect="1"/>
          </p:cNvPicPr>
          <p:nvPr/>
        </p:nvPicPr>
        <p:blipFill>
          <a:blip r:embed="rId3" cstate="print"/>
          <a:srcRect l="3841" r="35986"/>
          <a:stretch>
            <a:fillRect/>
          </a:stretch>
        </p:blipFill>
        <p:spPr bwMode="auto">
          <a:xfrm>
            <a:off x="3352800" y="2362200"/>
            <a:ext cx="22923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288925" y="425450"/>
            <a:ext cx="7561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Black" pitchFamily="34" charset="0"/>
              </a:rPr>
              <a:t>Assembling structure of a symmetric protein homo dimer</a:t>
            </a:r>
          </a:p>
        </p:txBody>
      </p:sp>
      <p:sp>
        <p:nvSpPr>
          <p:cNvPr id="39941" name="Rectangle 2"/>
          <p:cNvSpPr>
            <a:spLocks noChangeArrowheads="1"/>
          </p:cNvSpPr>
          <p:nvPr/>
        </p:nvSpPr>
        <p:spPr bwMode="auto">
          <a:xfrm>
            <a:off x="5791200" y="1981200"/>
            <a:ext cx="3133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Part I: </a:t>
            </a:r>
          </a:p>
          <a:p>
            <a:r>
              <a:rPr lang="en-US">
                <a:solidFill>
                  <a:schemeClr val="accent2"/>
                </a:solidFill>
              </a:rPr>
              <a:t>  Rigid body dynamics </a:t>
            </a:r>
          </a:p>
          <a:p>
            <a:r>
              <a:rPr lang="en-US">
                <a:solidFill>
                  <a:schemeClr val="accent2"/>
                </a:solidFill>
              </a:rPr>
              <a:t>  for raw domain positioning. </a:t>
            </a:r>
          </a:p>
        </p:txBody>
      </p:sp>
      <p:sp>
        <p:nvSpPr>
          <p:cNvPr id="39942" name="Rectangle 2"/>
          <p:cNvSpPr>
            <a:spLocks noChangeArrowheads="1"/>
          </p:cNvSpPr>
          <p:nvPr/>
        </p:nvSpPr>
        <p:spPr bwMode="auto">
          <a:xfrm>
            <a:off x="5715000" y="3886200"/>
            <a:ext cx="3048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Part II: </a:t>
            </a:r>
          </a:p>
          <a:p>
            <a:r>
              <a:rPr lang="en-US" dirty="0">
                <a:solidFill>
                  <a:schemeClr val="accent2"/>
                </a:solidFill>
              </a:rPr>
              <a:t>  Simulated annealing </a:t>
            </a:r>
          </a:p>
          <a:p>
            <a:r>
              <a:rPr lang="en-US" dirty="0">
                <a:solidFill>
                  <a:schemeClr val="accent2"/>
                </a:solidFill>
              </a:rPr>
              <a:t>  with flexible side chains </a:t>
            </a:r>
          </a:p>
          <a:p>
            <a:r>
              <a:rPr lang="en-US" dirty="0">
                <a:solidFill>
                  <a:schemeClr val="accent2"/>
                </a:solidFill>
              </a:rPr>
              <a:t>  for final adjustment. </a:t>
            </a:r>
          </a:p>
        </p:txBody>
      </p:sp>
      <p:sp>
        <p:nvSpPr>
          <p:cNvPr id="39943" name="Rectangle 16"/>
          <p:cNvSpPr>
            <a:spLocks noChangeArrowheads="1"/>
          </p:cNvSpPr>
          <p:nvPr/>
        </p:nvSpPr>
        <p:spPr bwMode="auto">
          <a:xfrm>
            <a:off x="5791200" y="1143000"/>
            <a:ext cx="2800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Generic docking protocol </a:t>
            </a:r>
            <a:endParaRPr lang="en-US"/>
          </a:p>
        </p:txBody>
      </p:sp>
      <p:pic>
        <p:nvPicPr>
          <p:cNvPr id="11" name="Picture 10" descr="HIV_second_domain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162050"/>
            <a:ext cx="2443163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IV_second_domain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2988" y="3836988"/>
            <a:ext cx="2443162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2858E-6 L -0.31024 -0.16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-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37 L 0.28316 -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24 -0.16875 L -0.25034 -0.179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16 -0.00138 L 0.1415 -0.005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-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">
                                      <p:cBhvr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20000">
                                      <p:cBhvr>
                                        <p:cTn id="17" dur="1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">
                                      <p:cBhvr>
                                        <p:cTn id="26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2000">
                                      <p:cBhvr>
                                        <p:cTn id="31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7"/>
          <p:cNvGrpSpPr>
            <a:grpSpLocks/>
          </p:cNvGrpSpPr>
          <p:nvPr/>
        </p:nvGrpSpPr>
        <p:grpSpPr bwMode="auto">
          <a:xfrm>
            <a:off x="120650" y="425450"/>
            <a:ext cx="8947150" cy="4973638"/>
            <a:chOff x="120650" y="425450"/>
            <a:chExt cx="8947150" cy="4973638"/>
          </a:xfrm>
        </p:grpSpPr>
        <p:pic>
          <p:nvPicPr>
            <p:cNvPr id="40963" name="Picture 14" descr="10_x_ray_lowest_a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650" y="1639888"/>
              <a:ext cx="4451350" cy="308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4" name="Text Box 2"/>
            <p:cNvSpPr txBox="1">
              <a:spLocks noChangeArrowheads="1"/>
            </p:cNvSpPr>
            <p:nvPr/>
          </p:nvSpPr>
          <p:spPr bwMode="auto">
            <a:xfrm>
              <a:off x="288925" y="425450"/>
              <a:ext cx="75612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Black" pitchFamily="34" charset="0"/>
                </a:rPr>
                <a:t>Assembling structure of a symmetric protein homo dimer</a:t>
              </a:r>
            </a:p>
          </p:txBody>
        </p:sp>
        <p:sp>
          <p:nvSpPr>
            <p:cNvPr id="40965" name="Rectangle 2"/>
            <p:cNvSpPr>
              <a:spLocks noChangeArrowheads="1"/>
            </p:cNvSpPr>
            <p:nvPr/>
          </p:nvSpPr>
          <p:spPr bwMode="auto">
            <a:xfrm>
              <a:off x="1524000" y="925512"/>
              <a:ext cx="18002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HIV -1 protease</a:t>
              </a:r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267200" y="1676400"/>
              <a:ext cx="4800600" cy="294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2"/>
                  </a:solidFill>
                  <a:latin typeface="+mn-lt"/>
                </a:rPr>
                <a:t>Randomization of domain positions </a:t>
              </a:r>
            </a:p>
            <a:p>
              <a:pPr>
                <a:defRPr/>
              </a:pPr>
              <a:r>
                <a:rPr lang="en-US" dirty="0">
                  <a:solidFill>
                    <a:schemeClr val="accent2"/>
                  </a:solidFill>
                  <a:latin typeface="+mn-lt"/>
                </a:rPr>
                <a:t>and Rigid body dynamics repeated 10 times;</a:t>
              </a:r>
            </a:p>
            <a:p>
              <a:pPr>
                <a:defRPr/>
              </a:pPr>
              <a:r>
                <a:rPr lang="en-US" dirty="0">
                  <a:solidFill>
                    <a:schemeClr val="accent2"/>
                  </a:solidFill>
                  <a:latin typeface="+mn-lt"/>
                </a:rPr>
                <a:t>then the lowest energy structure submitted to final simulated annealing part of the protocol</a:t>
              </a:r>
            </a:p>
            <a:p>
              <a:pPr>
                <a:defRPr/>
              </a:pPr>
              <a:endParaRPr lang="en-US" dirty="0">
                <a:solidFill>
                  <a:schemeClr val="accent2"/>
                </a:solidFill>
                <a:latin typeface="+mn-lt"/>
              </a:endParaRPr>
            </a:p>
            <a:p>
              <a:pPr>
                <a:defRPr/>
              </a:pPr>
              <a:r>
                <a:rPr lang="en-US" dirty="0">
                  <a:solidFill>
                    <a:schemeClr val="accent2"/>
                  </a:solidFill>
                  <a:latin typeface="+mn-lt"/>
                </a:rPr>
                <a:t>      512 structures calculated.</a:t>
              </a:r>
            </a:p>
            <a:p>
              <a:pPr>
                <a:defRPr/>
              </a:pPr>
              <a:endParaRPr lang="en-US" dirty="0">
                <a:solidFill>
                  <a:schemeClr val="accent2"/>
                </a:solidFill>
                <a:latin typeface="+mn-lt"/>
              </a:endParaRPr>
            </a:p>
            <a:p>
              <a:pPr>
                <a:defRPr/>
              </a:pPr>
              <a:endParaRPr lang="en-US" dirty="0">
                <a:solidFill>
                  <a:schemeClr val="accent2"/>
                </a:solidFill>
                <a:latin typeface="+mn-lt"/>
              </a:endParaRPr>
            </a:p>
            <a:p>
              <a:pPr>
                <a:defRPr/>
              </a:pPr>
              <a:r>
                <a:rPr lang="en-US" dirty="0">
                  <a:solidFill>
                    <a:schemeClr val="accent2"/>
                  </a:solidFill>
                  <a:latin typeface="+mn-lt"/>
                </a:rPr>
                <a:t>The only experimental restrains are</a:t>
              </a:r>
              <a:endParaRPr lang="en-US" sz="500" dirty="0">
                <a:solidFill>
                  <a:schemeClr val="accent2"/>
                </a:solidFill>
                <a:latin typeface="+mn-lt"/>
              </a:endParaRPr>
            </a:p>
            <a:p>
              <a:pPr>
                <a:defRPr/>
              </a:pPr>
              <a:endParaRPr lang="en-US" sz="500" dirty="0">
                <a:solidFill>
                  <a:schemeClr val="accent2"/>
                </a:solidFill>
                <a:latin typeface="+mn-lt"/>
              </a:endParaRPr>
            </a:p>
            <a:p>
              <a:pPr>
                <a:defRPr/>
              </a:pPr>
              <a:r>
                <a:rPr lang="en-US" sz="800" dirty="0">
                  <a:solidFill>
                    <a:schemeClr val="accent2"/>
                  </a:solidFill>
                </a:rPr>
                <a:t>    </a:t>
              </a:r>
              <a:r>
                <a:rPr lang="en-US" dirty="0">
                  <a:solidFill>
                    <a:schemeClr val="accent2"/>
                  </a:solidFill>
                  <a:latin typeface="+mn-lt"/>
                </a:rPr>
                <a:t>Components of Rotation Diffusion Tensor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838200" y="5029200"/>
              <a:ext cx="3276600" cy="3698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dirty="0">
                  <a:solidFill>
                    <a:schemeClr val="accent2"/>
                  </a:solidFill>
                  <a:latin typeface="+mn-lt"/>
                </a:rPr>
                <a:t>10 lowest energy structures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9"/>
          <p:cNvGrpSpPr>
            <a:grpSpLocks/>
          </p:cNvGrpSpPr>
          <p:nvPr/>
        </p:nvGrpSpPr>
        <p:grpSpPr bwMode="auto">
          <a:xfrm>
            <a:off x="120650" y="425450"/>
            <a:ext cx="8794750" cy="5795963"/>
            <a:chOff x="120650" y="425450"/>
            <a:chExt cx="8794750" cy="5795963"/>
          </a:xfrm>
        </p:grpSpPr>
        <p:pic>
          <p:nvPicPr>
            <p:cNvPr id="41987" name="Picture 14" descr="10_x_ray_lowest_a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650" y="1639888"/>
              <a:ext cx="4451350" cy="308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88" name="Text Box 2"/>
            <p:cNvSpPr txBox="1">
              <a:spLocks noChangeArrowheads="1"/>
            </p:cNvSpPr>
            <p:nvPr/>
          </p:nvSpPr>
          <p:spPr bwMode="auto">
            <a:xfrm>
              <a:off x="288925" y="425450"/>
              <a:ext cx="75612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Black" pitchFamily="34" charset="0"/>
                </a:rPr>
                <a:t>Assembling structure of a symmetric protein homo dimer</a:t>
              </a:r>
            </a:p>
          </p:txBody>
        </p:sp>
        <p:sp>
          <p:nvSpPr>
            <p:cNvPr id="41989" name="Rectangle 2"/>
            <p:cNvSpPr>
              <a:spLocks noChangeArrowheads="1"/>
            </p:cNvSpPr>
            <p:nvPr/>
          </p:nvSpPr>
          <p:spPr bwMode="auto">
            <a:xfrm>
              <a:off x="1524000" y="925512"/>
              <a:ext cx="18002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HIV -1 protease</a:t>
              </a:r>
              <a:endParaRPr lang="en-US"/>
            </a:p>
          </p:txBody>
        </p:sp>
        <p:pic>
          <p:nvPicPr>
            <p:cNvPr id="41990" name="Picture 6" descr="ref_ave.t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24400" y="1779588"/>
              <a:ext cx="3819525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4495800" y="5021263"/>
              <a:ext cx="4419600" cy="12001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dirty="0">
                  <a:solidFill>
                    <a:schemeClr val="accent2"/>
                  </a:solidFill>
                  <a:latin typeface="+mn-lt"/>
                </a:rPr>
                <a:t>Averaged over 10 lowest energy structures  (blue)  versus reference  (red) </a:t>
              </a:r>
            </a:p>
            <a:p>
              <a:pPr algn="just">
                <a:defRPr/>
              </a:pPr>
              <a:r>
                <a:rPr lang="en-US" dirty="0">
                  <a:solidFill>
                    <a:schemeClr val="accent2"/>
                  </a:solidFill>
                  <a:latin typeface="+mn-lt"/>
                </a:rPr>
                <a:t>    </a:t>
              </a:r>
            </a:p>
            <a:p>
              <a:pPr algn="just">
                <a:defRPr/>
              </a:pPr>
              <a:r>
                <a:rPr lang="en-US" dirty="0">
                  <a:solidFill>
                    <a:schemeClr val="accent2"/>
                  </a:solidFill>
                  <a:latin typeface="+mn-lt"/>
                </a:rPr>
                <a:t>      C</a:t>
              </a:r>
              <a:r>
                <a:rPr lang="en-US" dirty="0">
                  <a:solidFill>
                    <a:schemeClr val="accent2"/>
                  </a:solidFill>
                  <a:latin typeface="+mn-lt"/>
                  <a:sym typeface="Symbol"/>
                </a:rPr>
                <a:t> RMSD	0.35 0.09 [</a:t>
              </a:r>
              <a:r>
                <a:rPr lang="en-US" dirty="0">
                  <a:solidFill>
                    <a:schemeClr val="accent2"/>
                  </a:solidFill>
                  <a:latin typeface="Times New Roman"/>
                  <a:cs typeface="Times New Roman"/>
                  <a:sym typeface="Symbol"/>
                </a:rPr>
                <a:t>Å]</a:t>
              </a:r>
              <a:endParaRPr lang="en-US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838200" y="5029200"/>
              <a:ext cx="3276600" cy="3698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dirty="0">
                  <a:solidFill>
                    <a:schemeClr val="accent2"/>
                  </a:solidFill>
                  <a:latin typeface="+mn-lt"/>
                </a:rPr>
                <a:t>10 lowest energy structures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88925" y="425450"/>
            <a:ext cx="5129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Black" pitchFamily="34" charset="0"/>
              </a:rPr>
              <a:t>Application to an asymmetric complex </a:t>
            </a:r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1371600" y="925513"/>
            <a:ext cx="2146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EIN – HPr complex</a:t>
            </a:r>
            <a:endParaRPr lang="en-US"/>
          </a:p>
        </p:txBody>
      </p:sp>
      <p:pic>
        <p:nvPicPr>
          <p:cNvPr id="4" name="Picture 3" descr="EIN_HPr_initial.jpg"/>
          <p:cNvPicPr>
            <a:picLocks noChangeAspect="1"/>
          </p:cNvPicPr>
          <p:nvPr/>
        </p:nvPicPr>
        <p:blipFill>
          <a:blip r:embed="rId3" cstate="print"/>
          <a:srcRect l="21120" r="19200"/>
          <a:stretch>
            <a:fillRect/>
          </a:stretch>
        </p:blipFill>
        <p:spPr bwMode="auto">
          <a:xfrm>
            <a:off x="2178050" y="1423988"/>
            <a:ext cx="4832350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5546725" y="1371600"/>
            <a:ext cx="2670175" cy="4876800"/>
            <a:chOff x="5547435" y="1371600"/>
            <a:chExt cx="2670246" cy="4876800"/>
          </a:xfrm>
        </p:grpSpPr>
        <p:grpSp>
          <p:nvGrpSpPr>
            <p:cNvPr id="45062" name="Group 42"/>
            <p:cNvGrpSpPr>
              <a:grpSpLocks/>
            </p:cNvGrpSpPr>
            <p:nvPr/>
          </p:nvGrpSpPr>
          <p:grpSpPr bwMode="auto">
            <a:xfrm rot="-1046256">
              <a:off x="5547435" y="1766248"/>
              <a:ext cx="2661564" cy="4375471"/>
              <a:chOff x="5192725" y="1385248"/>
              <a:chExt cx="2661564" cy="4375471"/>
            </a:xfrm>
          </p:grpSpPr>
          <p:grpSp>
            <p:nvGrpSpPr>
              <p:cNvPr id="45064" name="Group 102"/>
              <p:cNvGrpSpPr>
                <a:grpSpLocks/>
              </p:cNvGrpSpPr>
              <p:nvPr/>
            </p:nvGrpSpPr>
            <p:grpSpPr bwMode="auto">
              <a:xfrm>
                <a:off x="6711288" y="1385248"/>
                <a:ext cx="1143001" cy="1281752"/>
                <a:chOff x="7743137" y="1189938"/>
                <a:chExt cx="1143001" cy="1281752"/>
              </a:xfrm>
            </p:grpSpPr>
            <p:sp>
              <p:nvSpPr>
                <p:cNvPr id="72" name="Hexagon 71"/>
                <p:cNvSpPr/>
                <p:nvPr/>
              </p:nvSpPr>
              <p:spPr>
                <a:xfrm rot="16200000">
                  <a:off x="7773944" y="1356744"/>
                  <a:ext cx="1066800" cy="914424"/>
                </a:xfrm>
                <a:prstGeom prst="hexagon">
                  <a:avLst/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3" name="Oval 72"/>
                <p:cNvSpPr>
                  <a:spLocks noChangeAspect="1"/>
                </p:cNvSpPr>
                <p:nvPr/>
              </p:nvSpPr>
              <p:spPr bwMode="auto">
                <a:xfrm rot="18655984">
                  <a:off x="8659954" y="2014367"/>
                  <a:ext cx="228600" cy="22860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4" name="Oval 73"/>
                <p:cNvSpPr>
                  <a:spLocks noChangeAspect="1"/>
                </p:cNvSpPr>
                <p:nvPr/>
              </p:nvSpPr>
              <p:spPr bwMode="auto">
                <a:xfrm rot="18655984">
                  <a:off x="8659667" y="1416413"/>
                  <a:ext cx="225425" cy="22860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5" name="Oval 74"/>
                <p:cNvSpPr>
                  <a:spLocks noChangeAspect="1"/>
                </p:cNvSpPr>
                <p:nvPr/>
              </p:nvSpPr>
              <p:spPr bwMode="auto">
                <a:xfrm rot="18655984">
                  <a:off x="8200229" y="1189407"/>
                  <a:ext cx="228600" cy="22860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6" name="Oval 75"/>
                <p:cNvSpPr>
                  <a:spLocks noChangeAspect="1"/>
                </p:cNvSpPr>
                <p:nvPr/>
              </p:nvSpPr>
              <p:spPr bwMode="auto">
                <a:xfrm rot="18655984">
                  <a:off x="7746342" y="1418491"/>
                  <a:ext cx="227012" cy="22860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7" name="Oval 76"/>
                <p:cNvSpPr>
                  <a:spLocks noChangeAspect="1"/>
                </p:cNvSpPr>
                <p:nvPr/>
              </p:nvSpPr>
              <p:spPr bwMode="auto">
                <a:xfrm rot="18655984">
                  <a:off x="7759038" y="2005950"/>
                  <a:ext cx="228600" cy="22860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8" name="Oval 77"/>
                <p:cNvSpPr>
                  <a:spLocks noChangeAspect="1"/>
                </p:cNvSpPr>
                <p:nvPr/>
              </p:nvSpPr>
              <p:spPr bwMode="auto">
                <a:xfrm rot="18655984">
                  <a:off x="8202935" y="2231986"/>
                  <a:ext cx="223837" cy="22860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45065" name="Group 111"/>
              <p:cNvGrpSpPr>
                <a:grpSpLocks/>
              </p:cNvGrpSpPr>
              <p:nvPr/>
            </p:nvGrpSpPr>
            <p:grpSpPr bwMode="auto">
              <a:xfrm>
                <a:off x="5192725" y="1635249"/>
                <a:ext cx="2293843" cy="4125470"/>
                <a:chOff x="5192725" y="1635249"/>
                <a:chExt cx="2293843" cy="4125470"/>
              </a:xfrm>
            </p:grpSpPr>
            <p:cxnSp>
              <p:nvCxnSpPr>
                <p:cNvPr id="46" name="Straight Connector 3"/>
                <p:cNvCxnSpPr/>
                <p:nvPr/>
              </p:nvCxnSpPr>
              <p:spPr bwMode="auto">
                <a:xfrm rot="4611655">
                  <a:off x="5356311" y="2948797"/>
                  <a:ext cx="611188" cy="533414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9"/>
                <p:cNvCxnSpPr/>
                <p:nvPr/>
              </p:nvCxnSpPr>
              <p:spPr bwMode="auto">
                <a:xfrm rot="1436712" flipH="1" flipV="1">
                  <a:off x="6269820" y="4472607"/>
                  <a:ext cx="609616" cy="531813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3"/>
                <p:cNvCxnSpPr/>
                <p:nvPr/>
              </p:nvCxnSpPr>
              <p:spPr bwMode="auto">
                <a:xfrm rot="7396535" flipH="1" flipV="1">
                  <a:off x="6465078" y="4004106"/>
                  <a:ext cx="609600" cy="538176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Oval 21"/>
                <p:cNvSpPr>
                  <a:spLocks noChangeAspect="1"/>
                </p:cNvSpPr>
                <p:nvPr/>
              </p:nvSpPr>
              <p:spPr bwMode="auto">
                <a:xfrm rot="7396535" flipH="1">
                  <a:off x="6297194" y="4237681"/>
                  <a:ext cx="228600" cy="22860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" name="Straight Connector 49"/>
                <p:cNvCxnSpPr/>
                <p:nvPr/>
              </p:nvCxnSpPr>
              <p:spPr bwMode="auto">
                <a:xfrm rot="3433247" flipH="1" flipV="1">
                  <a:off x="6920905" y="3512320"/>
                  <a:ext cx="609600" cy="531827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Oval 50"/>
                <p:cNvSpPr>
                  <a:spLocks noChangeAspect="1"/>
                </p:cNvSpPr>
                <p:nvPr/>
              </p:nvSpPr>
              <p:spPr bwMode="auto">
                <a:xfrm rot="3433247" flipH="1">
                  <a:off x="7036671" y="4028994"/>
                  <a:ext cx="228600" cy="22860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" name="Straight Connector 51"/>
                <p:cNvCxnSpPr/>
                <p:nvPr/>
              </p:nvCxnSpPr>
              <p:spPr bwMode="auto">
                <a:xfrm rot="2986103">
                  <a:off x="5154127" y="3647973"/>
                  <a:ext cx="609600" cy="533414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Oval 52"/>
                <p:cNvSpPr>
                  <a:spLocks noChangeAspect="1"/>
                </p:cNvSpPr>
                <p:nvPr/>
              </p:nvSpPr>
              <p:spPr bwMode="auto">
                <a:xfrm rot="2986103" flipV="1">
                  <a:off x="5363821" y="3433600"/>
                  <a:ext cx="228600" cy="2254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" name="Straight Connector 3"/>
                <p:cNvCxnSpPr>
                  <a:endCxn id="71" idx="1"/>
                </p:cNvCxnSpPr>
                <p:nvPr/>
              </p:nvCxnSpPr>
              <p:spPr bwMode="auto">
                <a:xfrm rot="16200000" flipV="1">
                  <a:off x="6833359" y="3042978"/>
                  <a:ext cx="781050" cy="136529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Oval 54"/>
                <p:cNvSpPr>
                  <a:spLocks noChangeAspect="1"/>
                </p:cNvSpPr>
                <p:nvPr/>
              </p:nvSpPr>
              <p:spPr bwMode="auto">
                <a:xfrm rot="2317271" flipH="1">
                  <a:off x="7159208" y="3352018"/>
                  <a:ext cx="228606" cy="2301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 bwMode="auto">
                <a:xfrm rot="3051806">
                  <a:off x="5573462" y="2297086"/>
                  <a:ext cx="609600" cy="533414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Oval 56"/>
                <p:cNvSpPr>
                  <a:spLocks noChangeAspect="1"/>
                </p:cNvSpPr>
                <p:nvPr/>
              </p:nvSpPr>
              <p:spPr bwMode="auto">
                <a:xfrm rot="4611655" flipV="1">
                  <a:off x="5731370" y="2784488"/>
                  <a:ext cx="228600" cy="2270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" name="Straight Connector 3"/>
                <p:cNvCxnSpPr/>
                <p:nvPr/>
              </p:nvCxnSpPr>
              <p:spPr bwMode="auto">
                <a:xfrm rot="1430041">
                  <a:off x="5290361" y="4396507"/>
                  <a:ext cx="611204" cy="531812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3"/>
                <p:cNvCxnSpPr/>
                <p:nvPr/>
              </p:nvCxnSpPr>
              <p:spPr bwMode="auto">
                <a:xfrm rot="710083">
                  <a:off x="5693589" y="5087071"/>
                  <a:ext cx="609616" cy="534988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Oval 4"/>
                <p:cNvSpPr>
                  <a:spLocks noChangeAspect="1"/>
                </p:cNvSpPr>
                <p:nvPr/>
              </p:nvSpPr>
              <p:spPr bwMode="auto">
                <a:xfrm rot="710083" flipV="1">
                  <a:off x="5671576" y="4913217"/>
                  <a:ext cx="228606" cy="23336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" name="Straight Connector 3"/>
                <p:cNvCxnSpPr/>
                <p:nvPr/>
              </p:nvCxnSpPr>
              <p:spPr bwMode="auto">
                <a:xfrm rot="5400000" flipH="1" flipV="1">
                  <a:off x="6158705" y="5111643"/>
                  <a:ext cx="609600" cy="533414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Oval 4"/>
                <p:cNvSpPr>
                  <a:spLocks noChangeAspect="1"/>
                </p:cNvSpPr>
                <p:nvPr/>
              </p:nvSpPr>
              <p:spPr bwMode="auto">
                <a:xfrm rot="5400000" flipH="1">
                  <a:off x="6098794" y="5531501"/>
                  <a:ext cx="228600" cy="22860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" name="Oval 10"/>
                <p:cNvSpPr>
                  <a:spLocks noChangeAspect="1"/>
                </p:cNvSpPr>
                <p:nvPr/>
              </p:nvSpPr>
              <p:spPr bwMode="auto">
                <a:xfrm rot="1436712" flipH="1">
                  <a:off x="6600041" y="4963452"/>
                  <a:ext cx="228606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" name="Straight Connector 63"/>
                <p:cNvCxnSpPr/>
                <p:nvPr/>
              </p:nvCxnSpPr>
              <p:spPr bwMode="auto">
                <a:xfrm rot="5400000" flipH="1">
                  <a:off x="6612070" y="2331196"/>
                  <a:ext cx="311150" cy="714394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3"/>
                <p:cNvCxnSpPr/>
                <p:nvPr/>
              </p:nvCxnSpPr>
              <p:spPr bwMode="auto">
                <a:xfrm rot="3019185" flipH="1" flipV="1">
                  <a:off x="6176834" y="1866132"/>
                  <a:ext cx="609600" cy="541351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Oval 65"/>
                <p:cNvSpPr>
                  <a:spLocks noChangeAspect="1"/>
                </p:cNvSpPr>
                <p:nvPr/>
              </p:nvSpPr>
              <p:spPr bwMode="auto">
                <a:xfrm rot="3019185" flipH="1">
                  <a:off x="6348140" y="2390075"/>
                  <a:ext cx="228600" cy="23019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7" name="Straight Connector 66"/>
                <p:cNvCxnSpPr/>
                <p:nvPr/>
              </p:nvCxnSpPr>
              <p:spPr bwMode="auto">
                <a:xfrm rot="16746728" flipH="1" flipV="1">
                  <a:off x="5863951" y="1695168"/>
                  <a:ext cx="609600" cy="528652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Oval 67"/>
                <p:cNvSpPr>
                  <a:spLocks noChangeAspect="1"/>
                </p:cNvSpPr>
                <p:nvPr/>
              </p:nvSpPr>
              <p:spPr bwMode="auto">
                <a:xfrm rot="16746728" flipH="1">
                  <a:off x="6356213" y="1628811"/>
                  <a:ext cx="228600" cy="22860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9" name="Oval 10"/>
                <p:cNvSpPr>
                  <a:spLocks noChangeAspect="1"/>
                </p:cNvSpPr>
                <p:nvPr/>
              </p:nvSpPr>
              <p:spPr bwMode="auto">
                <a:xfrm rot="3051806" flipV="1">
                  <a:off x="5785586" y="2078811"/>
                  <a:ext cx="230187" cy="22860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0" name="Oval 69"/>
                <p:cNvSpPr>
                  <a:spLocks noChangeAspect="1"/>
                </p:cNvSpPr>
                <p:nvPr/>
              </p:nvSpPr>
              <p:spPr bwMode="auto">
                <a:xfrm rot="1430041" flipV="1">
                  <a:off x="5342940" y="4209149"/>
                  <a:ext cx="228606" cy="22701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1" name="Oval 70"/>
                <p:cNvSpPr>
                  <a:spLocks noChangeAspect="1"/>
                </p:cNvSpPr>
                <p:nvPr/>
              </p:nvSpPr>
              <p:spPr bwMode="auto">
                <a:xfrm rot="19953983" flipH="1">
                  <a:off x="7003222" y="2715853"/>
                  <a:ext cx="230193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</p:grpSp>
        <p:sp>
          <p:nvSpPr>
            <p:cNvPr id="79" name="Oval 78"/>
            <p:cNvSpPr/>
            <p:nvPr/>
          </p:nvSpPr>
          <p:spPr>
            <a:xfrm>
              <a:off x="5626812" y="1371600"/>
              <a:ext cx="2590869" cy="4876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9" descr="EIN_fix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03338"/>
            <a:ext cx="5143500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288925" y="425450"/>
            <a:ext cx="5129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Black" pitchFamily="34" charset="0"/>
              </a:rPr>
              <a:t>Application to an asymmetric complex </a:t>
            </a:r>
          </a:p>
        </p:txBody>
      </p:sp>
      <p:sp>
        <p:nvSpPr>
          <p:cNvPr id="47108" name="Rectangle 2"/>
          <p:cNvSpPr>
            <a:spLocks noChangeArrowheads="1"/>
          </p:cNvSpPr>
          <p:nvPr/>
        </p:nvSpPr>
        <p:spPr bwMode="auto">
          <a:xfrm>
            <a:off x="1371600" y="925513"/>
            <a:ext cx="2146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EIN – HPr complex</a:t>
            </a:r>
            <a:endParaRPr lang="en-US"/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 rot="-1046256">
            <a:off x="6567488" y="1609725"/>
            <a:ext cx="1143000" cy="1281113"/>
            <a:chOff x="7743137" y="1189938"/>
            <a:chExt cx="1143001" cy="1281752"/>
          </a:xfrm>
        </p:grpSpPr>
        <p:sp>
          <p:nvSpPr>
            <p:cNvPr id="96" name="Hexagon 95"/>
            <p:cNvSpPr/>
            <p:nvPr/>
          </p:nvSpPr>
          <p:spPr>
            <a:xfrm rot="16200000">
              <a:off x="7769093" y="1369049"/>
              <a:ext cx="1067332" cy="914401"/>
            </a:xfrm>
            <a:prstGeom prst="hexagon">
              <a:avLst/>
            </a:prstGeom>
            <a:noFill/>
            <a:ln w="381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 bwMode="auto">
            <a:xfrm rot="18655984">
              <a:off x="8650105" y="2016864"/>
              <a:ext cx="228714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 bwMode="auto">
            <a:xfrm rot="18655984">
              <a:off x="8656756" y="1417960"/>
              <a:ext cx="228714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 bwMode="auto">
            <a:xfrm rot="18655984">
              <a:off x="8194761" y="1182876"/>
              <a:ext cx="228714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 bwMode="auto">
            <a:xfrm rot="18655984">
              <a:off x="7741622" y="1425625"/>
              <a:ext cx="227126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 bwMode="auto">
            <a:xfrm rot="18655984">
              <a:off x="7747222" y="2009482"/>
              <a:ext cx="228714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 bwMode="auto">
            <a:xfrm rot="18655984">
              <a:off x="8191431" y="2232318"/>
              <a:ext cx="228714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7110" name="Group 111"/>
          <p:cNvGrpSpPr>
            <a:grpSpLocks/>
          </p:cNvGrpSpPr>
          <p:nvPr/>
        </p:nvGrpSpPr>
        <p:grpSpPr bwMode="auto">
          <a:xfrm rot="-1046256">
            <a:off x="5592763" y="2065338"/>
            <a:ext cx="2293937" cy="4125912"/>
            <a:chOff x="5192725" y="1635249"/>
            <a:chExt cx="2293843" cy="4125470"/>
          </a:xfrm>
        </p:grpSpPr>
        <p:cxnSp>
          <p:nvCxnSpPr>
            <p:cNvPr id="31" name="Straight Connector 3"/>
            <p:cNvCxnSpPr/>
            <p:nvPr/>
          </p:nvCxnSpPr>
          <p:spPr bwMode="auto">
            <a:xfrm rot="4611655">
              <a:off x="5351998" y="2952234"/>
              <a:ext cx="609535" cy="53179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9"/>
            <p:cNvCxnSpPr/>
            <p:nvPr/>
          </p:nvCxnSpPr>
          <p:spPr bwMode="auto">
            <a:xfrm rot="1436712" flipH="1" flipV="1">
              <a:off x="6264420" y="4462551"/>
              <a:ext cx="609575" cy="531755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3"/>
            <p:cNvCxnSpPr/>
            <p:nvPr/>
          </p:nvCxnSpPr>
          <p:spPr bwMode="auto">
            <a:xfrm rot="7396535" flipH="1" flipV="1">
              <a:off x="6464871" y="4004039"/>
              <a:ext cx="609535" cy="53814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21"/>
            <p:cNvSpPr>
              <a:spLocks noChangeAspect="1"/>
            </p:cNvSpPr>
            <p:nvPr/>
          </p:nvSpPr>
          <p:spPr bwMode="auto">
            <a:xfrm rot="7396535" flipH="1">
              <a:off x="6297467" y="4236082"/>
              <a:ext cx="228576" cy="2285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 bwMode="auto">
            <a:xfrm rot="3433247" flipH="1" flipV="1">
              <a:off x="6919152" y="3511831"/>
              <a:ext cx="609535" cy="531791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>
              <a:spLocks noChangeAspect="1"/>
            </p:cNvSpPr>
            <p:nvPr/>
          </p:nvSpPr>
          <p:spPr bwMode="auto">
            <a:xfrm rot="3433247" flipH="1">
              <a:off x="7038645" y="4027929"/>
              <a:ext cx="228576" cy="2270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 rot="2986103">
              <a:off x="5154009" y="3647945"/>
              <a:ext cx="609535" cy="533378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>
              <a:spLocks noChangeAspect="1"/>
            </p:cNvSpPr>
            <p:nvPr/>
          </p:nvSpPr>
          <p:spPr bwMode="auto">
            <a:xfrm rot="2986103" flipV="1">
              <a:off x="5363681" y="3433601"/>
              <a:ext cx="228576" cy="2254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3" name="Straight Connector 3"/>
            <p:cNvCxnSpPr>
              <a:endCxn id="107" idx="1"/>
            </p:cNvCxnSpPr>
            <p:nvPr/>
          </p:nvCxnSpPr>
          <p:spPr bwMode="auto">
            <a:xfrm rot="16200000" flipV="1">
              <a:off x="6827073" y="3041119"/>
              <a:ext cx="780966" cy="136519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>
              <a:spLocks noChangeAspect="1"/>
            </p:cNvSpPr>
            <p:nvPr/>
          </p:nvSpPr>
          <p:spPr bwMode="auto">
            <a:xfrm rot="2317271" flipH="1">
              <a:off x="7158942" y="3352032"/>
              <a:ext cx="228591" cy="2301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 rot="3051806">
              <a:off x="5573315" y="2297202"/>
              <a:ext cx="609535" cy="533378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>
              <a:spLocks noChangeAspect="1"/>
            </p:cNvSpPr>
            <p:nvPr/>
          </p:nvSpPr>
          <p:spPr bwMode="auto">
            <a:xfrm rot="4611655" flipV="1">
              <a:off x="5728177" y="2783607"/>
              <a:ext cx="228576" cy="2270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5" name="Straight Connector 3"/>
            <p:cNvCxnSpPr/>
            <p:nvPr/>
          </p:nvCxnSpPr>
          <p:spPr bwMode="auto">
            <a:xfrm rot="1430041">
              <a:off x="5284114" y="4389249"/>
              <a:ext cx="609575" cy="531756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"/>
            <p:cNvCxnSpPr/>
            <p:nvPr/>
          </p:nvCxnSpPr>
          <p:spPr bwMode="auto">
            <a:xfrm rot="710083">
              <a:off x="5690393" y="5085947"/>
              <a:ext cx="609575" cy="534931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4"/>
            <p:cNvSpPr>
              <a:spLocks noChangeAspect="1"/>
            </p:cNvSpPr>
            <p:nvPr/>
          </p:nvSpPr>
          <p:spPr bwMode="auto">
            <a:xfrm rot="710083" flipV="1">
              <a:off x="5671411" y="4913064"/>
              <a:ext cx="228591" cy="2333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5" name="Straight Connector 3"/>
            <p:cNvCxnSpPr/>
            <p:nvPr/>
          </p:nvCxnSpPr>
          <p:spPr bwMode="auto">
            <a:xfrm rot="5400000" flipH="1" flipV="1">
              <a:off x="6151898" y="5106051"/>
              <a:ext cx="609535" cy="533378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4"/>
            <p:cNvSpPr>
              <a:spLocks noChangeAspect="1"/>
            </p:cNvSpPr>
            <p:nvPr/>
          </p:nvSpPr>
          <p:spPr bwMode="auto">
            <a:xfrm rot="5400000" flipH="1">
              <a:off x="6099081" y="5529762"/>
              <a:ext cx="228576" cy="2285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al 10"/>
            <p:cNvSpPr>
              <a:spLocks noChangeAspect="1"/>
            </p:cNvSpPr>
            <p:nvPr/>
          </p:nvSpPr>
          <p:spPr bwMode="auto">
            <a:xfrm rot="1436712" flipH="1">
              <a:off x="6597260" y="4960827"/>
              <a:ext cx="228591" cy="228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 rot="5400000" flipH="1">
              <a:off x="6609574" y="2331386"/>
              <a:ext cx="311117" cy="712759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3"/>
            <p:cNvCxnSpPr/>
            <p:nvPr/>
          </p:nvCxnSpPr>
          <p:spPr bwMode="auto">
            <a:xfrm rot="3019185" flipH="1" flipV="1">
              <a:off x="6173468" y="1871913"/>
              <a:ext cx="609535" cy="539728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>
              <a:spLocks noChangeAspect="1"/>
            </p:cNvSpPr>
            <p:nvPr/>
          </p:nvSpPr>
          <p:spPr bwMode="auto">
            <a:xfrm rot="3019185" flipH="1">
              <a:off x="6342677" y="2391826"/>
              <a:ext cx="228576" cy="2285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rot="16746728" flipH="1" flipV="1">
              <a:off x="5866338" y="1697816"/>
              <a:ext cx="609535" cy="528616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>
              <a:spLocks noChangeAspect="1"/>
            </p:cNvSpPr>
            <p:nvPr/>
          </p:nvSpPr>
          <p:spPr bwMode="auto">
            <a:xfrm rot="16746728" flipH="1">
              <a:off x="6357608" y="1634499"/>
              <a:ext cx="228576" cy="2285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10"/>
            <p:cNvSpPr>
              <a:spLocks noChangeAspect="1"/>
            </p:cNvSpPr>
            <p:nvPr/>
          </p:nvSpPr>
          <p:spPr bwMode="auto">
            <a:xfrm rot="3051806" flipV="1">
              <a:off x="5788959" y="2078155"/>
              <a:ext cx="228576" cy="2285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 bwMode="auto">
            <a:xfrm rot="1430041" flipV="1">
              <a:off x="5343273" y="4207557"/>
              <a:ext cx="228591" cy="2269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 bwMode="auto">
            <a:xfrm rot="19953983" flipH="1">
              <a:off x="6997897" y="2710766"/>
              <a:ext cx="228591" cy="228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14" name="Oval 113"/>
          <p:cNvSpPr/>
          <p:nvPr/>
        </p:nvSpPr>
        <p:spPr>
          <a:xfrm>
            <a:off x="5626100" y="1371600"/>
            <a:ext cx="2590800" cy="487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533400" y="6172200"/>
            <a:ext cx="32766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dirty="0">
                <a:solidFill>
                  <a:schemeClr val="accent2"/>
                </a:solidFill>
                <a:latin typeface="+mn-lt"/>
              </a:rPr>
              <a:t>10 lowest energy structures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5"/>
          <p:cNvGrpSpPr>
            <a:grpSpLocks/>
          </p:cNvGrpSpPr>
          <p:nvPr/>
        </p:nvGrpSpPr>
        <p:grpSpPr bwMode="auto">
          <a:xfrm>
            <a:off x="990600" y="685800"/>
            <a:ext cx="7924800" cy="5278438"/>
            <a:chOff x="990600" y="685800"/>
            <a:chExt cx="7924800" cy="5278027"/>
          </a:xfrm>
        </p:grpSpPr>
        <p:pic>
          <p:nvPicPr>
            <p:cNvPr id="17414" name="Picture 6" descr="6.jpg"/>
            <p:cNvPicPr>
              <a:picLocks noChangeAspect="1"/>
            </p:cNvPicPr>
            <p:nvPr/>
          </p:nvPicPr>
          <p:blipFill>
            <a:blip r:embed="rId3" cstate="print"/>
            <a:srcRect l="18333" r="19167"/>
            <a:stretch>
              <a:fillRect/>
            </a:stretch>
          </p:blipFill>
          <p:spPr bwMode="auto">
            <a:xfrm>
              <a:off x="3110347" y="4038600"/>
              <a:ext cx="2144683" cy="1925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4" descr="exended.jpg"/>
            <p:cNvPicPr>
              <a:picLocks noChangeAspect="1"/>
            </p:cNvPicPr>
            <p:nvPr/>
          </p:nvPicPr>
          <p:blipFill>
            <a:blip r:embed="rId4" cstate="print"/>
            <a:srcRect t="35172" b="36655"/>
            <a:stretch>
              <a:fillRect/>
            </a:stretch>
          </p:blipFill>
          <p:spPr bwMode="auto">
            <a:xfrm>
              <a:off x="1676400" y="2039151"/>
              <a:ext cx="5715000" cy="904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6" name="Rectangle 5"/>
            <p:cNvSpPr>
              <a:spLocks noChangeArrowheads="1"/>
            </p:cNvSpPr>
            <p:nvPr/>
          </p:nvSpPr>
          <p:spPr bwMode="auto">
            <a:xfrm>
              <a:off x="1371600" y="1489502"/>
              <a:ext cx="5181600" cy="738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100" b="1">
                  <a:solidFill>
                    <a:schemeClr val="accent2"/>
                  </a:solidFill>
                </a:rPr>
                <a:t>Sequence of amino acid residues</a:t>
              </a:r>
            </a:p>
            <a:p>
              <a:endParaRPr lang="en-US" sz="2100" b="1">
                <a:solidFill>
                  <a:schemeClr val="accent2"/>
                </a:solidFill>
              </a:endParaRPr>
            </a:p>
          </p:txBody>
        </p:sp>
        <p:sp>
          <p:nvSpPr>
            <p:cNvPr id="17417" name="TextBox 7"/>
            <p:cNvSpPr txBox="1">
              <a:spLocks noChangeArrowheads="1"/>
            </p:cNvSpPr>
            <p:nvPr/>
          </p:nvSpPr>
          <p:spPr bwMode="auto">
            <a:xfrm>
              <a:off x="4232816" y="2794337"/>
              <a:ext cx="567784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7418" name="Rectangle 9"/>
            <p:cNvSpPr>
              <a:spLocks noChangeArrowheads="1"/>
            </p:cNvSpPr>
            <p:nvPr/>
          </p:nvSpPr>
          <p:spPr bwMode="auto">
            <a:xfrm>
              <a:off x="1447800" y="3581400"/>
              <a:ext cx="4953000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100" b="1">
                  <a:solidFill>
                    <a:schemeClr val="accent2"/>
                  </a:solidFill>
                </a:rPr>
                <a:t>Model inter atomic forces</a:t>
              </a:r>
            </a:p>
          </p:txBody>
        </p:sp>
        <p:sp>
          <p:nvSpPr>
            <p:cNvPr id="17419" name="TextBox 10"/>
            <p:cNvSpPr txBox="1">
              <a:spLocks noChangeArrowheads="1"/>
            </p:cNvSpPr>
            <p:nvPr/>
          </p:nvSpPr>
          <p:spPr bwMode="auto">
            <a:xfrm>
              <a:off x="1828800" y="4393049"/>
              <a:ext cx="631904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7420" name="Rectangle 14"/>
            <p:cNvSpPr>
              <a:spLocks noChangeArrowheads="1"/>
            </p:cNvSpPr>
            <p:nvPr/>
          </p:nvSpPr>
          <p:spPr bwMode="auto">
            <a:xfrm>
              <a:off x="990600" y="685800"/>
              <a:ext cx="7924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Ultimate Goal of protein structure prediction   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>
          <a:xfrm rot="16200000" flipH="1">
            <a:off x="1689100" y="4584700"/>
            <a:ext cx="914400" cy="762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727200" y="4622800"/>
            <a:ext cx="914400" cy="685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Rectangle 13"/>
          <p:cNvSpPr>
            <a:spLocks noChangeArrowheads="1"/>
          </p:cNvSpPr>
          <p:nvPr/>
        </p:nvSpPr>
        <p:spPr bwMode="auto">
          <a:xfrm>
            <a:off x="5486400" y="4800600"/>
            <a:ext cx="3276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Is not yet accomplished  </a:t>
            </a:r>
            <a:r>
              <a:rPr lang="en-US" b="1">
                <a:solidFill>
                  <a:schemeClr val="tx2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88925" y="425450"/>
            <a:ext cx="5129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Black" pitchFamily="34" charset="0"/>
              </a:rPr>
              <a:t>Application to an asymmetric complex </a:t>
            </a:r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1371600" y="925513"/>
            <a:ext cx="2146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EIN – HPr complex</a:t>
            </a:r>
            <a:endParaRPr lang="en-US"/>
          </a:p>
        </p:txBody>
      </p:sp>
      <p:grpSp>
        <p:nvGrpSpPr>
          <p:cNvPr id="49156" name="Group 102"/>
          <p:cNvGrpSpPr>
            <a:grpSpLocks/>
          </p:cNvGrpSpPr>
          <p:nvPr/>
        </p:nvGrpSpPr>
        <p:grpSpPr bwMode="auto">
          <a:xfrm rot="-1046256">
            <a:off x="6567488" y="1609725"/>
            <a:ext cx="1143000" cy="1281113"/>
            <a:chOff x="7743137" y="1189938"/>
            <a:chExt cx="1143001" cy="1281752"/>
          </a:xfrm>
        </p:grpSpPr>
        <p:sp>
          <p:nvSpPr>
            <p:cNvPr id="96" name="Hexagon 95"/>
            <p:cNvSpPr/>
            <p:nvPr/>
          </p:nvSpPr>
          <p:spPr>
            <a:xfrm rot="16200000">
              <a:off x="7769093" y="1369049"/>
              <a:ext cx="1067332" cy="914401"/>
            </a:xfrm>
            <a:prstGeom prst="hexagon">
              <a:avLst/>
            </a:prstGeom>
            <a:noFill/>
            <a:ln w="381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 bwMode="auto">
            <a:xfrm rot="18655984">
              <a:off x="8650105" y="2016864"/>
              <a:ext cx="228714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 bwMode="auto">
            <a:xfrm rot="18655984">
              <a:off x="8656756" y="1417960"/>
              <a:ext cx="228714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 bwMode="auto">
            <a:xfrm rot="18655984">
              <a:off x="8194761" y="1182876"/>
              <a:ext cx="228714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 bwMode="auto">
            <a:xfrm rot="18655984">
              <a:off x="7741622" y="1425625"/>
              <a:ext cx="227126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 bwMode="auto">
            <a:xfrm rot="18655984">
              <a:off x="7747222" y="2009482"/>
              <a:ext cx="228714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 bwMode="auto">
            <a:xfrm rot="18655984">
              <a:off x="8191431" y="2232318"/>
              <a:ext cx="228714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9157" name="Group 111"/>
          <p:cNvGrpSpPr>
            <a:grpSpLocks/>
          </p:cNvGrpSpPr>
          <p:nvPr/>
        </p:nvGrpSpPr>
        <p:grpSpPr bwMode="auto">
          <a:xfrm rot="-1046256">
            <a:off x="5592763" y="2065338"/>
            <a:ext cx="2293937" cy="4125912"/>
            <a:chOff x="5192725" y="1635249"/>
            <a:chExt cx="2293843" cy="4125470"/>
          </a:xfrm>
        </p:grpSpPr>
        <p:cxnSp>
          <p:nvCxnSpPr>
            <p:cNvPr id="31" name="Straight Connector 3"/>
            <p:cNvCxnSpPr/>
            <p:nvPr/>
          </p:nvCxnSpPr>
          <p:spPr bwMode="auto">
            <a:xfrm rot="4611655">
              <a:off x="5351998" y="2952234"/>
              <a:ext cx="609535" cy="53179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9"/>
            <p:cNvCxnSpPr/>
            <p:nvPr/>
          </p:nvCxnSpPr>
          <p:spPr bwMode="auto">
            <a:xfrm rot="1436712" flipH="1" flipV="1">
              <a:off x="6264420" y="4462551"/>
              <a:ext cx="609575" cy="531755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3"/>
            <p:cNvCxnSpPr/>
            <p:nvPr/>
          </p:nvCxnSpPr>
          <p:spPr bwMode="auto">
            <a:xfrm rot="7396535" flipH="1" flipV="1">
              <a:off x="6464871" y="4004039"/>
              <a:ext cx="609535" cy="53814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21"/>
            <p:cNvSpPr>
              <a:spLocks noChangeAspect="1"/>
            </p:cNvSpPr>
            <p:nvPr/>
          </p:nvSpPr>
          <p:spPr bwMode="auto">
            <a:xfrm rot="7396535" flipH="1">
              <a:off x="6297467" y="4236082"/>
              <a:ext cx="228576" cy="2285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 bwMode="auto">
            <a:xfrm rot="3433247" flipH="1" flipV="1">
              <a:off x="6919152" y="3511831"/>
              <a:ext cx="609535" cy="531791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>
              <a:spLocks noChangeAspect="1"/>
            </p:cNvSpPr>
            <p:nvPr/>
          </p:nvSpPr>
          <p:spPr bwMode="auto">
            <a:xfrm rot="3433247" flipH="1">
              <a:off x="7038645" y="4027929"/>
              <a:ext cx="228576" cy="2270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 rot="2986103">
              <a:off x="5154009" y="3647945"/>
              <a:ext cx="609535" cy="533378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>
              <a:spLocks noChangeAspect="1"/>
            </p:cNvSpPr>
            <p:nvPr/>
          </p:nvSpPr>
          <p:spPr bwMode="auto">
            <a:xfrm rot="2986103" flipV="1">
              <a:off x="5363681" y="3433601"/>
              <a:ext cx="228576" cy="2254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3" name="Straight Connector 3"/>
            <p:cNvCxnSpPr>
              <a:endCxn id="107" idx="1"/>
            </p:cNvCxnSpPr>
            <p:nvPr/>
          </p:nvCxnSpPr>
          <p:spPr bwMode="auto">
            <a:xfrm rot="16200000" flipV="1">
              <a:off x="6827073" y="3041119"/>
              <a:ext cx="780966" cy="136519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>
              <a:spLocks noChangeAspect="1"/>
            </p:cNvSpPr>
            <p:nvPr/>
          </p:nvSpPr>
          <p:spPr bwMode="auto">
            <a:xfrm rot="2317271" flipH="1">
              <a:off x="7158942" y="3352032"/>
              <a:ext cx="228591" cy="2301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 rot="3051806">
              <a:off x="5573315" y="2297202"/>
              <a:ext cx="609535" cy="533378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>
              <a:spLocks noChangeAspect="1"/>
            </p:cNvSpPr>
            <p:nvPr/>
          </p:nvSpPr>
          <p:spPr bwMode="auto">
            <a:xfrm rot="4611655" flipV="1">
              <a:off x="5728177" y="2783607"/>
              <a:ext cx="228576" cy="2270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5" name="Straight Connector 3"/>
            <p:cNvCxnSpPr/>
            <p:nvPr/>
          </p:nvCxnSpPr>
          <p:spPr bwMode="auto">
            <a:xfrm rot="1430041">
              <a:off x="5284114" y="4389249"/>
              <a:ext cx="609575" cy="531756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"/>
            <p:cNvCxnSpPr/>
            <p:nvPr/>
          </p:nvCxnSpPr>
          <p:spPr bwMode="auto">
            <a:xfrm rot="710083">
              <a:off x="5690393" y="5085947"/>
              <a:ext cx="609575" cy="534931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4"/>
            <p:cNvSpPr>
              <a:spLocks noChangeAspect="1"/>
            </p:cNvSpPr>
            <p:nvPr/>
          </p:nvSpPr>
          <p:spPr bwMode="auto">
            <a:xfrm rot="710083" flipV="1">
              <a:off x="5671411" y="4913064"/>
              <a:ext cx="228591" cy="2333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5" name="Straight Connector 3"/>
            <p:cNvCxnSpPr/>
            <p:nvPr/>
          </p:nvCxnSpPr>
          <p:spPr bwMode="auto">
            <a:xfrm rot="5400000" flipH="1" flipV="1">
              <a:off x="6151898" y="5106051"/>
              <a:ext cx="609535" cy="533378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4"/>
            <p:cNvSpPr>
              <a:spLocks noChangeAspect="1"/>
            </p:cNvSpPr>
            <p:nvPr/>
          </p:nvSpPr>
          <p:spPr bwMode="auto">
            <a:xfrm rot="5400000" flipH="1">
              <a:off x="6099081" y="5529762"/>
              <a:ext cx="228576" cy="2285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al 10"/>
            <p:cNvSpPr>
              <a:spLocks noChangeAspect="1"/>
            </p:cNvSpPr>
            <p:nvPr/>
          </p:nvSpPr>
          <p:spPr bwMode="auto">
            <a:xfrm rot="1436712" flipH="1">
              <a:off x="6597260" y="4960827"/>
              <a:ext cx="228591" cy="228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 rot="5400000" flipH="1">
              <a:off x="6609574" y="2331386"/>
              <a:ext cx="311117" cy="712759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3"/>
            <p:cNvCxnSpPr/>
            <p:nvPr/>
          </p:nvCxnSpPr>
          <p:spPr bwMode="auto">
            <a:xfrm rot="3019185" flipH="1" flipV="1">
              <a:off x="6173468" y="1871913"/>
              <a:ext cx="609535" cy="539728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>
              <a:spLocks noChangeAspect="1"/>
            </p:cNvSpPr>
            <p:nvPr/>
          </p:nvSpPr>
          <p:spPr bwMode="auto">
            <a:xfrm rot="3019185" flipH="1">
              <a:off x="6342677" y="2391826"/>
              <a:ext cx="228576" cy="22859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rot="16746728" flipH="1" flipV="1">
              <a:off x="5866338" y="1697816"/>
              <a:ext cx="609535" cy="528616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>
              <a:spLocks noChangeAspect="1"/>
            </p:cNvSpPr>
            <p:nvPr/>
          </p:nvSpPr>
          <p:spPr bwMode="auto">
            <a:xfrm rot="16746728" flipH="1">
              <a:off x="6357608" y="1634499"/>
              <a:ext cx="228576" cy="22859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10"/>
            <p:cNvSpPr>
              <a:spLocks noChangeAspect="1"/>
            </p:cNvSpPr>
            <p:nvPr/>
          </p:nvSpPr>
          <p:spPr bwMode="auto">
            <a:xfrm rot="3051806" flipV="1">
              <a:off x="5788959" y="2078155"/>
              <a:ext cx="228576" cy="2285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 bwMode="auto">
            <a:xfrm rot="1430041" flipV="1">
              <a:off x="5343273" y="4207557"/>
              <a:ext cx="228591" cy="2269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 bwMode="auto">
            <a:xfrm rot="19953983" flipH="1">
              <a:off x="6997897" y="2710766"/>
              <a:ext cx="228591" cy="22857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14" name="Oval 113"/>
          <p:cNvSpPr/>
          <p:nvPr/>
        </p:nvSpPr>
        <p:spPr>
          <a:xfrm>
            <a:off x="5626100" y="1371600"/>
            <a:ext cx="2590800" cy="487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533400" y="6172200"/>
            <a:ext cx="32766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dirty="0">
                <a:solidFill>
                  <a:schemeClr val="accent2"/>
                </a:solidFill>
                <a:latin typeface="+mn-lt"/>
              </a:rPr>
              <a:t>10 lowest energy structures </a:t>
            </a:r>
          </a:p>
        </p:txBody>
      </p:sp>
      <p:pic>
        <p:nvPicPr>
          <p:cNvPr id="49161" name="Picture 51" descr="fr_hp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" y="1303338"/>
            <a:ext cx="4286250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88925" y="425450"/>
            <a:ext cx="5129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Black" pitchFamily="34" charset="0"/>
              </a:rPr>
              <a:t>Application to an asymmetric complex </a:t>
            </a: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1371600" y="925513"/>
            <a:ext cx="2146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EIN – HPr complex</a:t>
            </a:r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533400" y="6172200"/>
            <a:ext cx="32766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dirty="0">
                <a:solidFill>
                  <a:schemeClr val="accent2"/>
                </a:solidFill>
                <a:latin typeface="+mn-lt"/>
              </a:rPr>
              <a:t>10 lowest energy structures </a:t>
            </a:r>
          </a:p>
        </p:txBody>
      </p:sp>
      <p:pic>
        <p:nvPicPr>
          <p:cNvPr id="50181" name="Picture 51" descr="fr_hp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" y="1303338"/>
            <a:ext cx="4286250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54"/>
          <p:cNvSpPr/>
          <p:nvPr/>
        </p:nvSpPr>
        <p:spPr bwMode="auto">
          <a:xfrm>
            <a:off x="4495800" y="1371600"/>
            <a:ext cx="4572000" cy="4324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Randomization of domain positions 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and Rigid body dynamics repeated 10 times; then the lowest energy structure submitted to final simulated annealing part of the protocol</a:t>
            </a:r>
          </a:p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      512 structures calculated.</a:t>
            </a:r>
            <a:endParaRPr lang="en-US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n-US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n-US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+mn-lt"/>
              </a:rPr>
              <a:t>Experimental restrains were</a:t>
            </a:r>
          </a:p>
          <a:p>
            <a:pPr>
              <a:defRPr/>
            </a:pPr>
            <a:endParaRPr lang="en-US" sz="50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n-US" sz="50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r>
              <a:rPr lang="en-US" sz="800" dirty="0">
                <a:solidFill>
                  <a:schemeClr val="accent2"/>
                </a:solidFill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Components of Rotation Diffusion Tensor</a:t>
            </a:r>
          </a:p>
          <a:p>
            <a:pPr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+mn-lt"/>
              </a:rPr>
              <a:t>and</a:t>
            </a:r>
          </a:p>
          <a:p>
            <a:pPr>
              <a:defRPr/>
            </a:pPr>
            <a:endParaRPr lang="en-US" sz="50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+mn-lt"/>
              </a:rPr>
              <a:t> Highly ambiguous distance restraints </a:t>
            </a:r>
            <a:br>
              <a:rPr lang="en-US" dirty="0">
                <a:solidFill>
                  <a:schemeClr val="accent2"/>
                </a:solidFill>
                <a:latin typeface="+mn-lt"/>
              </a:rPr>
            </a:br>
            <a:r>
              <a:rPr lang="en-US" dirty="0">
                <a:solidFill>
                  <a:schemeClr val="accent2"/>
                </a:solidFill>
                <a:latin typeface="+mn-lt"/>
              </a:rPr>
              <a:t> from chemical shift perturbation mapping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88925" y="425450"/>
            <a:ext cx="5129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Black" pitchFamily="34" charset="0"/>
              </a:rPr>
              <a:t>Application to an asymmetric complex </a:t>
            </a:r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1371600" y="925513"/>
            <a:ext cx="2146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EIN – HPr complex</a:t>
            </a:r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533400" y="6172200"/>
            <a:ext cx="32766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dirty="0">
                <a:solidFill>
                  <a:schemeClr val="accent2"/>
                </a:solidFill>
                <a:latin typeface="+mn-lt"/>
              </a:rPr>
              <a:t>10 lowest energy structures </a:t>
            </a:r>
          </a:p>
        </p:txBody>
      </p:sp>
      <p:pic>
        <p:nvPicPr>
          <p:cNvPr id="51205" name="Picture 51" descr="fr_hp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" y="1303338"/>
            <a:ext cx="4286250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Fig6_f.tif"/>
          <p:cNvPicPr>
            <a:picLocks noChangeAspect="1"/>
          </p:cNvPicPr>
          <p:nvPr/>
        </p:nvPicPr>
        <p:blipFill>
          <a:blip r:embed="rId4" cstate="print"/>
          <a:srcRect t="7442" b="8038"/>
          <a:stretch>
            <a:fillRect/>
          </a:stretch>
        </p:blipFill>
        <p:spPr bwMode="auto">
          <a:xfrm>
            <a:off x="4821238" y="1497013"/>
            <a:ext cx="3754437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891088" y="6122988"/>
            <a:ext cx="34655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+mn-lt"/>
              </a:rPr>
              <a:t>C</a:t>
            </a:r>
            <a:r>
              <a:rPr lang="en-US" dirty="0">
                <a:solidFill>
                  <a:schemeClr val="accent2"/>
                </a:solidFill>
                <a:latin typeface="+mn-lt"/>
                <a:sym typeface="Symbol"/>
              </a:rPr>
              <a:t> RMSD	1.20 0.03 [</a:t>
            </a:r>
            <a:r>
              <a:rPr lang="en-US" dirty="0">
                <a:solidFill>
                  <a:schemeClr val="accent2"/>
                </a:solidFill>
                <a:latin typeface="+mn-lt"/>
                <a:cs typeface="Times New Roman"/>
                <a:sym typeface="Symbol"/>
              </a:rPr>
              <a:t>Å]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3"/>
          <p:cNvGrpSpPr>
            <a:grpSpLocks/>
          </p:cNvGrpSpPr>
          <p:nvPr/>
        </p:nvGrpSpPr>
        <p:grpSpPr bwMode="auto">
          <a:xfrm>
            <a:off x="533400" y="457200"/>
            <a:ext cx="8077200" cy="5943600"/>
            <a:chOff x="533400" y="457200"/>
            <a:chExt cx="8077200" cy="5943600"/>
          </a:xfrm>
        </p:grpSpPr>
        <p:sp>
          <p:nvSpPr>
            <p:cNvPr id="2" name="Rounded Rectangle 1"/>
            <p:cNvSpPr/>
            <p:nvPr/>
          </p:nvSpPr>
          <p:spPr>
            <a:xfrm>
              <a:off x="533400" y="457200"/>
              <a:ext cx="8077200" cy="594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1905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276" name="Rectangle 2"/>
            <p:cNvSpPr>
              <a:spLocks noChangeArrowheads="1"/>
            </p:cNvSpPr>
            <p:nvPr/>
          </p:nvSpPr>
          <p:spPr bwMode="auto">
            <a:xfrm>
              <a:off x="990600" y="862802"/>
              <a:ext cx="7239000" cy="5170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sz="2200" b="1">
                  <a:solidFill>
                    <a:schemeClr val="accent2"/>
                  </a:solidFill>
                </a:rPr>
                <a:t>CONCLUSIONS</a:t>
              </a:r>
            </a:p>
            <a:p>
              <a:pPr algn="just"/>
              <a:endParaRPr lang="en-US" sz="800">
                <a:solidFill>
                  <a:schemeClr val="accent2"/>
                </a:solidFill>
              </a:endParaRPr>
            </a:p>
            <a:p>
              <a:pPr algn="just"/>
              <a:r>
                <a:rPr lang="en-US" sz="2000">
                  <a:solidFill>
                    <a:schemeClr val="accent2"/>
                  </a:solidFill>
                </a:rPr>
                <a:t>Accuracy of the structures obtained using shape restraints derived from protein rotation tensor is comparable to the accuracy of standard structure determination protocols.</a:t>
              </a:r>
            </a:p>
            <a:p>
              <a:pPr algn="just"/>
              <a:endParaRPr lang="en-US" sz="2000">
                <a:solidFill>
                  <a:schemeClr val="accent2"/>
                </a:solidFill>
              </a:endParaRPr>
            </a:p>
            <a:p>
              <a:pPr algn="just"/>
              <a:r>
                <a:rPr lang="en-US" sz="2000">
                  <a:solidFill>
                    <a:schemeClr val="accent2"/>
                  </a:solidFill>
                </a:rPr>
                <a:t>When refining structures of globular proteins, these restraints, in combination with other information, could help to solve the problem of poor packing density of NMR protein structures.</a:t>
              </a:r>
            </a:p>
            <a:p>
              <a:pPr algn="just"/>
              <a:endParaRPr lang="en-US" sz="2000">
                <a:solidFill>
                  <a:schemeClr val="accent2"/>
                </a:solidFill>
              </a:endParaRPr>
            </a:p>
            <a:p>
              <a:pPr algn="just"/>
              <a:r>
                <a:rPr lang="en-US" sz="2000">
                  <a:solidFill>
                    <a:schemeClr val="accent2"/>
                  </a:solidFill>
                </a:rPr>
                <a:t>When assembling protein complexes, the relaxation data even for one domain of the complex are enough to drive accurate domain assembly.</a:t>
              </a:r>
            </a:p>
            <a:p>
              <a:pPr algn="just"/>
              <a:endParaRPr lang="en-US" sz="2000">
                <a:solidFill>
                  <a:schemeClr val="accent2"/>
                </a:solidFill>
              </a:endParaRPr>
            </a:p>
            <a:p>
              <a:pPr algn="just"/>
              <a:r>
                <a:rPr lang="en-US" sz="2000">
                  <a:solidFill>
                    <a:schemeClr val="accent2"/>
                  </a:solidFill>
                </a:rPr>
                <a:t>In some cases these restraints can be the only experimental information necessary to obtain correct domain assembly.</a:t>
              </a:r>
            </a:p>
            <a:p>
              <a:pPr algn="just"/>
              <a:endParaRPr lang="en-US" sz="200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3"/>
          <p:cNvGrpSpPr>
            <a:grpSpLocks/>
          </p:cNvGrpSpPr>
          <p:nvPr/>
        </p:nvGrpSpPr>
        <p:grpSpPr bwMode="auto">
          <a:xfrm>
            <a:off x="533400" y="457200"/>
            <a:ext cx="8077200" cy="6881799"/>
            <a:chOff x="533400" y="457200"/>
            <a:chExt cx="8077200" cy="6882006"/>
          </a:xfrm>
        </p:grpSpPr>
        <p:sp>
          <p:nvSpPr>
            <p:cNvPr id="2" name="Rounded Rectangle 1"/>
            <p:cNvSpPr/>
            <p:nvPr/>
          </p:nvSpPr>
          <p:spPr>
            <a:xfrm>
              <a:off x="533400" y="457200"/>
              <a:ext cx="8077200" cy="594377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1905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348" name="Rectangle 2"/>
            <p:cNvSpPr>
              <a:spLocks noChangeArrowheads="1"/>
            </p:cNvSpPr>
            <p:nvPr/>
          </p:nvSpPr>
          <p:spPr bwMode="auto">
            <a:xfrm>
              <a:off x="1143000" y="937260"/>
              <a:ext cx="7391400" cy="6401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sz="2200" b="1" dirty="0">
                  <a:solidFill>
                    <a:schemeClr val="accent2"/>
                  </a:solidFill>
                </a:rPr>
                <a:t>ACKNOWLEDGMENTS</a:t>
              </a:r>
            </a:p>
            <a:p>
              <a:pPr algn="just"/>
              <a:endParaRPr lang="en-US" sz="800" dirty="0">
                <a:solidFill>
                  <a:schemeClr val="accent2"/>
                </a:solidFill>
              </a:endParaRPr>
            </a:p>
            <a:p>
              <a:pPr algn="just"/>
              <a:endParaRPr lang="en-US" sz="2000" dirty="0" smtClean="0">
                <a:solidFill>
                  <a:schemeClr val="accent2"/>
                </a:solidFill>
              </a:endParaRPr>
            </a:p>
            <a:p>
              <a:pPr algn="just"/>
              <a:endParaRPr lang="en-US" sz="1500" dirty="0">
                <a:solidFill>
                  <a:schemeClr val="accent2"/>
                </a:solidFill>
              </a:endParaRPr>
            </a:p>
            <a:p>
              <a:pPr algn="just"/>
              <a:r>
                <a:rPr lang="en-US" sz="2000" dirty="0">
                  <a:solidFill>
                    <a:schemeClr val="accent2"/>
                  </a:solidFill>
                </a:rPr>
                <a:t>Co-authors of the paper:	</a:t>
              </a:r>
              <a:r>
                <a:rPr lang="en-US" sz="2000" dirty="0" err="1">
                  <a:solidFill>
                    <a:schemeClr val="accent2"/>
                  </a:solidFill>
                </a:rPr>
                <a:t>Jeong</a:t>
              </a:r>
              <a:r>
                <a:rPr lang="en-US" sz="2000" dirty="0">
                  <a:solidFill>
                    <a:schemeClr val="accent2"/>
                  </a:solidFill>
                </a:rPr>
                <a:t>-Yong </a:t>
              </a:r>
              <a:r>
                <a:rPr lang="en-US" sz="2000" dirty="0" err="1">
                  <a:solidFill>
                    <a:schemeClr val="accent2"/>
                  </a:solidFill>
                </a:rPr>
                <a:t>Suh</a:t>
              </a:r>
              <a:r>
                <a:rPr lang="en-US" sz="2000" dirty="0">
                  <a:solidFill>
                    <a:schemeClr val="accent2"/>
                  </a:solidFill>
                </a:rPr>
                <a:t>, </a:t>
              </a:r>
            </a:p>
            <a:p>
              <a:pPr algn="just"/>
              <a:r>
                <a:rPr lang="en-US" sz="2000" dirty="0">
                  <a:solidFill>
                    <a:schemeClr val="accent2"/>
                  </a:solidFill>
                </a:rPr>
                <a:t>				Alexander </a:t>
              </a:r>
              <a:r>
                <a:rPr lang="en-US" sz="2000" dirty="0" err="1">
                  <a:solidFill>
                    <a:schemeClr val="accent2"/>
                  </a:solidFill>
                </a:rPr>
                <a:t>Grishaev</a:t>
              </a:r>
              <a:r>
                <a:rPr lang="en-US" sz="2000" dirty="0">
                  <a:solidFill>
                    <a:schemeClr val="accent2"/>
                  </a:solidFill>
                </a:rPr>
                <a:t>,</a:t>
              </a:r>
            </a:p>
            <a:p>
              <a:pPr algn="just"/>
              <a:r>
                <a:rPr lang="en-US" sz="2000" i="1" dirty="0" smtClean="0">
                  <a:solidFill>
                    <a:schemeClr val="accent2"/>
                  </a:solidFill>
                </a:rPr>
                <a:t>JACS</a:t>
              </a:r>
              <a:r>
                <a:rPr lang="en-US" sz="2000" dirty="0" smtClean="0">
                  <a:solidFill>
                    <a:schemeClr val="accent2"/>
                  </a:solidFill>
                </a:rPr>
                <a:t> </a:t>
              </a:r>
              <a:r>
                <a:rPr lang="en-US" sz="800" dirty="0" smtClean="0">
                  <a:solidFill>
                    <a:schemeClr val="accent2"/>
                  </a:solidFill>
                </a:rPr>
                <a:t> </a:t>
              </a:r>
              <a:r>
                <a:rPr lang="en-US" sz="2000" b="1" dirty="0" smtClean="0">
                  <a:solidFill>
                    <a:schemeClr val="accent2"/>
                  </a:solidFill>
                </a:rPr>
                <a:t>131</a:t>
              </a:r>
              <a:r>
                <a:rPr lang="en-US" sz="2000" dirty="0" smtClean="0">
                  <a:solidFill>
                    <a:schemeClr val="accent2"/>
                  </a:solidFill>
                </a:rPr>
                <a:t> (2009)</a:t>
              </a:r>
              <a:r>
                <a:rPr lang="en-US" sz="2000" dirty="0">
                  <a:solidFill>
                    <a:schemeClr val="accent2"/>
                  </a:solidFill>
                </a:rPr>
                <a:t> </a:t>
              </a:r>
              <a:r>
                <a:rPr lang="en-US" sz="2000" dirty="0" smtClean="0">
                  <a:solidFill>
                    <a:schemeClr val="accent2"/>
                  </a:solidFill>
                </a:rPr>
                <a:t> p.9522</a:t>
              </a:r>
              <a:r>
                <a:rPr lang="en-US" sz="2000" dirty="0">
                  <a:solidFill>
                    <a:schemeClr val="accent2"/>
                  </a:solidFill>
                </a:rPr>
                <a:t>	</a:t>
              </a:r>
              <a:r>
                <a:rPr lang="en-US" sz="2000" dirty="0" smtClean="0">
                  <a:solidFill>
                    <a:schemeClr val="accent2"/>
                  </a:solidFill>
                </a:rPr>
                <a:t>G</a:t>
              </a:r>
              <a:r>
                <a:rPr lang="en-US" sz="2000" dirty="0">
                  <a:solidFill>
                    <a:schemeClr val="accent2"/>
                  </a:solidFill>
                </a:rPr>
                <a:t>. Marius </a:t>
              </a:r>
              <a:r>
                <a:rPr lang="en-US" sz="2000" dirty="0" err="1">
                  <a:solidFill>
                    <a:schemeClr val="accent2"/>
                  </a:solidFill>
                </a:rPr>
                <a:t>Clore</a:t>
              </a:r>
              <a:r>
                <a:rPr lang="en-US" sz="2000" dirty="0">
                  <a:solidFill>
                    <a:schemeClr val="accent2"/>
                  </a:solidFill>
                </a:rPr>
                <a:t>,</a:t>
              </a:r>
            </a:p>
            <a:p>
              <a:pPr algn="just"/>
              <a:r>
                <a:rPr lang="en-US" sz="2000" dirty="0">
                  <a:solidFill>
                    <a:schemeClr val="accent2"/>
                  </a:solidFill>
                </a:rPr>
                <a:t> 				Charles D. </a:t>
              </a:r>
              <a:r>
                <a:rPr lang="en-US" sz="2000" dirty="0" err="1">
                  <a:solidFill>
                    <a:schemeClr val="accent2"/>
                  </a:solidFill>
                </a:rPr>
                <a:t>Schwieters</a:t>
              </a:r>
              <a:endParaRPr lang="en-US" sz="2000" dirty="0">
                <a:solidFill>
                  <a:schemeClr val="accent2"/>
                </a:solidFill>
              </a:endParaRPr>
            </a:p>
            <a:p>
              <a:pPr algn="just"/>
              <a:endParaRPr lang="en-US" sz="2000" dirty="0">
                <a:solidFill>
                  <a:schemeClr val="accent2"/>
                </a:solidFill>
              </a:endParaRPr>
            </a:p>
            <a:p>
              <a:pPr algn="just"/>
              <a:r>
                <a:rPr lang="en-US" sz="2000" dirty="0">
                  <a:solidFill>
                    <a:schemeClr val="accent2"/>
                  </a:solidFill>
                </a:rPr>
                <a:t>For the help 			Daniel Garrett</a:t>
              </a:r>
            </a:p>
            <a:p>
              <a:pPr algn="just"/>
              <a:r>
                <a:rPr lang="en-US" sz="2000" dirty="0">
                  <a:solidFill>
                    <a:schemeClr val="accent2"/>
                  </a:solidFill>
                </a:rPr>
                <a:t>with the NMR data on EIN</a:t>
              </a:r>
            </a:p>
            <a:p>
              <a:pPr algn="just"/>
              <a:endParaRPr lang="en-US" sz="2000" dirty="0">
                <a:solidFill>
                  <a:schemeClr val="accent2"/>
                </a:solidFill>
              </a:endParaRPr>
            </a:p>
            <a:p>
              <a:pPr algn="just"/>
              <a:r>
                <a:rPr lang="en-US" sz="2000" dirty="0">
                  <a:solidFill>
                    <a:schemeClr val="accent2"/>
                  </a:solidFill>
                </a:rPr>
                <a:t>For the help 			John </a:t>
              </a:r>
              <a:r>
                <a:rPr lang="en-US" sz="2000" dirty="0" err="1">
                  <a:solidFill>
                    <a:schemeClr val="accent2"/>
                  </a:solidFill>
                </a:rPr>
                <a:t>Kuszewski</a:t>
              </a:r>
              <a:endParaRPr lang="en-US" sz="2000" dirty="0">
                <a:solidFill>
                  <a:schemeClr val="accent2"/>
                </a:solidFill>
              </a:endParaRPr>
            </a:p>
            <a:p>
              <a:pPr algn="just"/>
              <a:r>
                <a:rPr lang="en-US" sz="2000" dirty="0">
                  <a:solidFill>
                    <a:schemeClr val="accent2"/>
                  </a:solidFill>
                </a:rPr>
                <a:t>with </a:t>
              </a:r>
              <a:r>
                <a:rPr lang="en-US" sz="2000" dirty="0" err="1">
                  <a:solidFill>
                    <a:schemeClr val="accent2"/>
                  </a:solidFill>
                </a:rPr>
                <a:t>Xplor</a:t>
              </a:r>
              <a:r>
                <a:rPr lang="en-US" sz="2000" dirty="0">
                  <a:solidFill>
                    <a:schemeClr val="accent2"/>
                  </a:solidFill>
                </a:rPr>
                <a:t>-NIH code</a:t>
              </a:r>
            </a:p>
            <a:p>
              <a:pPr algn="just"/>
              <a:endParaRPr lang="en-US" sz="2000" dirty="0">
                <a:solidFill>
                  <a:schemeClr val="accent2"/>
                </a:solidFill>
              </a:endParaRPr>
            </a:p>
            <a:p>
              <a:r>
                <a:rPr lang="en-US" sz="2000" dirty="0">
                  <a:solidFill>
                    <a:schemeClr val="accent2"/>
                  </a:solidFill>
                </a:rPr>
                <a:t>For funding			National Research Council 	 </a:t>
              </a:r>
            </a:p>
            <a:p>
              <a:pPr algn="just"/>
              <a:r>
                <a:rPr lang="en-US" sz="2000" dirty="0">
                  <a:solidFill>
                    <a:schemeClr val="accent2"/>
                  </a:solidFill>
                </a:rPr>
                <a:t>	 </a:t>
              </a:r>
            </a:p>
            <a:p>
              <a:pPr algn="just"/>
              <a:endParaRPr lang="en-US" sz="2000" dirty="0">
                <a:solidFill>
                  <a:schemeClr val="accent2"/>
                </a:solidFill>
              </a:endParaRPr>
            </a:p>
            <a:p>
              <a:pPr algn="just"/>
              <a:endParaRPr lang="en-US" sz="2000" dirty="0">
                <a:solidFill>
                  <a:schemeClr val="accent2"/>
                </a:solidFill>
              </a:endParaRPr>
            </a:p>
            <a:p>
              <a:pPr algn="just"/>
              <a:endParaRPr lang="en-US" sz="2000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33400" y="457200"/>
            <a:ext cx="8077200" cy="5943600"/>
            <a:chOff x="533400" y="457200"/>
            <a:chExt cx="8077200" cy="5943779"/>
          </a:xfrm>
        </p:grpSpPr>
        <p:sp>
          <p:nvSpPr>
            <p:cNvPr id="2" name="Rounded Rectangle 1"/>
            <p:cNvSpPr/>
            <p:nvPr/>
          </p:nvSpPr>
          <p:spPr>
            <a:xfrm>
              <a:off x="533400" y="457200"/>
              <a:ext cx="8077200" cy="594377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1905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348" name="Rectangle 2"/>
            <p:cNvSpPr>
              <a:spLocks noChangeArrowheads="1"/>
            </p:cNvSpPr>
            <p:nvPr/>
          </p:nvSpPr>
          <p:spPr bwMode="auto">
            <a:xfrm>
              <a:off x="769960" y="937260"/>
              <a:ext cx="7391400" cy="4924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sz="2200" b="1" dirty="0" smtClean="0">
                  <a:solidFill>
                    <a:schemeClr val="accent2"/>
                  </a:solidFill>
                </a:rPr>
                <a:t>     ACKNOWLEDGMENTS</a:t>
              </a:r>
              <a:endParaRPr lang="en-US" sz="2200" b="1" dirty="0">
                <a:solidFill>
                  <a:schemeClr val="accent2"/>
                </a:solidFill>
              </a:endParaRPr>
            </a:p>
            <a:p>
              <a:pPr algn="just"/>
              <a:endParaRPr lang="en-US" sz="800" dirty="0">
                <a:solidFill>
                  <a:schemeClr val="accent2"/>
                </a:solidFill>
              </a:endParaRPr>
            </a:p>
            <a:p>
              <a:pPr algn="just"/>
              <a:endParaRPr lang="en-US" sz="2000" dirty="0">
                <a:solidFill>
                  <a:schemeClr val="accent2"/>
                </a:solidFill>
              </a:endParaRPr>
            </a:p>
            <a:p>
              <a:pPr algn="ctr"/>
              <a:r>
                <a:rPr lang="en-US" sz="4400" dirty="0" smtClean="0">
                  <a:solidFill>
                    <a:schemeClr val="accent2"/>
                  </a:solidFill>
                </a:rPr>
                <a:t>For all</a:t>
              </a:r>
            </a:p>
            <a:p>
              <a:pPr algn="ctr"/>
              <a:r>
                <a:rPr lang="en-US" sz="8800" b="1" dirty="0" smtClean="0">
                  <a:solidFill>
                    <a:schemeClr val="accent2"/>
                  </a:solidFill>
                </a:rPr>
                <a:t>DCB</a:t>
              </a:r>
              <a:r>
                <a:rPr lang="en-US" sz="4400" b="1" dirty="0" smtClean="0">
                  <a:solidFill>
                    <a:schemeClr val="accent2"/>
                  </a:solidFill>
                </a:rPr>
                <a:t> </a:t>
              </a:r>
            </a:p>
            <a:p>
              <a:pPr algn="ctr"/>
              <a:r>
                <a:rPr lang="en-US" sz="4400" dirty="0" smtClean="0">
                  <a:solidFill>
                    <a:schemeClr val="accent2"/>
                  </a:solidFill>
                </a:rPr>
                <a:t>for warm, friendly and cooperative working environment !</a:t>
              </a:r>
              <a:endParaRPr lang="en-US" sz="4400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44513" y="152400"/>
            <a:ext cx="2279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 Black" pitchFamily="34" charset="0"/>
              </a:rPr>
              <a:t>Current project </a:t>
            </a:r>
            <a:endParaRPr lang="en-US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0" y="533400"/>
            <a:ext cx="541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Orientation information </a:t>
            </a:r>
            <a:r>
              <a:rPr lang="en-US" dirty="0" smtClean="0">
                <a:solidFill>
                  <a:schemeClr val="accent2"/>
                </a:solidFill>
              </a:rPr>
              <a:t>from residue specific NMR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Relaxation rates  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2" name="Group 125"/>
          <p:cNvGrpSpPr>
            <a:grpSpLocks/>
          </p:cNvGrpSpPr>
          <p:nvPr/>
        </p:nvGrpSpPr>
        <p:grpSpPr bwMode="auto">
          <a:xfrm>
            <a:off x="4114800" y="1524000"/>
            <a:ext cx="1552575" cy="2897188"/>
            <a:chOff x="6858000" y="990600"/>
            <a:chExt cx="1552578" cy="289718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6886575" y="3886200"/>
              <a:ext cx="1524003" cy="1588"/>
            </a:xfrm>
            <a:prstGeom prst="straightConnector1">
              <a:avLst/>
            </a:prstGeom>
            <a:ln w="2540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6200000" flipV="1">
              <a:off x="5430044" y="2418556"/>
              <a:ext cx="2895600" cy="39688"/>
            </a:xfrm>
            <a:prstGeom prst="straightConnector1">
              <a:avLst/>
            </a:prstGeom>
            <a:ln w="2540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2"/>
          <p:cNvGrpSpPr>
            <a:grpSpLocks/>
          </p:cNvGrpSpPr>
          <p:nvPr/>
        </p:nvGrpSpPr>
        <p:grpSpPr bwMode="auto">
          <a:xfrm rot="-1046256">
            <a:off x="4294188" y="1838325"/>
            <a:ext cx="1143000" cy="1281113"/>
            <a:chOff x="7743137" y="1189938"/>
            <a:chExt cx="1143001" cy="1281752"/>
          </a:xfrm>
        </p:grpSpPr>
        <p:sp>
          <p:nvSpPr>
            <p:cNvPr id="13" name="Hexagon 12"/>
            <p:cNvSpPr/>
            <p:nvPr/>
          </p:nvSpPr>
          <p:spPr>
            <a:xfrm rot="16200000">
              <a:off x="7769093" y="1369049"/>
              <a:ext cx="1067332" cy="914401"/>
            </a:xfrm>
            <a:prstGeom prst="hexagon">
              <a:avLst/>
            </a:prstGeom>
            <a:noFill/>
            <a:ln w="381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 bwMode="auto">
            <a:xfrm rot="18655984">
              <a:off x="8650105" y="2016864"/>
              <a:ext cx="228714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 bwMode="auto">
            <a:xfrm rot="18655984">
              <a:off x="8656756" y="1417960"/>
              <a:ext cx="228714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 bwMode="auto">
            <a:xfrm rot="18655984">
              <a:off x="8194761" y="1182876"/>
              <a:ext cx="228714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 bwMode="auto">
            <a:xfrm rot="18655984">
              <a:off x="7741622" y="1425625"/>
              <a:ext cx="227126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 bwMode="auto">
            <a:xfrm rot="18655984">
              <a:off x="7747222" y="2009482"/>
              <a:ext cx="228714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 bwMode="auto">
            <a:xfrm rot="18655984">
              <a:off x="8191431" y="2232318"/>
              <a:ext cx="228714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" name="Group 111"/>
          <p:cNvGrpSpPr>
            <a:grpSpLocks/>
          </p:cNvGrpSpPr>
          <p:nvPr/>
        </p:nvGrpSpPr>
        <p:grpSpPr bwMode="auto">
          <a:xfrm rot="-1046256">
            <a:off x="3319463" y="2293938"/>
            <a:ext cx="2293937" cy="4125912"/>
            <a:chOff x="5192725" y="1635249"/>
            <a:chExt cx="2293843" cy="4125470"/>
          </a:xfrm>
        </p:grpSpPr>
        <p:cxnSp>
          <p:nvCxnSpPr>
            <p:cNvPr id="21" name="Straight Connector 3"/>
            <p:cNvCxnSpPr/>
            <p:nvPr/>
          </p:nvCxnSpPr>
          <p:spPr bwMode="auto">
            <a:xfrm rot="4611655">
              <a:off x="5351998" y="2952234"/>
              <a:ext cx="609535" cy="53179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9"/>
            <p:cNvCxnSpPr/>
            <p:nvPr/>
          </p:nvCxnSpPr>
          <p:spPr bwMode="auto">
            <a:xfrm rot="1436712" flipH="1" flipV="1">
              <a:off x="6264420" y="4462551"/>
              <a:ext cx="609575" cy="531755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"/>
            <p:cNvCxnSpPr/>
            <p:nvPr/>
          </p:nvCxnSpPr>
          <p:spPr bwMode="auto">
            <a:xfrm rot="7396535" flipH="1" flipV="1">
              <a:off x="6464871" y="4004039"/>
              <a:ext cx="609535" cy="53814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1"/>
            <p:cNvSpPr>
              <a:spLocks noChangeAspect="1"/>
            </p:cNvSpPr>
            <p:nvPr/>
          </p:nvSpPr>
          <p:spPr bwMode="auto">
            <a:xfrm rot="7396535" flipH="1">
              <a:off x="6297467" y="4236082"/>
              <a:ext cx="228576" cy="2285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rot="3433247" flipH="1" flipV="1">
              <a:off x="6919152" y="3511831"/>
              <a:ext cx="609535" cy="531791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>
              <a:spLocks noChangeAspect="1"/>
            </p:cNvSpPr>
            <p:nvPr/>
          </p:nvSpPr>
          <p:spPr bwMode="auto">
            <a:xfrm rot="3433247" flipH="1">
              <a:off x="7038645" y="4027929"/>
              <a:ext cx="228576" cy="2270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rot="2986103">
              <a:off x="5154009" y="3647945"/>
              <a:ext cx="609535" cy="533378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>
              <a:spLocks noChangeAspect="1"/>
            </p:cNvSpPr>
            <p:nvPr/>
          </p:nvSpPr>
          <p:spPr bwMode="auto">
            <a:xfrm rot="2986103" flipV="1">
              <a:off x="5363681" y="3433601"/>
              <a:ext cx="228576" cy="2254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9" name="Straight Connector 3"/>
            <p:cNvCxnSpPr>
              <a:endCxn id="46" idx="1"/>
            </p:cNvCxnSpPr>
            <p:nvPr/>
          </p:nvCxnSpPr>
          <p:spPr bwMode="auto">
            <a:xfrm rot="16200000" flipV="1">
              <a:off x="6827073" y="3041119"/>
              <a:ext cx="780966" cy="136519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>
              <a:spLocks noChangeAspect="1"/>
            </p:cNvSpPr>
            <p:nvPr/>
          </p:nvSpPr>
          <p:spPr bwMode="auto">
            <a:xfrm rot="2317271" flipH="1">
              <a:off x="7158942" y="3352032"/>
              <a:ext cx="228591" cy="2301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rot="3051806">
              <a:off x="5573315" y="2297202"/>
              <a:ext cx="609535" cy="533378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>
              <a:spLocks noChangeAspect="1"/>
            </p:cNvSpPr>
            <p:nvPr/>
          </p:nvSpPr>
          <p:spPr bwMode="auto">
            <a:xfrm rot="4611655" flipV="1">
              <a:off x="5728177" y="2783607"/>
              <a:ext cx="228576" cy="2270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" name="Straight Connector 3"/>
            <p:cNvCxnSpPr/>
            <p:nvPr/>
          </p:nvCxnSpPr>
          <p:spPr bwMode="auto">
            <a:xfrm rot="1430041">
              <a:off x="5284114" y="4389249"/>
              <a:ext cx="609575" cy="531756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"/>
            <p:cNvCxnSpPr/>
            <p:nvPr/>
          </p:nvCxnSpPr>
          <p:spPr bwMode="auto">
            <a:xfrm rot="710083">
              <a:off x="5690393" y="5085947"/>
              <a:ext cx="609575" cy="534931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4"/>
            <p:cNvSpPr>
              <a:spLocks noChangeAspect="1"/>
            </p:cNvSpPr>
            <p:nvPr/>
          </p:nvSpPr>
          <p:spPr bwMode="auto">
            <a:xfrm rot="710083" flipV="1">
              <a:off x="5671411" y="4913064"/>
              <a:ext cx="228591" cy="2333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" name="Straight Connector 3"/>
            <p:cNvCxnSpPr/>
            <p:nvPr/>
          </p:nvCxnSpPr>
          <p:spPr bwMode="auto">
            <a:xfrm rot="5400000" flipH="1" flipV="1">
              <a:off x="6151898" y="5106051"/>
              <a:ext cx="609535" cy="533378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4"/>
            <p:cNvSpPr>
              <a:spLocks noChangeAspect="1"/>
            </p:cNvSpPr>
            <p:nvPr/>
          </p:nvSpPr>
          <p:spPr bwMode="auto">
            <a:xfrm rot="5400000" flipH="1">
              <a:off x="6099081" y="5529762"/>
              <a:ext cx="228576" cy="2285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10"/>
            <p:cNvSpPr>
              <a:spLocks noChangeAspect="1"/>
            </p:cNvSpPr>
            <p:nvPr/>
          </p:nvSpPr>
          <p:spPr bwMode="auto">
            <a:xfrm rot="1436712" flipH="1">
              <a:off x="6597260" y="4960827"/>
              <a:ext cx="228591" cy="228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 rot="5400000" flipH="1">
              <a:off x="6609574" y="2331386"/>
              <a:ext cx="311117" cy="712759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"/>
            <p:cNvCxnSpPr/>
            <p:nvPr/>
          </p:nvCxnSpPr>
          <p:spPr bwMode="auto">
            <a:xfrm rot="3019185" flipH="1" flipV="1">
              <a:off x="6173468" y="1871913"/>
              <a:ext cx="609535" cy="539728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>
              <a:spLocks noChangeAspect="1"/>
            </p:cNvSpPr>
            <p:nvPr/>
          </p:nvSpPr>
          <p:spPr bwMode="auto">
            <a:xfrm rot="3019185" flipH="1">
              <a:off x="6342677" y="2391826"/>
              <a:ext cx="228576" cy="2285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 rot="16746728" flipH="1" flipV="1">
              <a:off x="5866338" y="1697816"/>
              <a:ext cx="609535" cy="528616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>
              <a:spLocks noChangeAspect="1"/>
            </p:cNvSpPr>
            <p:nvPr/>
          </p:nvSpPr>
          <p:spPr bwMode="auto">
            <a:xfrm rot="16746728" flipH="1">
              <a:off x="6357608" y="1634499"/>
              <a:ext cx="228576" cy="2285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10"/>
            <p:cNvSpPr>
              <a:spLocks noChangeAspect="1"/>
            </p:cNvSpPr>
            <p:nvPr/>
          </p:nvSpPr>
          <p:spPr bwMode="auto">
            <a:xfrm rot="3051806" flipV="1">
              <a:off x="5788959" y="2078155"/>
              <a:ext cx="228576" cy="2285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 bwMode="auto">
            <a:xfrm rot="1430041" flipV="1">
              <a:off x="5343273" y="4207557"/>
              <a:ext cx="228591" cy="2269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 bwMode="auto">
            <a:xfrm rot="19953983" flipH="1">
              <a:off x="6997897" y="2710766"/>
              <a:ext cx="228591" cy="228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47" name="Oval 46"/>
          <p:cNvSpPr/>
          <p:nvPr/>
        </p:nvSpPr>
        <p:spPr>
          <a:xfrm>
            <a:off x="3352800" y="1593850"/>
            <a:ext cx="2590800" cy="487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4786313" y="1287463"/>
            <a:ext cx="1190625" cy="1225550"/>
            <a:chOff x="7101527" y="1019170"/>
            <a:chExt cx="1190625" cy="1225267"/>
          </a:xfrm>
        </p:grpSpPr>
        <p:cxnSp>
          <p:nvCxnSpPr>
            <p:cNvPr id="49" name="Straight Arrow Connector 48"/>
            <p:cNvCxnSpPr/>
            <p:nvPr/>
          </p:nvCxnSpPr>
          <p:spPr bwMode="auto">
            <a:xfrm>
              <a:off x="7101527" y="2242849"/>
              <a:ext cx="1190625" cy="1588"/>
            </a:xfrm>
            <a:prstGeom prst="straightConnector1">
              <a:avLst/>
            </a:prstGeom>
            <a:ln w="2540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 bwMode="auto">
            <a:xfrm rot="5400000" flipH="1" flipV="1">
              <a:off x="6502387" y="1627835"/>
              <a:ext cx="1218918" cy="1587"/>
            </a:xfrm>
            <a:prstGeom prst="straightConnector1">
              <a:avLst/>
            </a:prstGeom>
            <a:ln w="2540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17"/>
          <p:cNvSpPr>
            <a:spLocks noChangeArrowheads="1"/>
          </p:cNvSpPr>
          <p:nvPr/>
        </p:nvSpPr>
        <p:spPr bwMode="auto">
          <a:xfrm>
            <a:off x="1709384" y="2633354"/>
            <a:ext cx="69342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chemeClr val="accent2"/>
                </a:solidFill>
              </a:rPr>
              <a:t>Experimental restraints: NOE, RDC, and etc.</a:t>
            </a:r>
          </a:p>
          <a:p>
            <a:r>
              <a:rPr lang="en-US" b="1" dirty="0">
                <a:solidFill>
                  <a:schemeClr val="tx2"/>
                </a:solidFill>
              </a:rPr>
              <a:t>  </a:t>
            </a:r>
          </a:p>
        </p:txBody>
      </p:sp>
      <p:grpSp>
        <p:nvGrpSpPr>
          <p:cNvPr id="18434" name="Group 15"/>
          <p:cNvGrpSpPr>
            <a:grpSpLocks/>
          </p:cNvGrpSpPr>
          <p:nvPr/>
        </p:nvGrpSpPr>
        <p:grpSpPr bwMode="auto">
          <a:xfrm>
            <a:off x="990600" y="381000"/>
            <a:ext cx="7924800" cy="5583238"/>
            <a:chOff x="990600" y="381000"/>
            <a:chExt cx="7924800" cy="5582827"/>
          </a:xfrm>
        </p:grpSpPr>
        <p:pic>
          <p:nvPicPr>
            <p:cNvPr id="18438" name="Picture 6" descr="6.jpg"/>
            <p:cNvPicPr>
              <a:picLocks noChangeAspect="1"/>
            </p:cNvPicPr>
            <p:nvPr/>
          </p:nvPicPr>
          <p:blipFill>
            <a:blip r:embed="rId3" cstate="print"/>
            <a:srcRect l="18333" r="19167"/>
            <a:stretch>
              <a:fillRect/>
            </a:stretch>
          </p:blipFill>
          <p:spPr bwMode="auto">
            <a:xfrm>
              <a:off x="3110347" y="4038600"/>
              <a:ext cx="2144683" cy="1925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9" name="Picture 4" descr="exended.jpg"/>
            <p:cNvPicPr>
              <a:picLocks noChangeAspect="1"/>
            </p:cNvPicPr>
            <p:nvPr/>
          </p:nvPicPr>
          <p:blipFill>
            <a:blip r:embed="rId4" cstate="print"/>
            <a:srcRect t="35172" b="36655"/>
            <a:stretch>
              <a:fillRect/>
            </a:stretch>
          </p:blipFill>
          <p:spPr bwMode="auto">
            <a:xfrm>
              <a:off x="1676400" y="1228731"/>
              <a:ext cx="5715000" cy="904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0" name="Rectangle 5"/>
            <p:cNvSpPr>
              <a:spLocks noChangeArrowheads="1"/>
            </p:cNvSpPr>
            <p:nvPr/>
          </p:nvSpPr>
          <p:spPr bwMode="auto">
            <a:xfrm>
              <a:off x="1371600" y="838200"/>
              <a:ext cx="4419600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100" b="1">
                  <a:solidFill>
                    <a:schemeClr val="accent2"/>
                  </a:solidFill>
                </a:rPr>
                <a:t>Sequence of amino acid residues</a:t>
              </a:r>
            </a:p>
          </p:txBody>
        </p:sp>
        <p:sp>
          <p:nvSpPr>
            <p:cNvPr id="18441" name="TextBox 7"/>
            <p:cNvSpPr txBox="1">
              <a:spLocks noChangeArrowheads="1"/>
            </p:cNvSpPr>
            <p:nvPr/>
          </p:nvSpPr>
          <p:spPr bwMode="auto">
            <a:xfrm>
              <a:off x="4232816" y="1726842"/>
              <a:ext cx="567784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8442" name="Rectangle 9"/>
            <p:cNvSpPr>
              <a:spLocks noChangeArrowheads="1"/>
            </p:cNvSpPr>
            <p:nvPr/>
          </p:nvSpPr>
          <p:spPr bwMode="auto">
            <a:xfrm>
              <a:off x="1447800" y="3619834"/>
              <a:ext cx="7162800" cy="46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i="1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a priori</a:t>
              </a:r>
              <a:r>
                <a:rPr lang="en-US" sz="24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smtClean="0">
                  <a:solidFill>
                    <a:schemeClr val="accent2"/>
                  </a:solidFill>
                </a:rPr>
                <a:t>restraints from database of known structures</a:t>
              </a:r>
              <a:endParaRPr lang="en-US" sz="2100" b="1" dirty="0">
                <a:solidFill>
                  <a:schemeClr val="accent2"/>
                </a:solidFill>
              </a:endParaRPr>
            </a:p>
          </p:txBody>
        </p:sp>
        <p:sp>
          <p:nvSpPr>
            <p:cNvPr id="18443" name="TextBox 10"/>
            <p:cNvSpPr txBox="1">
              <a:spLocks noChangeArrowheads="1"/>
            </p:cNvSpPr>
            <p:nvPr/>
          </p:nvSpPr>
          <p:spPr bwMode="auto">
            <a:xfrm>
              <a:off x="1828800" y="4393049"/>
              <a:ext cx="631904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8444" name="Rectangle 14"/>
            <p:cNvSpPr>
              <a:spLocks noChangeArrowheads="1"/>
            </p:cNvSpPr>
            <p:nvPr/>
          </p:nvSpPr>
          <p:spPr bwMode="auto">
            <a:xfrm>
              <a:off x="990600" y="381000"/>
              <a:ext cx="7924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 smtClean="0">
                  <a:solidFill>
                    <a:schemeClr val="accent2"/>
                  </a:solidFill>
                </a:rPr>
                <a:t>NMR Protein </a:t>
              </a:r>
              <a:r>
                <a:rPr lang="en-US" sz="2400" b="1" dirty="0">
                  <a:solidFill>
                    <a:schemeClr val="accent2"/>
                  </a:solidFill>
                </a:rPr>
                <a:t>structure </a:t>
              </a:r>
              <a:r>
                <a:rPr lang="en-US" sz="2400" b="1" dirty="0" smtClean="0">
                  <a:solidFill>
                    <a:schemeClr val="accent2"/>
                  </a:solidFill>
                </a:rPr>
                <a:t>determination   </a:t>
              </a:r>
              <a:endParaRPr lang="en-US" sz="24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8435" name="TextBox 16"/>
          <p:cNvSpPr txBox="1">
            <a:spLocks noChangeArrowheads="1"/>
          </p:cNvSpPr>
          <p:nvPr/>
        </p:nvSpPr>
        <p:spPr bwMode="auto">
          <a:xfrm>
            <a:off x="4229100" y="2963088"/>
            <a:ext cx="568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9" name="Oval 18"/>
          <p:cNvSpPr/>
          <p:nvPr/>
        </p:nvSpPr>
        <p:spPr>
          <a:xfrm>
            <a:off x="1328384" y="2514600"/>
            <a:ext cx="6477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80"/>
          <p:cNvGrpSpPr>
            <a:grpSpLocks/>
          </p:cNvGrpSpPr>
          <p:nvPr/>
        </p:nvGrpSpPr>
        <p:grpSpPr bwMode="auto">
          <a:xfrm>
            <a:off x="990600" y="381000"/>
            <a:ext cx="6629400" cy="5562600"/>
            <a:chOff x="990600" y="381000"/>
            <a:chExt cx="6629400" cy="5562600"/>
          </a:xfrm>
        </p:grpSpPr>
        <p:sp>
          <p:nvSpPr>
            <p:cNvPr id="19459" name="Rectangle 1"/>
            <p:cNvSpPr>
              <a:spLocks noChangeArrowheads="1"/>
            </p:cNvSpPr>
            <p:nvPr/>
          </p:nvSpPr>
          <p:spPr bwMode="auto">
            <a:xfrm>
              <a:off x="990600" y="381000"/>
              <a:ext cx="472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Local and Global restraints   </a:t>
              </a:r>
            </a:p>
          </p:txBody>
        </p:sp>
        <p:grpSp>
          <p:nvGrpSpPr>
            <p:cNvPr id="19460" name="Group 78"/>
            <p:cNvGrpSpPr>
              <a:grpSpLocks/>
            </p:cNvGrpSpPr>
            <p:nvPr/>
          </p:nvGrpSpPr>
          <p:grpSpPr bwMode="auto">
            <a:xfrm>
              <a:off x="2059548" y="2151594"/>
              <a:ext cx="4672884" cy="3792006"/>
              <a:chOff x="1905000" y="838200"/>
              <a:chExt cx="4672884" cy="3792006"/>
            </a:xfrm>
          </p:grpSpPr>
          <p:grpSp>
            <p:nvGrpSpPr>
              <p:cNvPr id="19462" name="Group 47"/>
              <p:cNvGrpSpPr>
                <a:grpSpLocks/>
              </p:cNvGrpSpPr>
              <p:nvPr/>
            </p:nvGrpSpPr>
            <p:grpSpPr bwMode="auto">
              <a:xfrm flipV="1">
                <a:off x="1905000" y="2882721"/>
                <a:ext cx="4492182" cy="1747485"/>
                <a:chOff x="1981200" y="838200"/>
                <a:chExt cx="4492182" cy="1747440"/>
              </a:xfrm>
            </p:grpSpPr>
            <p:grpSp>
              <p:nvGrpSpPr>
                <p:cNvPr id="19494" name="Group 14"/>
                <p:cNvGrpSpPr>
                  <a:grpSpLocks/>
                </p:cNvGrpSpPr>
                <p:nvPr/>
              </p:nvGrpSpPr>
              <p:grpSpPr bwMode="auto">
                <a:xfrm>
                  <a:off x="1981200" y="1596204"/>
                  <a:ext cx="1280587" cy="840736"/>
                  <a:chOff x="838200" y="3680822"/>
                  <a:chExt cx="1280587" cy="840736"/>
                </a:xfrm>
              </p:grpSpPr>
              <p:grpSp>
                <p:nvGrpSpPr>
                  <p:cNvPr id="19516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838200" y="3886200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77" name="Straight Connector 3"/>
                    <p:cNvCxnSpPr/>
                    <p:nvPr/>
                  </p:nvCxnSpPr>
                  <p:spPr>
                    <a:xfrm flipV="1">
                      <a:off x="913840" y="3886406"/>
                      <a:ext cx="609600" cy="533386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8" name="Oval 4"/>
                    <p:cNvSpPr>
                      <a:spLocks noChangeAspect="1"/>
                    </p:cNvSpPr>
                    <p:nvPr/>
                  </p:nvSpPr>
                  <p:spPr>
                    <a:xfrm>
                      <a:off x="837640" y="4292795"/>
                      <a:ext cx="228600" cy="228594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9517" name="Group 8"/>
                  <p:cNvGrpSpPr>
                    <a:grpSpLocks/>
                  </p:cNvGrpSpPr>
                  <p:nvPr/>
                </p:nvGrpSpPr>
                <p:grpSpPr bwMode="auto">
                  <a:xfrm rot="3963288">
                    <a:off x="1458208" y="3706043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75" name="Straight Connector 9"/>
                    <p:cNvCxnSpPr/>
                    <p:nvPr/>
                  </p:nvCxnSpPr>
                  <p:spPr>
                    <a:xfrm flipV="1">
                      <a:off x="918018" y="3892938"/>
                      <a:ext cx="609584" cy="531812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6" name="Oval 10"/>
                    <p:cNvSpPr>
                      <a:spLocks noChangeAspect="1"/>
                    </p:cNvSpPr>
                    <p:nvPr/>
                  </p:nvSpPr>
                  <p:spPr>
                    <a:xfrm>
                      <a:off x="848121" y="4303153"/>
                      <a:ext cx="228594" cy="227013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19495" name="Group 15"/>
                <p:cNvGrpSpPr>
                  <a:grpSpLocks/>
                </p:cNvGrpSpPr>
                <p:nvPr/>
              </p:nvGrpSpPr>
              <p:grpSpPr bwMode="auto">
                <a:xfrm rot="-1996535">
                  <a:off x="3030794" y="1150645"/>
                  <a:ext cx="1280587" cy="840736"/>
                  <a:chOff x="838200" y="3680822"/>
                  <a:chExt cx="1280587" cy="840736"/>
                </a:xfrm>
              </p:grpSpPr>
              <p:grpSp>
                <p:nvGrpSpPr>
                  <p:cNvPr id="19510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838200" y="3886200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71" name="Straight Connector 3"/>
                    <p:cNvCxnSpPr/>
                    <p:nvPr/>
                  </p:nvCxnSpPr>
                  <p:spPr>
                    <a:xfrm flipV="1">
                      <a:off x="862644" y="3879323"/>
                      <a:ext cx="609600" cy="547672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2" name="Oval 21"/>
                    <p:cNvSpPr>
                      <a:spLocks noChangeAspect="1"/>
                    </p:cNvSpPr>
                    <p:nvPr/>
                  </p:nvSpPr>
                  <p:spPr>
                    <a:xfrm>
                      <a:off x="791305" y="4301056"/>
                      <a:ext cx="228600" cy="23018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9511" name="Group 8"/>
                  <p:cNvGrpSpPr>
                    <a:grpSpLocks/>
                  </p:cNvGrpSpPr>
                  <p:nvPr/>
                </p:nvGrpSpPr>
                <p:grpSpPr bwMode="auto">
                  <a:xfrm rot="3963288">
                    <a:off x="1458208" y="3706043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69" name="Straight Connector 68"/>
                    <p:cNvCxnSpPr/>
                    <p:nvPr/>
                  </p:nvCxnSpPr>
                  <p:spPr>
                    <a:xfrm flipV="1">
                      <a:off x="905332" y="3926712"/>
                      <a:ext cx="609584" cy="527050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0" name="Oval 69"/>
                    <p:cNvSpPr>
                      <a:spLocks noChangeAspect="1"/>
                    </p:cNvSpPr>
                    <p:nvPr/>
                  </p:nvSpPr>
                  <p:spPr>
                    <a:xfrm>
                      <a:off x="823613" y="4332121"/>
                      <a:ext cx="228594" cy="22542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19496" name="Group 22"/>
                <p:cNvGrpSpPr>
                  <a:grpSpLocks/>
                </p:cNvGrpSpPr>
                <p:nvPr/>
              </p:nvGrpSpPr>
              <p:grpSpPr bwMode="auto">
                <a:xfrm rot="3082729">
                  <a:off x="4212121" y="1058126"/>
                  <a:ext cx="1280587" cy="840736"/>
                  <a:chOff x="838200" y="3680822"/>
                  <a:chExt cx="1280587" cy="840736"/>
                </a:xfrm>
              </p:grpSpPr>
              <p:grpSp>
                <p:nvGrpSpPr>
                  <p:cNvPr id="19504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838200" y="3886200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65" name="Straight Connector 3"/>
                    <p:cNvCxnSpPr/>
                    <p:nvPr/>
                  </p:nvCxnSpPr>
                  <p:spPr>
                    <a:xfrm flipV="1">
                      <a:off x="901120" y="3907456"/>
                      <a:ext cx="609584" cy="549275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6" name="Oval 65"/>
                    <p:cNvSpPr>
                      <a:spLocks noChangeAspect="1"/>
                    </p:cNvSpPr>
                    <p:nvPr/>
                  </p:nvSpPr>
                  <p:spPr>
                    <a:xfrm>
                      <a:off x="824287" y="4326287"/>
                      <a:ext cx="228594" cy="233363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9505" name="Group 8"/>
                  <p:cNvGrpSpPr>
                    <a:grpSpLocks/>
                  </p:cNvGrpSpPr>
                  <p:nvPr/>
                </p:nvGrpSpPr>
                <p:grpSpPr bwMode="auto">
                  <a:xfrm rot="3963288">
                    <a:off x="1458208" y="3706043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 flipV="1">
                      <a:off x="944378" y="3903374"/>
                      <a:ext cx="609600" cy="530212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4" name="Oval 63"/>
                    <p:cNvSpPr>
                      <a:spLocks noChangeAspect="1"/>
                    </p:cNvSpPr>
                    <p:nvPr/>
                  </p:nvSpPr>
                  <p:spPr>
                    <a:xfrm>
                      <a:off x="872185" y="4313855"/>
                      <a:ext cx="228600" cy="227006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19497" name="Group 29"/>
                <p:cNvGrpSpPr>
                  <a:grpSpLocks/>
                </p:cNvGrpSpPr>
                <p:nvPr/>
              </p:nvGrpSpPr>
              <p:grpSpPr bwMode="auto">
                <a:xfrm rot="2380815">
                  <a:off x="5192795" y="1744904"/>
                  <a:ext cx="1280587" cy="840736"/>
                  <a:chOff x="838200" y="3680822"/>
                  <a:chExt cx="1280587" cy="840736"/>
                </a:xfrm>
              </p:grpSpPr>
              <p:grpSp>
                <p:nvGrpSpPr>
                  <p:cNvPr id="19498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838200" y="3886200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59" name="Straight Connector 3"/>
                    <p:cNvCxnSpPr/>
                    <p:nvPr/>
                  </p:nvCxnSpPr>
                  <p:spPr>
                    <a:xfrm flipV="1">
                      <a:off x="908825" y="3900383"/>
                      <a:ext cx="609600" cy="552435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0" name="Oval 59"/>
                    <p:cNvSpPr>
                      <a:spLocks noChangeAspect="1"/>
                    </p:cNvSpPr>
                    <p:nvPr/>
                  </p:nvSpPr>
                  <p:spPr>
                    <a:xfrm>
                      <a:off x="831259" y="4324359"/>
                      <a:ext cx="228600" cy="231769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9499" name="Group 8"/>
                  <p:cNvGrpSpPr>
                    <a:grpSpLocks/>
                  </p:cNvGrpSpPr>
                  <p:nvPr/>
                </p:nvGrpSpPr>
                <p:grpSpPr bwMode="auto">
                  <a:xfrm rot="3963288">
                    <a:off x="1458208" y="3706043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57" name="Straight Connector 56"/>
                    <p:cNvCxnSpPr/>
                    <p:nvPr/>
                  </p:nvCxnSpPr>
                  <p:spPr>
                    <a:xfrm flipV="1">
                      <a:off x="922980" y="3904519"/>
                      <a:ext cx="609584" cy="522288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8" name="Oval 57"/>
                    <p:cNvSpPr>
                      <a:spLocks noChangeAspect="1"/>
                    </p:cNvSpPr>
                    <p:nvPr/>
                  </p:nvSpPr>
                  <p:spPr>
                    <a:xfrm>
                      <a:off x="863767" y="4307459"/>
                      <a:ext cx="227006" cy="22701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</p:grpSp>
          <p:grpSp>
            <p:nvGrpSpPr>
              <p:cNvPr id="19463" name="Group 46"/>
              <p:cNvGrpSpPr>
                <a:grpSpLocks/>
              </p:cNvGrpSpPr>
              <p:nvPr/>
            </p:nvGrpSpPr>
            <p:grpSpPr bwMode="auto">
              <a:xfrm>
                <a:off x="1918686" y="838200"/>
                <a:ext cx="4659198" cy="1790677"/>
                <a:chOff x="1981200" y="838200"/>
                <a:chExt cx="4659198" cy="1790677"/>
              </a:xfrm>
            </p:grpSpPr>
            <p:grpSp>
              <p:nvGrpSpPr>
                <p:cNvPr id="19464" name="Group 14"/>
                <p:cNvGrpSpPr>
                  <a:grpSpLocks/>
                </p:cNvGrpSpPr>
                <p:nvPr/>
              </p:nvGrpSpPr>
              <p:grpSpPr bwMode="auto">
                <a:xfrm>
                  <a:off x="1981200" y="1596204"/>
                  <a:ext cx="1280587" cy="840736"/>
                  <a:chOff x="838200" y="3680822"/>
                  <a:chExt cx="1280587" cy="840736"/>
                </a:xfrm>
              </p:grpSpPr>
              <p:grpSp>
                <p:nvGrpSpPr>
                  <p:cNvPr id="19488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838200" y="3886200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4" name="Straight Connector 3"/>
                    <p:cNvCxnSpPr/>
                    <p:nvPr/>
                  </p:nvCxnSpPr>
                  <p:spPr>
                    <a:xfrm flipV="1">
                      <a:off x="914441" y="3865262"/>
                      <a:ext cx="609600" cy="534987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" name="Oval 4"/>
                    <p:cNvSpPr>
                      <a:spLocks noChangeAspect="1"/>
                    </p:cNvSpPr>
                    <p:nvPr/>
                  </p:nvSpPr>
                  <p:spPr>
                    <a:xfrm>
                      <a:off x="838241" y="4273249"/>
                      <a:ext cx="228600" cy="24765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9489" name="Group 8"/>
                  <p:cNvGrpSpPr>
                    <a:grpSpLocks/>
                  </p:cNvGrpSpPr>
                  <p:nvPr/>
                </p:nvGrpSpPr>
                <p:grpSpPr bwMode="auto">
                  <a:xfrm rot="3963288">
                    <a:off x="1458208" y="3706043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10" name="Straight Connector 9"/>
                    <p:cNvCxnSpPr/>
                    <p:nvPr/>
                  </p:nvCxnSpPr>
                  <p:spPr>
                    <a:xfrm flipV="1">
                      <a:off x="882979" y="3892356"/>
                      <a:ext cx="609600" cy="531812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" name="Oval 10"/>
                    <p:cNvSpPr>
                      <a:spLocks noChangeAspect="1"/>
                    </p:cNvSpPr>
                    <p:nvPr/>
                  </p:nvSpPr>
                  <p:spPr>
                    <a:xfrm>
                      <a:off x="810495" y="4285715"/>
                      <a:ext cx="228600" cy="22542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19465" name="Group 15"/>
                <p:cNvGrpSpPr>
                  <a:grpSpLocks/>
                </p:cNvGrpSpPr>
                <p:nvPr/>
              </p:nvGrpSpPr>
              <p:grpSpPr bwMode="auto">
                <a:xfrm rot="-1996535">
                  <a:off x="3030794" y="1150645"/>
                  <a:ext cx="1280587" cy="840736"/>
                  <a:chOff x="838200" y="3680822"/>
                  <a:chExt cx="1280587" cy="840736"/>
                </a:xfrm>
              </p:grpSpPr>
              <p:grpSp>
                <p:nvGrpSpPr>
                  <p:cNvPr id="19482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838200" y="3886200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21" name="Straight Connector 3"/>
                    <p:cNvCxnSpPr/>
                    <p:nvPr/>
                  </p:nvCxnSpPr>
                  <p:spPr>
                    <a:xfrm flipV="1">
                      <a:off x="902292" y="3845580"/>
                      <a:ext cx="609600" cy="525462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Oval 21"/>
                    <p:cNvSpPr>
                      <a:spLocks noChangeAspect="1"/>
                    </p:cNvSpPr>
                    <p:nvPr/>
                  </p:nvSpPr>
                  <p:spPr>
                    <a:xfrm>
                      <a:off x="822968" y="4250505"/>
                      <a:ext cx="228600" cy="22542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9483" name="Group 8"/>
                  <p:cNvGrpSpPr>
                    <a:grpSpLocks/>
                  </p:cNvGrpSpPr>
                  <p:nvPr/>
                </p:nvGrpSpPr>
                <p:grpSpPr bwMode="auto">
                  <a:xfrm rot="3963288">
                    <a:off x="1458208" y="3706043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19" name="Straight Connector 18"/>
                    <p:cNvCxnSpPr/>
                    <p:nvPr/>
                  </p:nvCxnSpPr>
                  <p:spPr>
                    <a:xfrm flipV="1">
                      <a:off x="881147" y="3879810"/>
                      <a:ext cx="609600" cy="531813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" name="Oval 19"/>
                    <p:cNvSpPr>
                      <a:spLocks noChangeAspect="1"/>
                    </p:cNvSpPr>
                    <p:nvPr/>
                  </p:nvSpPr>
                  <p:spPr>
                    <a:xfrm>
                      <a:off x="809584" y="4285782"/>
                      <a:ext cx="228600" cy="22542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19466" name="Group 22"/>
                <p:cNvGrpSpPr>
                  <a:grpSpLocks/>
                </p:cNvGrpSpPr>
                <p:nvPr/>
              </p:nvGrpSpPr>
              <p:grpSpPr bwMode="auto">
                <a:xfrm rot="3082729">
                  <a:off x="4212121" y="1058126"/>
                  <a:ext cx="1280587" cy="840736"/>
                  <a:chOff x="838200" y="3680822"/>
                  <a:chExt cx="1280587" cy="840736"/>
                </a:xfrm>
              </p:grpSpPr>
              <p:grpSp>
                <p:nvGrpSpPr>
                  <p:cNvPr id="19476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838200" y="3886200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28" name="Straight Connector 3"/>
                    <p:cNvCxnSpPr/>
                    <p:nvPr/>
                  </p:nvCxnSpPr>
                  <p:spPr>
                    <a:xfrm flipV="1">
                      <a:off x="885440" y="3887440"/>
                      <a:ext cx="609600" cy="530225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Oval 28"/>
                    <p:cNvSpPr>
                      <a:spLocks noChangeAspect="1"/>
                    </p:cNvSpPr>
                    <p:nvPr/>
                  </p:nvSpPr>
                  <p:spPr>
                    <a:xfrm>
                      <a:off x="809342" y="4293748"/>
                      <a:ext cx="228600" cy="22225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9477" name="Group 8"/>
                  <p:cNvGrpSpPr>
                    <a:grpSpLocks/>
                  </p:cNvGrpSpPr>
                  <p:nvPr/>
                </p:nvGrpSpPr>
                <p:grpSpPr bwMode="auto">
                  <a:xfrm rot="3963288">
                    <a:off x="1458208" y="3706043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26" name="Straight Connector 25"/>
                    <p:cNvCxnSpPr/>
                    <p:nvPr/>
                  </p:nvCxnSpPr>
                  <p:spPr>
                    <a:xfrm flipV="1">
                      <a:off x="914789" y="3919831"/>
                      <a:ext cx="609600" cy="530225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Oval 26"/>
                    <p:cNvSpPr>
                      <a:spLocks noChangeAspect="1"/>
                    </p:cNvSpPr>
                    <p:nvPr/>
                  </p:nvSpPr>
                  <p:spPr>
                    <a:xfrm>
                      <a:off x="840607" y="4315357"/>
                      <a:ext cx="228600" cy="2286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19467" name="Group 45"/>
                <p:cNvGrpSpPr>
                  <a:grpSpLocks/>
                </p:cNvGrpSpPr>
                <p:nvPr/>
              </p:nvGrpSpPr>
              <p:grpSpPr bwMode="auto">
                <a:xfrm rot="1741714">
                  <a:off x="5181601" y="1788141"/>
                  <a:ext cx="1458797" cy="840736"/>
                  <a:chOff x="5181601" y="1512767"/>
                  <a:chExt cx="1458797" cy="840736"/>
                </a:xfrm>
              </p:grpSpPr>
              <p:grpSp>
                <p:nvGrpSpPr>
                  <p:cNvPr id="19468" name="Group 29"/>
                  <p:cNvGrpSpPr>
                    <a:grpSpLocks/>
                  </p:cNvGrpSpPr>
                  <p:nvPr/>
                </p:nvGrpSpPr>
                <p:grpSpPr bwMode="auto">
                  <a:xfrm rot="639101">
                    <a:off x="5181601" y="1512767"/>
                    <a:ext cx="1280587" cy="840736"/>
                    <a:chOff x="838200" y="3680822"/>
                    <a:chExt cx="1280587" cy="840736"/>
                  </a:xfrm>
                </p:grpSpPr>
                <p:grpSp>
                  <p:nvGrpSpPr>
                    <p:cNvPr id="19470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3886200"/>
                      <a:ext cx="685800" cy="635358"/>
                      <a:chOff x="838200" y="3886200"/>
                      <a:chExt cx="685800" cy="635358"/>
                    </a:xfrm>
                  </p:grpSpPr>
                  <p:cxnSp>
                    <p:nvCxnSpPr>
                      <p:cNvPr id="35" name="Straight Connector 3"/>
                      <p:cNvCxnSpPr/>
                      <p:nvPr/>
                    </p:nvCxnSpPr>
                    <p:spPr>
                      <a:xfrm flipV="1">
                        <a:off x="849557" y="3838629"/>
                        <a:ext cx="609600" cy="546100"/>
                      </a:xfrm>
                      <a:prstGeom prst="line">
                        <a:avLst/>
                      </a:prstGeom>
                      <a:ln w="38100">
                        <a:solidFill>
                          <a:srgbClr val="0000C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6" name="Oval 3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75448" y="4258636"/>
                        <a:ext cx="228600" cy="231775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9471" name="Group 8"/>
                    <p:cNvGrpSpPr>
                      <a:grpSpLocks/>
                    </p:cNvGrpSpPr>
                    <p:nvPr/>
                  </p:nvGrpSpPr>
                  <p:grpSpPr bwMode="auto">
                    <a:xfrm rot="3963288">
                      <a:off x="1458208" y="3706043"/>
                      <a:ext cx="685800" cy="635358"/>
                      <a:chOff x="838200" y="3886200"/>
                      <a:chExt cx="685800" cy="635358"/>
                    </a:xfrm>
                  </p:grpSpPr>
                  <p:cxnSp>
                    <p:nvCxnSpPr>
                      <p:cNvPr id="33" name="Straight Connector 32"/>
                      <p:cNvCxnSpPr/>
                      <p:nvPr/>
                    </p:nvCxnSpPr>
                    <p:spPr>
                      <a:xfrm flipV="1">
                        <a:off x="858369" y="3918949"/>
                        <a:ext cx="609600" cy="530225"/>
                      </a:xfrm>
                      <a:prstGeom prst="line">
                        <a:avLst/>
                      </a:prstGeom>
                      <a:ln w="38100">
                        <a:solidFill>
                          <a:srgbClr val="0000C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4" name="Oval 3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83394" y="4334199"/>
                        <a:ext cx="228600" cy="227012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sp>
                <p:nvSpPr>
                  <p:cNvPr id="41" name="Oval 40"/>
                  <p:cNvSpPr>
                    <a:spLocks noChangeAspect="1"/>
                  </p:cNvSpPr>
                  <p:nvPr/>
                </p:nvSpPr>
                <p:spPr>
                  <a:xfrm rot="4602389">
                    <a:off x="6392309" y="2042914"/>
                    <a:ext cx="228600" cy="2286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19461" name="Rectangle 79"/>
            <p:cNvSpPr>
              <a:spLocks noChangeArrowheads="1"/>
            </p:cNvSpPr>
            <p:nvPr/>
          </p:nvSpPr>
          <p:spPr bwMode="auto">
            <a:xfrm>
              <a:off x="5105400" y="1295400"/>
              <a:ext cx="2514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Ideal structure 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65"/>
          <p:cNvGrpSpPr>
            <a:grpSpLocks/>
          </p:cNvGrpSpPr>
          <p:nvPr/>
        </p:nvGrpSpPr>
        <p:grpSpPr bwMode="auto">
          <a:xfrm>
            <a:off x="990600" y="381000"/>
            <a:ext cx="7391400" cy="5456238"/>
            <a:chOff x="990600" y="381000"/>
            <a:chExt cx="7391400" cy="5456879"/>
          </a:xfrm>
        </p:grpSpPr>
        <p:sp>
          <p:nvSpPr>
            <p:cNvPr id="20483" name="Rectangle 1"/>
            <p:cNvSpPr>
              <a:spLocks noChangeArrowheads="1"/>
            </p:cNvSpPr>
            <p:nvPr/>
          </p:nvSpPr>
          <p:spPr bwMode="auto">
            <a:xfrm>
              <a:off x="990600" y="381000"/>
              <a:ext cx="472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Local restraints   </a:t>
              </a:r>
            </a:p>
          </p:txBody>
        </p:sp>
        <p:grpSp>
          <p:nvGrpSpPr>
            <p:cNvPr id="20484" name="Group 160"/>
            <p:cNvGrpSpPr>
              <a:grpSpLocks/>
            </p:cNvGrpSpPr>
            <p:nvPr/>
          </p:nvGrpSpPr>
          <p:grpSpPr bwMode="auto">
            <a:xfrm>
              <a:off x="7346587" y="1425402"/>
              <a:ext cx="1035413" cy="860598"/>
              <a:chOff x="7162800" y="838200"/>
              <a:chExt cx="1035413" cy="860598"/>
            </a:xfrm>
          </p:grpSpPr>
          <p:grpSp>
            <p:nvGrpSpPr>
              <p:cNvPr id="20588" name="Group 159"/>
              <p:cNvGrpSpPr>
                <a:grpSpLocks/>
              </p:cNvGrpSpPr>
              <p:nvPr/>
            </p:nvGrpSpPr>
            <p:grpSpPr bwMode="auto">
              <a:xfrm>
                <a:off x="7162800" y="838200"/>
                <a:ext cx="1035413" cy="860598"/>
                <a:chOff x="7162800" y="838200"/>
                <a:chExt cx="1035413" cy="860598"/>
              </a:xfrm>
            </p:grpSpPr>
            <p:sp>
              <p:nvSpPr>
                <p:cNvPr id="68" name="Oval 67"/>
                <p:cNvSpPr>
                  <a:spLocks noChangeAspect="1"/>
                </p:cNvSpPr>
                <p:nvPr/>
              </p:nvSpPr>
              <p:spPr>
                <a:xfrm rot="4602389">
                  <a:off x="7629855" y="838529"/>
                  <a:ext cx="568392" cy="568325"/>
                </a:xfrm>
                <a:prstGeom prst="ellipse">
                  <a:avLst/>
                </a:prstGeom>
                <a:solidFill>
                  <a:srgbClr val="FFCDCD"/>
                </a:solidFill>
                <a:ln>
                  <a:solidFill>
                    <a:srgbClr val="FF85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20591" name="Group 7"/>
                <p:cNvGrpSpPr>
                  <a:grpSpLocks/>
                </p:cNvGrpSpPr>
                <p:nvPr/>
              </p:nvGrpSpPr>
              <p:grpSpPr bwMode="auto">
                <a:xfrm rot="639101">
                  <a:off x="7162800" y="1063440"/>
                  <a:ext cx="685800" cy="635358"/>
                  <a:chOff x="838200" y="3886200"/>
                  <a:chExt cx="685800" cy="635358"/>
                </a:xfrm>
              </p:grpSpPr>
              <p:cxnSp>
                <p:nvCxnSpPr>
                  <p:cNvPr id="79" name="Straight Connector 3"/>
                  <p:cNvCxnSpPr/>
                  <p:nvPr/>
                </p:nvCxnSpPr>
                <p:spPr>
                  <a:xfrm flipV="1">
                    <a:off x="913753" y="3885240"/>
                    <a:ext cx="609600" cy="533463"/>
                  </a:xfrm>
                  <a:prstGeom prst="line">
                    <a:avLst/>
                  </a:prstGeom>
                  <a:ln w="38100">
                    <a:solidFill>
                      <a:srgbClr val="00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Oval 80"/>
                  <p:cNvSpPr>
                    <a:spLocks noChangeAspect="1"/>
                  </p:cNvSpPr>
                  <p:nvPr/>
                </p:nvSpPr>
                <p:spPr>
                  <a:xfrm>
                    <a:off x="830556" y="4283003"/>
                    <a:ext cx="228600" cy="22862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 rot="6344103">
                <a:off x="7793388" y="1021094"/>
                <a:ext cx="228627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0485" name="Group 161"/>
            <p:cNvGrpSpPr>
              <a:grpSpLocks/>
            </p:cNvGrpSpPr>
            <p:nvPr/>
          </p:nvGrpSpPr>
          <p:grpSpPr bwMode="auto">
            <a:xfrm>
              <a:off x="2032875" y="1698045"/>
              <a:ext cx="4866818" cy="4139834"/>
              <a:chOff x="2032875" y="1698045"/>
              <a:chExt cx="4866818" cy="4139834"/>
            </a:xfrm>
          </p:grpSpPr>
          <p:sp>
            <p:nvSpPr>
              <p:cNvPr id="158" name="Oval 157"/>
              <p:cNvSpPr>
                <a:spLocks noChangeAspect="1"/>
              </p:cNvSpPr>
              <p:nvPr/>
            </p:nvSpPr>
            <p:spPr>
              <a:xfrm rot="4602389">
                <a:off x="2510598" y="4109715"/>
                <a:ext cx="568392" cy="566738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8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4" name="Oval 153"/>
              <p:cNvSpPr>
                <a:spLocks noChangeAspect="1"/>
              </p:cNvSpPr>
              <p:nvPr/>
            </p:nvSpPr>
            <p:spPr>
              <a:xfrm rot="4602389">
                <a:off x="3157505" y="4756697"/>
                <a:ext cx="568392" cy="568325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8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0" name="Oval 149"/>
              <p:cNvSpPr>
                <a:spLocks noChangeAspect="1"/>
              </p:cNvSpPr>
              <p:nvPr/>
            </p:nvSpPr>
            <p:spPr>
              <a:xfrm rot="4602389">
                <a:off x="3689317" y="4324847"/>
                <a:ext cx="568392" cy="568325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8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6" name="Oval 145"/>
              <p:cNvSpPr>
                <a:spLocks noChangeAspect="1"/>
              </p:cNvSpPr>
              <p:nvPr/>
            </p:nvSpPr>
            <p:spPr>
              <a:xfrm rot="4602389">
                <a:off x="3867911" y="5087730"/>
                <a:ext cx="568392" cy="566737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8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2" name="Oval 141"/>
              <p:cNvSpPr>
                <a:spLocks noChangeAspect="1"/>
              </p:cNvSpPr>
              <p:nvPr/>
            </p:nvSpPr>
            <p:spPr>
              <a:xfrm rot="4602389">
                <a:off x="4490211" y="5125835"/>
                <a:ext cx="568392" cy="566737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8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8" name="Oval 137"/>
              <p:cNvSpPr>
                <a:spLocks noChangeAspect="1"/>
              </p:cNvSpPr>
              <p:nvPr/>
            </p:nvSpPr>
            <p:spPr>
              <a:xfrm rot="4602389">
                <a:off x="5112511" y="4935312"/>
                <a:ext cx="568392" cy="566737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8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4" name="Oval 133"/>
              <p:cNvSpPr>
                <a:spLocks noChangeAspect="1"/>
              </p:cNvSpPr>
              <p:nvPr/>
            </p:nvSpPr>
            <p:spPr>
              <a:xfrm rot="4602389">
                <a:off x="5251417" y="4086694"/>
                <a:ext cx="566805" cy="566738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8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0" name="Oval 129"/>
              <p:cNvSpPr>
                <a:spLocks noChangeAspect="1"/>
              </p:cNvSpPr>
              <p:nvPr/>
            </p:nvSpPr>
            <p:spPr>
              <a:xfrm rot="4602389">
                <a:off x="5924517" y="3943802"/>
                <a:ext cx="568392" cy="568325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8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6" name="Oval 125"/>
              <p:cNvSpPr>
                <a:spLocks noChangeAspect="1"/>
              </p:cNvSpPr>
              <p:nvPr/>
            </p:nvSpPr>
            <p:spPr>
              <a:xfrm rot="4602389">
                <a:off x="6331711" y="3195208"/>
                <a:ext cx="566804" cy="568325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8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2" name="Oval 121"/>
              <p:cNvSpPr>
                <a:spLocks noChangeAspect="1"/>
              </p:cNvSpPr>
              <p:nvPr/>
            </p:nvSpPr>
            <p:spPr>
              <a:xfrm rot="4602389">
                <a:off x="5924517" y="2383107"/>
                <a:ext cx="568392" cy="568325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8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8" name="Oval 117"/>
              <p:cNvSpPr>
                <a:spLocks noChangeAspect="1"/>
              </p:cNvSpPr>
              <p:nvPr/>
            </p:nvSpPr>
            <p:spPr>
              <a:xfrm rot="4602389">
                <a:off x="5010117" y="2457728"/>
                <a:ext cx="568392" cy="568325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8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7" name="Oval 116"/>
              <p:cNvSpPr>
                <a:spLocks noChangeAspect="1"/>
              </p:cNvSpPr>
              <p:nvPr/>
            </p:nvSpPr>
            <p:spPr>
              <a:xfrm rot="4602389">
                <a:off x="4706111" y="1886955"/>
                <a:ext cx="566804" cy="568325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8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 rot="4602389">
                <a:off x="3970305" y="1875047"/>
                <a:ext cx="566804" cy="566737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8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 rot="4602389">
                <a:off x="3335305" y="2141778"/>
                <a:ext cx="566804" cy="566737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8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 rot="4602389">
                <a:off x="3095592" y="3005480"/>
                <a:ext cx="568392" cy="568325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8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 rot="4602389">
                <a:off x="2484405" y="2840360"/>
                <a:ext cx="566804" cy="566737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8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7" name="Straight Connector 3"/>
              <p:cNvCxnSpPr/>
              <p:nvPr/>
            </p:nvCxnSpPr>
            <p:spPr>
              <a:xfrm>
                <a:off x="2136775" y="4447066"/>
                <a:ext cx="609600" cy="533463"/>
              </a:xfrm>
              <a:prstGeom prst="line">
                <a:avLst/>
              </a:prstGeom>
              <a:ln w="38100">
                <a:solidFill>
                  <a:srgbClr val="797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4"/>
              <p:cNvSpPr>
                <a:spLocks noChangeAspect="1"/>
              </p:cNvSpPr>
              <p:nvPr/>
            </p:nvSpPr>
            <p:spPr>
              <a:xfrm flipV="1">
                <a:off x="2060575" y="4345454"/>
                <a:ext cx="228600" cy="228627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5" name="Straight Connector 9"/>
              <p:cNvCxnSpPr/>
              <p:nvPr/>
            </p:nvCxnSpPr>
            <p:spPr>
              <a:xfrm rot="17636712">
                <a:off x="2779677" y="4561410"/>
                <a:ext cx="609672" cy="533400"/>
              </a:xfrm>
              <a:prstGeom prst="line">
                <a:avLst/>
              </a:prstGeom>
              <a:ln w="38100">
                <a:solidFill>
                  <a:srgbClr val="797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10"/>
              <p:cNvSpPr>
                <a:spLocks noChangeAspect="1"/>
              </p:cNvSpPr>
              <p:nvPr/>
            </p:nvSpPr>
            <p:spPr>
              <a:xfrm rot="17636712" flipV="1">
                <a:off x="2630475" y="4855114"/>
                <a:ext cx="228627" cy="228600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1" name="Straight Connector 3"/>
              <p:cNvCxnSpPr/>
              <p:nvPr/>
            </p:nvCxnSpPr>
            <p:spPr>
              <a:xfrm rot="1996535">
                <a:off x="3255963" y="4758252"/>
                <a:ext cx="609600" cy="533463"/>
              </a:xfrm>
              <a:prstGeom prst="line">
                <a:avLst/>
              </a:prstGeom>
              <a:ln w="38100">
                <a:solidFill>
                  <a:srgbClr val="797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Oval 21"/>
              <p:cNvSpPr>
                <a:spLocks noChangeAspect="1"/>
              </p:cNvSpPr>
              <p:nvPr/>
            </p:nvSpPr>
            <p:spPr>
              <a:xfrm rot="1996535" flipV="1">
                <a:off x="3363913" y="4551853"/>
                <a:ext cx="228600" cy="228627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 rot="19633247">
                <a:off x="3732213" y="5207567"/>
                <a:ext cx="609600" cy="533463"/>
              </a:xfrm>
              <a:prstGeom prst="line">
                <a:avLst/>
              </a:prstGeom>
              <a:ln w="38100">
                <a:solidFill>
                  <a:srgbClr val="797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 rot="19633247" flipV="1">
                <a:off x="3560763" y="5291715"/>
                <a:ext cx="228600" cy="228627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5" name="Straight Connector 3"/>
              <p:cNvCxnSpPr/>
              <p:nvPr/>
            </p:nvCxnSpPr>
            <p:spPr>
              <a:xfrm rot="18517271">
                <a:off x="4424327" y="5207598"/>
                <a:ext cx="609672" cy="533400"/>
              </a:xfrm>
              <a:prstGeom prst="line">
                <a:avLst/>
              </a:prstGeom>
              <a:ln w="38100">
                <a:solidFill>
                  <a:srgbClr val="797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18517271" flipV="1">
                <a:off x="4249725" y="5409217"/>
                <a:ext cx="228627" cy="228600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rot="14553983">
                <a:off x="4914864" y="4775748"/>
                <a:ext cx="609672" cy="533400"/>
              </a:xfrm>
              <a:prstGeom prst="line">
                <a:avLst/>
              </a:prstGeom>
              <a:ln w="38100">
                <a:solidFill>
                  <a:srgbClr val="797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14553983" flipV="1">
                <a:off x="5003787" y="5282202"/>
                <a:ext cx="228627" cy="228600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9" name="Straight Connector 3"/>
              <p:cNvCxnSpPr/>
              <p:nvPr/>
            </p:nvCxnSpPr>
            <p:spPr>
              <a:xfrm rot="19219185">
                <a:off x="5373688" y="4475644"/>
                <a:ext cx="609600" cy="533463"/>
              </a:xfrm>
              <a:prstGeom prst="line">
                <a:avLst/>
              </a:prstGeom>
              <a:ln w="38100">
                <a:solidFill>
                  <a:srgbClr val="797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19219185" flipV="1">
                <a:off x="5197475" y="4602659"/>
                <a:ext cx="228600" cy="228627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rot="15255897">
                <a:off x="5942771" y="4154168"/>
                <a:ext cx="609672" cy="531813"/>
              </a:xfrm>
              <a:prstGeom prst="line">
                <a:avLst/>
              </a:prstGeom>
              <a:ln w="38100">
                <a:solidFill>
                  <a:srgbClr val="797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15255897" flipV="1">
                <a:off x="5961050" y="4631251"/>
                <a:ext cx="228627" cy="228600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 flipV="1">
                <a:off x="2149475" y="3114996"/>
                <a:ext cx="609600" cy="533463"/>
              </a:xfrm>
              <a:prstGeom prst="line">
                <a:avLst/>
              </a:prstGeom>
              <a:ln w="38100">
                <a:solidFill>
                  <a:srgbClr val="797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Oval 4"/>
              <p:cNvSpPr>
                <a:spLocks noChangeAspect="1"/>
              </p:cNvSpPr>
              <p:nvPr/>
            </p:nvSpPr>
            <p:spPr>
              <a:xfrm>
                <a:off x="2073275" y="3521444"/>
                <a:ext cx="228600" cy="228627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0523" name="Group 94"/>
              <p:cNvGrpSpPr>
                <a:grpSpLocks/>
              </p:cNvGrpSpPr>
              <p:nvPr/>
            </p:nvGrpSpPr>
            <p:grpSpPr bwMode="auto">
              <a:xfrm>
                <a:off x="2643187" y="2961828"/>
                <a:ext cx="721710" cy="609600"/>
                <a:chOff x="2643187" y="2961828"/>
                <a:chExt cx="721710" cy="609600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rot="3963288" flipV="1">
                  <a:off x="2784438" y="3010240"/>
                  <a:ext cx="628724" cy="533400"/>
                </a:xfrm>
                <a:prstGeom prst="line">
                  <a:avLst/>
                </a:prstGeom>
                <a:ln w="38100">
                  <a:solidFill>
                    <a:srgbClr val="797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Oval 10"/>
                <p:cNvSpPr>
                  <a:spLocks noChangeAspect="1"/>
                </p:cNvSpPr>
                <p:nvPr/>
              </p:nvSpPr>
              <p:spPr>
                <a:xfrm rot="3963288">
                  <a:off x="2643174" y="3011810"/>
                  <a:ext cx="228627" cy="228600"/>
                </a:xfrm>
                <a:prstGeom prst="ellipse">
                  <a:avLst/>
                </a:prstGeom>
                <a:ln>
                  <a:solidFill>
                    <a:srgbClr val="B0C2C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21" name="Straight Connector 3"/>
              <p:cNvCxnSpPr/>
              <p:nvPr/>
            </p:nvCxnSpPr>
            <p:spPr>
              <a:xfrm rot="19603465" flipV="1">
                <a:off x="3270250" y="2803810"/>
                <a:ext cx="609600" cy="533463"/>
              </a:xfrm>
              <a:prstGeom prst="line">
                <a:avLst/>
              </a:prstGeom>
              <a:ln w="38100">
                <a:solidFill>
                  <a:srgbClr val="797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 rot="19603465">
                <a:off x="3376613" y="3315045"/>
                <a:ext cx="228600" cy="228627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rot="1966753" flipV="1">
                <a:off x="3744913" y="2354495"/>
                <a:ext cx="609600" cy="533463"/>
              </a:xfrm>
              <a:prstGeom prst="line">
                <a:avLst/>
              </a:prstGeom>
              <a:ln w="38100">
                <a:solidFill>
                  <a:srgbClr val="797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 rot="1966753">
                <a:off x="3573463" y="2576771"/>
                <a:ext cx="228600" cy="228627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" name="Straight Connector 3"/>
              <p:cNvCxnSpPr/>
              <p:nvPr/>
            </p:nvCxnSpPr>
            <p:spPr>
              <a:xfrm rot="3082729" flipV="1">
                <a:off x="4437027" y="2356114"/>
                <a:ext cx="609672" cy="533400"/>
              </a:xfrm>
              <a:prstGeom prst="line">
                <a:avLst/>
              </a:prstGeom>
              <a:ln w="38100">
                <a:solidFill>
                  <a:srgbClr val="797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3082729">
                <a:off x="4262425" y="2457708"/>
                <a:ext cx="228627" cy="228600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rot="7046017" flipV="1">
                <a:off x="4929152" y="2786377"/>
                <a:ext cx="609672" cy="533400"/>
              </a:xfrm>
              <a:prstGeom prst="line">
                <a:avLst/>
              </a:prstGeom>
              <a:ln w="38100">
                <a:solidFill>
                  <a:srgbClr val="797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7046017">
                <a:off x="5016487" y="2584723"/>
                <a:ext cx="228627" cy="228600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" name="Straight Connector 3"/>
              <p:cNvCxnSpPr/>
              <p:nvPr/>
            </p:nvCxnSpPr>
            <p:spPr>
              <a:xfrm rot="2380815" flipV="1">
                <a:off x="5387975" y="3086418"/>
                <a:ext cx="609600" cy="533463"/>
              </a:xfrm>
              <a:prstGeom prst="line">
                <a:avLst/>
              </a:prstGeom>
              <a:ln w="38100">
                <a:solidFill>
                  <a:srgbClr val="797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80815">
                <a:off x="5210175" y="3264239"/>
                <a:ext cx="228600" cy="228627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rot="6344103" flipV="1">
                <a:off x="5956264" y="3408750"/>
                <a:ext cx="609672" cy="533400"/>
              </a:xfrm>
              <a:prstGeom prst="line">
                <a:avLst/>
              </a:prstGeom>
              <a:ln w="38100">
                <a:solidFill>
                  <a:srgbClr val="797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6344103">
                <a:off x="5974544" y="3236467"/>
                <a:ext cx="228627" cy="227013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6344103">
                <a:off x="6308712" y="3916792"/>
                <a:ext cx="228627" cy="228600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0537" name="Group 7"/>
              <p:cNvGrpSpPr>
                <a:grpSpLocks/>
              </p:cNvGrpSpPr>
              <p:nvPr/>
            </p:nvGrpSpPr>
            <p:grpSpPr bwMode="auto">
              <a:xfrm rot="-584491">
                <a:off x="2032875" y="3071412"/>
                <a:ext cx="685800" cy="635358"/>
                <a:chOff x="838200" y="3886200"/>
                <a:chExt cx="685800" cy="635358"/>
              </a:xfrm>
            </p:grpSpPr>
            <p:cxnSp>
              <p:nvCxnSpPr>
                <p:cNvPr id="91" name="Straight Connector 3"/>
                <p:cNvCxnSpPr/>
                <p:nvPr/>
              </p:nvCxnSpPr>
              <p:spPr>
                <a:xfrm flipV="1">
                  <a:off x="914738" y="3886338"/>
                  <a:ext cx="609600" cy="533463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Oval 91"/>
                <p:cNvSpPr>
                  <a:spLocks noChangeAspect="1"/>
                </p:cNvSpPr>
                <p:nvPr/>
              </p:nvSpPr>
              <p:spPr>
                <a:xfrm>
                  <a:off x="837795" y="4292467"/>
                  <a:ext cx="228600" cy="22862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0538" name="Group 7"/>
              <p:cNvGrpSpPr>
                <a:grpSpLocks/>
              </p:cNvGrpSpPr>
              <p:nvPr/>
            </p:nvGrpSpPr>
            <p:grpSpPr bwMode="auto">
              <a:xfrm rot="3362958">
                <a:off x="2638988" y="2752091"/>
                <a:ext cx="685800" cy="635358"/>
                <a:chOff x="838200" y="3886200"/>
                <a:chExt cx="685800" cy="635358"/>
              </a:xfrm>
            </p:grpSpPr>
            <p:cxnSp>
              <p:nvCxnSpPr>
                <p:cNvPr id="103" name="Straight Connector 3"/>
                <p:cNvCxnSpPr/>
                <p:nvPr/>
              </p:nvCxnSpPr>
              <p:spPr>
                <a:xfrm flipV="1">
                  <a:off x="914691" y="3896700"/>
                  <a:ext cx="609672" cy="514350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Oval 103"/>
                <p:cNvSpPr>
                  <a:spLocks noChangeAspect="1"/>
                </p:cNvSpPr>
                <p:nvPr/>
              </p:nvSpPr>
              <p:spPr>
                <a:xfrm>
                  <a:off x="837519" y="4292414"/>
                  <a:ext cx="230214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0539" name="Group 7"/>
              <p:cNvGrpSpPr>
                <a:grpSpLocks/>
              </p:cNvGrpSpPr>
              <p:nvPr/>
            </p:nvGrpSpPr>
            <p:grpSpPr bwMode="auto">
              <a:xfrm rot="-2688062">
                <a:off x="3096060" y="2538794"/>
                <a:ext cx="685800" cy="635358"/>
                <a:chOff x="838200" y="3886200"/>
                <a:chExt cx="685800" cy="635358"/>
              </a:xfrm>
            </p:grpSpPr>
            <p:cxnSp>
              <p:nvCxnSpPr>
                <p:cNvPr id="107" name="Straight Connector 3"/>
                <p:cNvCxnSpPr/>
                <p:nvPr/>
              </p:nvCxnSpPr>
              <p:spPr>
                <a:xfrm flipV="1">
                  <a:off x="922245" y="3875686"/>
                  <a:ext cx="588963" cy="554103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Oval 107"/>
                <p:cNvSpPr>
                  <a:spLocks noChangeAspect="1"/>
                </p:cNvSpPr>
                <p:nvPr/>
              </p:nvSpPr>
              <p:spPr>
                <a:xfrm>
                  <a:off x="838305" y="4293495"/>
                  <a:ext cx="225425" cy="23339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0540" name="Group 7"/>
              <p:cNvGrpSpPr>
                <a:grpSpLocks/>
              </p:cNvGrpSpPr>
              <p:nvPr/>
            </p:nvGrpSpPr>
            <p:grpSpPr bwMode="auto">
              <a:xfrm rot="889830">
                <a:off x="3422690" y="1905986"/>
                <a:ext cx="685800" cy="635358"/>
                <a:chOff x="838200" y="3886200"/>
                <a:chExt cx="685800" cy="635358"/>
              </a:xfrm>
            </p:grpSpPr>
            <p:cxnSp>
              <p:nvCxnSpPr>
                <p:cNvPr id="111" name="Straight Connector 3"/>
                <p:cNvCxnSpPr/>
                <p:nvPr/>
              </p:nvCxnSpPr>
              <p:spPr>
                <a:xfrm flipV="1">
                  <a:off x="913840" y="3886808"/>
                  <a:ext cx="609600" cy="533463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Oval 111"/>
                <p:cNvSpPr>
                  <a:spLocks noChangeAspect="1"/>
                </p:cNvSpPr>
                <p:nvPr/>
              </p:nvSpPr>
              <p:spPr>
                <a:xfrm>
                  <a:off x="837510" y="4292138"/>
                  <a:ext cx="228600" cy="22545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0541" name="Group 7"/>
              <p:cNvGrpSpPr>
                <a:grpSpLocks/>
              </p:cNvGrpSpPr>
              <p:nvPr/>
            </p:nvGrpSpPr>
            <p:grpSpPr bwMode="auto">
              <a:xfrm rot="2558008">
                <a:off x="4166413" y="1698045"/>
                <a:ext cx="685800" cy="635358"/>
                <a:chOff x="838200" y="3886200"/>
                <a:chExt cx="685800" cy="635358"/>
              </a:xfrm>
            </p:grpSpPr>
            <p:cxnSp>
              <p:nvCxnSpPr>
                <p:cNvPr id="115" name="Straight Connector 3"/>
                <p:cNvCxnSpPr/>
                <p:nvPr/>
              </p:nvCxnSpPr>
              <p:spPr>
                <a:xfrm flipV="1">
                  <a:off x="914219" y="3885776"/>
                  <a:ext cx="609600" cy="533463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" name="Oval 115"/>
                <p:cNvSpPr>
                  <a:spLocks noChangeAspect="1"/>
                </p:cNvSpPr>
                <p:nvPr/>
              </p:nvSpPr>
              <p:spPr>
                <a:xfrm>
                  <a:off x="838061" y="4292348"/>
                  <a:ext cx="228600" cy="22862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0542" name="Group 7"/>
              <p:cNvGrpSpPr>
                <a:grpSpLocks/>
              </p:cNvGrpSpPr>
              <p:nvPr/>
            </p:nvGrpSpPr>
            <p:grpSpPr bwMode="auto">
              <a:xfrm rot="5877309">
                <a:off x="4855058" y="1971076"/>
                <a:ext cx="685800" cy="635358"/>
                <a:chOff x="838200" y="3886200"/>
                <a:chExt cx="685800" cy="635358"/>
              </a:xfrm>
            </p:grpSpPr>
            <p:cxnSp>
              <p:nvCxnSpPr>
                <p:cNvPr id="100" name="Straight Connector 3"/>
                <p:cNvCxnSpPr/>
                <p:nvPr/>
              </p:nvCxnSpPr>
              <p:spPr>
                <a:xfrm flipV="1">
                  <a:off x="914336" y="3906700"/>
                  <a:ext cx="609672" cy="533400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Oval 100"/>
                <p:cNvSpPr>
                  <a:spLocks noChangeAspect="1"/>
                </p:cNvSpPr>
                <p:nvPr/>
              </p:nvSpPr>
              <p:spPr>
                <a:xfrm>
                  <a:off x="837845" y="4293568"/>
                  <a:ext cx="228627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0543" name="Group 7"/>
              <p:cNvGrpSpPr>
                <a:grpSpLocks/>
              </p:cNvGrpSpPr>
              <p:nvPr/>
            </p:nvGrpSpPr>
            <p:grpSpPr bwMode="auto">
              <a:xfrm rot="3075142">
                <a:off x="5393994" y="2426244"/>
                <a:ext cx="685800" cy="635358"/>
                <a:chOff x="838200" y="3886200"/>
                <a:chExt cx="685800" cy="635358"/>
              </a:xfrm>
            </p:grpSpPr>
            <p:cxnSp>
              <p:nvCxnSpPr>
                <p:cNvPr id="120" name="Straight Connector 3"/>
                <p:cNvCxnSpPr/>
                <p:nvPr/>
              </p:nvCxnSpPr>
              <p:spPr>
                <a:xfrm flipV="1">
                  <a:off x="914880" y="3888355"/>
                  <a:ext cx="609672" cy="533400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Oval 120"/>
                <p:cNvSpPr>
                  <a:spLocks noChangeAspect="1"/>
                </p:cNvSpPr>
                <p:nvPr/>
              </p:nvSpPr>
              <p:spPr>
                <a:xfrm>
                  <a:off x="838216" y="4292487"/>
                  <a:ext cx="228627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0544" name="Group 7"/>
              <p:cNvGrpSpPr>
                <a:grpSpLocks/>
              </p:cNvGrpSpPr>
              <p:nvPr/>
            </p:nvGrpSpPr>
            <p:grpSpPr bwMode="auto">
              <a:xfrm rot="7061807">
                <a:off x="6003794" y="2787707"/>
                <a:ext cx="685800" cy="635358"/>
                <a:chOff x="838200" y="3886200"/>
                <a:chExt cx="685800" cy="635358"/>
              </a:xfrm>
            </p:grpSpPr>
            <p:cxnSp>
              <p:nvCxnSpPr>
                <p:cNvPr id="124" name="Straight Connector 3"/>
                <p:cNvCxnSpPr/>
                <p:nvPr/>
              </p:nvCxnSpPr>
              <p:spPr>
                <a:xfrm flipV="1">
                  <a:off x="914340" y="3886565"/>
                  <a:ext cx="609672" cy="533400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5" name="Oval 124"/>
                <p:cNvSpPr>
                  <a:spLocks noChangeAspect="1"/>
                </p:cNvSpPr>
                <p:nvPr/>
              </p:nvSpPr>
              <p:spPr>
                <a:xfrm>
                  <a:off x="838604" y="4293466"/>
                  <a:ext cx="228627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0545" name="Group 7"/>
              <p:cNvGrpSpPr>
                <a:grpSpLocks/>
              </p:cNvGrpSpPr>
              <p:nvPr/>
            </p:nvGrpSpPr>
            <p:grpSpPr bwMode="auto">
              <a:xfrm rot="8585438">
                <a:off x="6107525" y="3535328"/>
                <a:ext cx="675502" cy="643092"/>
                <a:chOff x="838200" y="3878466"/>
                <a:chExt cx="675502" cy="643092"/>
              </a:xfrm>
            </p:grpSpPr>
            <p:cxnSp>
              <p:nvCxnSpPr>
                <p:cNvPr id="128" name="Straight Connector 3"/>
                <p:cNvCxnSpPr/>
                <p:nvPr/>
              </p:nvCxnSpPr>
              <p:spPr>
                <a:xfrm flipV="1">
                  <a:off x="923817" y="3878268"/>
                  <a:ext cx="620713" cy="533462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Oval 128"/>
                <p:cNvSpPr>
                  <a:spLocks noChangeAspect="1"/>
                </p:cNvSpPr>
                <p:nvPr/>
              </p:nvSpPr>
              <p:spPr>
                <a:xfrm>
                  <a:off x="840292" y="4293255"/>
                  <a:ext cx="228600" cy="22862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0546" name="Group 7"/>
              <p:cNvGrpSpPr>
                <a:grpSpLocks/>
              </p:cNvGrpSpPr>
              <p:nvPr/>
            </p:nvGrpSpPr>
            <p:grpSpPr bwMode="auto">
              <a:xfrm rot="-9026444">
                <a:off x="5658027" y="4113061"/>
                <a:ext cx="705879" cy="644729"/>
                <a:chOff x="838200" y="3876829"/>
                <a:chExt cx="705879" cy="644729"/>
              </a:xfrm>
            </p:grpSpPr>
            <p:cxnSp>
              <p:nvCxnSpPr>
                <p:cNvPr id="132" name="Straight Connector 3"/>
                <p:cNvCxnSpPr/>
                <p:nvPr/>
              </p:nvCxnSpPr>
              <p:spPr>
                <a:xfrm flipV="1">
                  <a:off x="934311" y="3877268"/>
                  <a:ext cx="609600" cy="533463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Oval 132"/>
                <p:cNvSpPr>
                  <a:spLocks noChangeAspect="1"/>
                </p:cNvSpPr>
                <p:nvPr/>
              </p:nvSpPr>
              <p:spPr>
                <a:xfrm>
                  <a:off x="837855" y="4292838"/>
                  <a:ext cx="228600" cy="22862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0547" name="Group 7"/>
              <p:cNvGrpSpPr>
                <a:grpSpLocks/>
              </p:cNvGrpSpPr>
              <p:nvPr/>
            </p:nvGrpSpPr>
            <p:grpSpPr bwMode="auto">
              <a:xfrm rot="7856971">
                <a:off x="5213792" y="4508379"/>
                <a:ext cx="685800" cy="635358"/>
                <a:chOff x="838200" y="3886200"/>
                <a:chExt cx="685800" cy="635358"/>
              </a:xfrm>
            </p:grpSpPr>
            <p:cxnSp>
              <p:nvCxnSpPr>
                <p:cNvPr id="136" name="Straight Connector 3"/>
                <p:cNvCxnSpPr/>
                <p:nvPr/>
              </p:nvCxnSpPr>
              <p:spPr>
                <a:xfrm flipV="1">
                  <a:off x="928443" y="3920631"/>
                  <a:ext cx="609672" cy="525462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Oval 136"/>
                <p:cNvSpPr>
                  <a:spLocks noChangeAspect="1"/>
                </p:cNvSpPr>
                <p:nvPr/>
              </p:nvSpPr>
              <p:spPr>
                <a:xfrm>
                  <a:off x="840151" y="4295209"/>
                  <a:ext cx="228627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0548" name="Group 7"/>
              <p:cNvGrpSpPr>
                <a:grpSpLocks/>
              </p:cNvGrpSpPr>
              <p:nvPr/>
            </p:nvGrpSpPr>
            <p:grpSpPr bwMode="auto">
              <a:xfrm rot="-10040519">
                <a:off x="4938058" y="5007434"/>
                <a:ext cx="684021" cy="634959"/>
                <a:chOff x="817118" y="3891335"/>
                <a:chExt cx="684021" cy="634959"/>
              </a:xfrm>
            </p:grpSpPr>
            <p:cxnSp>
              <p:nvCxnSpPr>
                <p:cNvPr id="140" name="Straight Connector 3"/>
                <p:cNvCxnSpPr/>
                <p:nvPr/>
              </p:nvCxnSpPr>
              <p:spPr>
                <a:xfrm flipV="1">
                  <a:off x="920754" y="3910938"/>
                  <a:ext cx="593725" cy="536638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Oval 140"/>
                <p:cNvSpPr>
                  <a:spLocks noChangeAspect="1"/>
                </p:cNvSpPr>
                <p:nvPr/>
              </p:nvSpPr>
              <p:spPr>
                <a:xfrm>
                  <a:off x="842719" y="4303188"/>
                  <a:ext cx="222250" cy="22862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0549" name="Group 7"/>
              <p:cNvGrpSpPr>
                <a:grpSpLocks/>
              </p:cNvGrpSpPr>
              <p:nvPr/>
            </p:nvGrpSpPr>
            <p:grpSpPr bwMode="auto">
              <a:xfrm rot="-7678978">
                <a:off x="4233322" y="5177300"/>
                <a:ext cx="685800" cy="635358"/>
                <a:chOff x="838200" y="3886200"/>
                <a:chExt cx="685800" cy="635358"/>
              </a:xfrm>
            </p:grpSpPr>
            <p:cxnSp>
              <p:nvCxnSpPr>
                <p:cNvPr id="144" name="Straight Connector 3"/>
                <p:cNvCxnSpPr/>
                <p:nvPr/>
              </p:nvCxnSpPr>
              <p:spPr>
                <a:xfrm flipV="1">
                  <a:off x="915046" y="3887580"/>
                  <a:ext cx="609672" cy="533400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5" name="Oval 144"/>
                <p:cNvSpPr>
                  <a:spLocks noChangeAspect="1"/>
                </p:cNvSpPr>
                <p:nvPr/>
              </p:nvSpPr>
              <p:spPr>
                <a:xfrm>
                  <a:off x="841493" y="4293026"/>
                  <a:ext cx="228627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0550" name="Group 7"/>
              <p:cNvGrpSpPr>
                <a:grpSpLocks/>
              </p:cNvGrpSpPr>
              <p:nvPr/>
            </p:nvGrpSpPr>
            <p:grpSpPr bwMode="auto">
              <a:xfrm rot="-2844165">
                <a:off x="3730200" y="4764605"/>
                <a:ext cx="685800" cy="635358"/>
                <a:chOff x="838200" y="3886200"/>
                <a:chExt cx="685800" cy="635358"/>
              </a:xfrm>
            </p:grpSpPr>
            <p:cxnSp>
              <p:nvCxnSpPr>
                <p:cNvPr id="148" name="Straight Connector 3"/>
                <p:cNvCxnSpPr/>
                <p:nvPr/>
              </p:nvCxnSpPr>
              <p:spPr>
                <a:xfrm flipV="1">
                  <a:off x="914906" y="3882823"/>
                  <a:ext cx="609672" cy="533400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Oval 148"/>
                <p:cNvSpPr>
                  <a:spLocks noChangeAspect="1"/>
                </p:cNvSpPr>
                <p:nvPr/>
              </p:nvSpPr>
              <p:spPr>
                <a:xfrm>
                  <a:off x="842084" y="4285955"/>
                  <a:ext cx="228627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0551" name="Group 7"/>
              <p:cNvGrpSpPr>
                <a:grpSpLocks/>
              </p:cNvGrpSpPr>
              <p:nvPr/>
            </p:nvGrpSpPr>
            <p:grpSpPr bwMode="auto">
              <a:xfrm rot="-9156943">
                <a:off x="3434736" y="4472232"/>
                <a:ext cx="685800" cy="635358"/>
                <a:chOff x="838200" y="3886200"/>
                <a:chExt cx="685800" cy="635358"/>
              </a:xfrm>
            </p:grpSpPr>
            <p:cxnSp>
              <p:nvCxnSpPr>
                <p:cNvPr id="152" name="Straight Connector 3"/>
                <p:cNvCxnSpPr/>
                <p:nvPr/>
              </p:nvCxnSpPr>
              <p:spPr>
                <a:xfrm flipV="1">
                  <a:off x="916183" y="3887769"/>
                  <a:ext cx="609600" cy="533463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3" name="Oval 152"/>
                <p:cNvSpPr>
                  <a:spLocks noChangeAspect="1"/>
                </p:cNvSpPr>
                <p:nvPr/>
              </p:nvSpPr>
              <p:spPr>
                <a:xfrm>
                  <a:off x="840482" y="4292532"/>
                  <a:ext cx="228600" cy="22862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0552" name="Group 7"/>
              <p:cNvGrpSpPr>
                <a:grpSpLocks/>
              </p:cNvGrpSpPr>
              <p:nvPr/>
            </p:nvGrpSpPr>
            <p:grpSpPr bwMode="auto">
              <a:xfrm rot="-5165493">
                <a:off x="2864921" y="4345635"/>
                <a:ext cx="685800" cy="635358"/>
                <a:chOff x="838200" y="3886200"/>
                <a:chExt cx="685800" cy="635358"/>
              </a:xfrm>
            </p:grpSpPr>
            <p:cxnSp>
              <p:nvCxnSpPr>
                <p:cNvPr id="156" name="Straight Connector 3"/>
                <p:cNvCxnSpPr/>
                <p:nvPr/>
              </p:nvCxnSpPr>
              <p:spPr>
                <a:xfrm flipV="1">
                  <a:off x="934773" y="3882777"/>
                  <a:ext cx="609672" cy="528637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Oval 156"/>
                <p:cNvSpPr>
                  <a:spLocks noChangeAspect="1"/>
                </p:cNvSpPr>
                <p:nvPr/>
              </p:nvSpPr>
              <p:spPr>
                <a:xfrm>
                  <a:off x="851061" y="4281457"/>
                  <a:ext cx="228627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59" name="Oval 158"/>
              <p:cNvSpPr>
                <a:spLocks noChangeAspect="1"/>
              </p:cNvSpPr>
              <p:nvPr/>
            </p:nvSpPr>
            <p:spPr>
              <a:xfrm rot="6344103">
                <a:off x="2783669" y="4192255"/>
                <a:ext cx="227039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0486" name="Group 164"/>
            <p:cNvGrpSpPr>
              <a:grpSpLocks/>
            </p:cNvGrpSpPr>
            <p:nvPr/>
          </p:nvGrpSpPr>
          <p:grpSpPr bwMode="auto">
            <a:xfrm>
              <a:off x="1498242" y="1295400"/>
              <a:ext cx="1778358" cy="769441"/>
              <a:chOff x="1143000" y="1371600"/>
              <a:chExt cx="1778358" cy="769441"/>
            </a:xfrm>
          </p:grpSpPr>
          <p:sp>
            <p:nvSpPr>
              <p:cNvPr id="20487" name="TextBox 162"/>
              <p:cNvSpPr txBox="1">
                <a:spLocks noChangeArrowheads="1"/>
              </p:cNvSpPr>
              <p:nvPr/>
            </p:nvSpPr>
            <p:spPr bwMode="auto">
              <a:xfrm>
                <a:off x="1143000" y="1371600"/>
                <a:ext cx="1580882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400">
                    <a:solidFill>
                      <a:schemeClr val="accent2"/>
                    </a:solidFill>
                    <a:sym typeface="Symbol" pitchFamily="18" charset="2"/>
                  </a:rPr>
                  <a:t> ~ </a:t>
                </a:r>
                <a:r>
                  <a:rPr lang="en-US" sz="4400" i="1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endParaRPr lang="en-US" sz="4400" i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488" name="TextBox 163"/>
              <p:cNvSpPr txBox="1">
                <a:spLocks noChangeArrowheads="1"/>
              </p:cNvSpPr>
              <p:nvPr/>
            </p:nvSpPr>
            <p:spPr bwMode="auto">
              <a:xfrm>
                <a:off x="2579598" y="1371600"/>
                <a:ext cx="34176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200" b="1">
                    <a:solidFill>
                      <a:schemeClr val="accent2"/>
                    </a:solidFill>
                  </a:rPr>
                  <a:t>2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66"/>
          <p:cNvGrpSpPr>
            <a:grpSpLocks/>
          </p:cNvGrpSpPr>
          <p:nvPr/>
        </p:nvGrpSpPr>
        <p:grpSpPr bwMode="auto">
          <a:xfrm>
            <a:off x="990600" y="381000"/>
            <a:ext cx="6629400" cy="5562600"/>
            <a:chOff x="990600" y="381000"/>
            <a:chExt cx="6629400" cy="5562600"/>
          </a:xfrm>
        </p:grpSpPr>
        <p:sp>
          <p:nvSpPr>
            <p:cNvPr id="21507" name="Rectangle 1"/>
            <p:cNvSpPr>
              <a:spLocks noChangeArrowheads="1"/>
            </p:cNvSpPr>
            <p:nvPr/>
          </p:nvSpPr>
          <p:spPr bwMode="auto">
            <a:xfrm>
              <a:off x="990600" y="381000"/>
              <a:ext cx="472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Global restraints   </a:t>
              </a:r>
            </a:p>
          </p:txBody>
        </p:sp>
        <p:grpSp>
          <p:nvGrpSpPr>
            <p:cNvPr id="21508" name="Group 78"/>
            <p:cNvGrpSpPr>
              <a:grpSpLocks/>
            </p:cNvGrpSpPr>
            <p:nvPr/>
          </p:nvGrpSpPr>
          <p:grpSpPr bwMode="auto">
            <a:xfrm>
              <a:off x="2059548" y="2151594"/>
              <a:ext cx="4672884" cy="3792006"/>
              <a:chOff x="1905000" y="838200"/>
              <a:chExt cx="4672884" cy="3792006"/>
            </a:xfrm>
          </p:grpSpPr>
          <p:grpSp>
            <p:nvGrpSpPr>
              <p:cNvPr id="21511" name="Group 47"/>
              <p:cNvGrpSpPr>
                <a:grpSpLocks/>
              </p:cNvGrpSpPr>
              <p:nvPr/>
            </p:nvGrpSpPr>
            <p:grpSpPr bwMode="auto">
              <a:xfrm flipV="1">
                <a:off x="1905000" y="2882721"/>
                <a:ext cx="4492182" cy="1747485"/>
                <a:chOff x="1981200" y="838200"/>
                <a:chExt cx="4492182" cy="1747440"/>
              </a:xfrm>
            </p:grpSpPr>
            <p:grpSp>
              <p:nvGrpSpPr>
                <p:cNvPr id="21543" name="Group 14"/>
                <p:cNvGrpSpPr>
                  <a:grpSpLocks/>
                </p:cNvGrpSpPr>
                <p:nvPr/>
              </p:nvGrpSpPr>
              <p:grpSpPr bwMode="auto">
                <a:xfrm>
                  <a:off x="1981200" y="1596204"/>
                  <a:ext cx="1280587" cy="840736"/>
                  <a:chOff x="838200" y="3680822"/>
                  <a:chExt cx="1280587" cy="840736"/>
                </a:xfrm>
              </p:grpSpPr>
              <p:grpSp>
                <p:nvGrpSpPr>
                  <p:cNvPr id="21565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838200" y="3886200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77" name="Straight Connector 3"/>
                    <p:cNvCxnSpPr/>
                    <p:nvPr/>
                  </p:nvCxnSpPr>
                  <p:spPr>
                    <a:xfrm flipV="1">
                      <a:off x="913840" y="3886406"/>
                      <a:ext cx="609600" cy="533386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8" name="Oval 4"/>
                    <p:cNvSpPr>
                      <a:spLocks noChangeAspect="1"/>
                    </p:cNvSpPr>
                    <p:nvPr/>
                  </p:nvSpPr>
                  <p:spPr>
                    <a:xfrm>
                      <a:off x="837640" y="4292795"/>
                      <a:ext cx="228600" cy="228594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21566" name="Group 8"/>
                  <p:cNvGrpSpPr>
                    <a:grpSpLocks/>
                  </p:cNvGrpSpPr>
                  <p:nvPr/>
                </p:nvGrpSpPr>
                <p:grpSpPr bwMode="auto">
                  <a:xfrm rot="3963288">
                    <a:off x="1458208" y="3706043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75" name="Straight Connector 9"/>
                    <p:cNvCxnSpPr/>
                    <p:nvPr/>
                  </p:nvCxnSpPr>
                  <p:spPr>
                    <a:xfrm flipV="1">
                      <a:off x="918018" y="3892938"/>
                      <a:ext cx="609584" cy="531812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6" name="Oval 10"/>
                    <p:cNvSpPr>
                      <a:spLocks noChangeAspect="1"/>
                    </p:cNvSpPr>
                    <p:nvPr/>
                  </p:nvSpPr>
                  <p:spPr>
                    <a:xfrm>
                      <a:off x="848121" y="4303153"/>
                      <a:ext cx="228594" cy="227013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21544" name="Group 15"/>
                <p:cNvGrpSpPr>
                  <a:grpSpLocks/>
                </p:cNvGrpSpPr>
                <p:nvPr/>
              </p:nvGrpSpPr>
              <p:grpSpPr bwMode="auto">
                <a:xfrm rot="-1996535">
                  <a:off x="3030794" y="1150645"/>
                  <a:ext cx="1280587" cy="840736"/>
                  <a:chOff x="838200" y="3680822"/>
                  <a:chExt cx="1280587" cy="840736"/>
                </a:xfrm>
              </p:grpSpPr>
              <p:grpSp>
                <p:nvGrpSpPr>
                  <p:cNvPr id="21559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838200" y="3886200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71" name="Straight Connector 3"/>
                    <p:cNvCxnSpPr/>
                    <p:nvPr/>
                  </p:nvCxnSpPr>
                  <p:spPr>
                    <a:xfrm flipV="1">
                      <a:off x="862644" y="3879323"/>
                      <a:ext cx="609600" cy="547672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2" name="Oval 21"/>
                    <p:cNvSpPr>
                      <a:spLocks noChangeAspect="1"/>
                    </p:cNvSpPr>
                    <p:nvPr/>
                  </p:nvSpPr>
                  <p:spPr>
                    <a:xfrm>
                      <a:off x="791305" y="4301056"/>
                      <a:ext cx="228600" cy="23018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21560" name="Group 8"/>
                  <p:cNvGrpSpPr>
                    <a:grpSpLocks/>
                  </p:cNvGrpSpPr>
                  <p:nvPr/>
                </p:nvGrpSpPr>
                <p:grpSpPr bwMode="auto">
                  <a:xfrm rot="3963288">
                    <a:off x="1458208" y="3706043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69" name="Straight Connector 68"/>
                    <p:cNvCxnSpPr/>
                    <p:nvPr/>
                  </p:nvCxnSpPr>
                  <p:spPr>
                    <a:xfrm flipV="1">
                      <a:off x="905332" y="3926712"/>
                      <a:ext cx="609584" cy="527050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0" name="Oval 69"/>
                    <p:cNvSpPr>
                      <a:spLocks noChangeAspect="1"/>
                    </p:cNvSpPr>
                    <p:nvPr/>
                  </p:nvSpPr>
                  <p:spPr>
                    <a:xfrm>
                      <a:off x="823613" y="4332121"/>
                      <a:ext cx="228594" cy="22542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21545" name="Group 22"/>
                <p:cNvGrpSpPr>
                  <a:grpSpLocks/>
                </p:cNvGrpSpPr>
                <p:nvPr/>
              </p:nvGrpSpPr>
              <p:grpSpPr bwMode="auto">
                <a:xfrm rot="3082729">
                  <a:off x="4212121" y="1058126"/>
                  <a:ext cx="1280587" cy="840736"/>
                  <a:chOff x="838200" y="3680822"/>
                  <a:chExt cx="1280587" cy="840736"/>
                </a:xfrm>
              </p:grpSpPr>
              <p:grpSp>
                <p:nvGrpSpPr>
                  <p:cNvPr id="21553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838200" y="3886200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65" name="Straight Connector 3"/>
                    <p:cNvCxnSpPr/>
                    <p:nvPr/>
                  </p:nvCxnSpPr>
                  <p:spPr>
                    <a:xfrm flipV="1">
                      <a:off x="901120" y="3907456"/>
                      <a:ext cx="609584" cy="549275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6" name="Oval 65"/>
                    <p:cNvSpPr>
                      <a:spLocks noChangeAspect="1"/>
                    </p:cNvSpPr>
                    <p:nvPr/>
                  </p:nvSpPr>
                  <p:spPr>
                    <a:xfrm>
                      <a:off x="824287" y="4326287"/>
                      <a:ext cx="228594" cy="233363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21554" name="Group 8"/>
                  <p:cNvGrpSpPr>
                    <a:grpSpLocks/>
                  </p:cNvGrpSpPr>
                  <p:nvPr/>
                </p:nvGrpSpPr>
                <p:grpSpPr bwMode="auto">
                  <a:xfrm rot="3963288">
                    <a:off x="1458208" y="3706043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 flipV="1">
                      <a:off x="944378" y="3903374"/>
                      <a:ext cx="609600" cy="530212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4" name="Oval 63"/>
                    <p:cNvSpPr>
                      <a:spLocks noChangeAspect="1"/>
                    </p:cNvSpPr>
                    <p:nvPr/>
                  </p:nvSpPr>
                  <p:spPr>
                    <a:xfrm>
                      <a:off x="872185" y="4313855"/>
                      <a:ext cx="228600" cy="227006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21546" name="Group 29"/>
                <p:cNvGrpSpPr>
                  <a:grpSpLocks/>
                </p:cNvGrpSpPr>
                <p:nvPr/>
              </p:nvGrpSpPr>
              <p:grpSpPr bwMode="auto">
                <a:xfrm rot="2380815">
                  <a:off x="5192795" y="1744904"/>
                  <a:ext cx="1280587" cy="840736"/>
                  <a:chOff x="838200" y="3680822"/>
                  <a:chExt cx="1280587" cy="840736"/>
                </a:xfrm>
              </p:grpSpPr>
              <p:grpSp>
                <p:nvGrpSpPr>
                  <p:cNvPr id="21547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838200" y="3886200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59" name="Straight Connector 3"/>
                    <p:cNvCxnSpPr/>
                    <p:nvPr/>
                  </p:nvCxnSpPr>
                  <p:spPr>
                    <a:xfrm flipV="1">
                      <a:off x="908825" y="3900383"/>
                      <a:ext cx="609600" cy="552435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0" name="Oval 59"/>
                    <p:cNvSpPr>
                      <a:spLocks noChangeAspect="1"/>
                    </p:cNvSpPr>
                    <p:nvPr/>
                  </p:nvSpPr>
                  <p:spPr>
                    <a:xfrm>
                      <a:off x="831259" y="4324359"/>
                      <a:ext cx="228600" cy="231769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21548" name="Group 8"/>
                  <p:cNvGrpSpPr>
                    <a:grpSpLocks/>
                  </p:cNvGrpSpPr>
                  <p:nvPr/>
                </p:nvGrpSpPr>
                <p:grpSpPr bwMode="auto">
                  <a:xfrm rot="3963288">
                    <a:off x="1458208" y="3706043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57" name="Straight Connector 56"/>
                    <p:cNvCxnSpPr/>
                    <p:nvPr/>
                  </p:nvCxnSpPr>
                  <p:spPr>
                    <a:xfrm flipV="1">
                      <a:off x="922980" y="3904519"/>
                      <a:ext cx="609584" cy="522288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8" name="Oval 57"/>
                    <p:cNvSpPr>
                      <a:spLocks noChangeAspect="1"/>
                    </p:cNvSpPr>
                    <p:nvPr/>
                  </p:nvSpPr>
                  <p:spPr>
                    <a:xfrm>
                      <a:off x="863767" y="4307459"/>
                      <a:ext cx="227006" cy="22701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</p:grpSp>
          <p:grpSp>
            <p:nvGrpSpPr>
              <p:cNvPr id="21512" name="Group 46"/>
              <p:cNvGrpSpPr>
                <a:grpSpLocks/>
              </p:cNvGrpSpPr>
              <p:nvPr/>
            </p:nvGrpSpPr>
            <p:grpSpPr bwMode="auto">
              <a:xfrm>
                <a:off x="1918686" y="838200"/>
                <a:ext cx="4659198" cy="1790677"/>
                <a:chOff x="1981200" y="838200"/>
                <a:chExt cx="4659198" cy="1790677"/>
              </a:xfrm>
            </p:grpSpPr>
            <p:grpSp>
              <p:nvGrpSpPr>
                <p:cNvPr id="21513" name="Group 14"/>
                <p:cNvGrpSpPr>
                  <a:grpSpLocks/>
                </p:cNvGrpSpPr>
                <p:nvPr/>
              </p:nvGrpSpPr>
              <p:grpSpPr bwMode="auto">
                <a:xfrm>
                  <a:off x="1981200" y="1596204"/>
                  <a:ext cx="1280587" cy="840736"/>
                  <a:chOff x="838200" y="3680822"/>
                  <a:chExt cx="1280587" cy="840736"/>
                </a:xfrm>
              </p:grpSpPr>
              <p:grpSp>
                <p:nvGrpSpPr>
                  <p:cNvPr id="21537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838200" y="3886200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4" name="Straight Connector 3"/>
                    <p:cNvCxnSpPr/>
                    <p:nvPr/>
                  </p:nvCxnSpPr>
                  <p:spPr>
                    <a:xfrm flipV="1">
                      <a:off x="914441" y="3865262"/>
                      <a:ext cx="609600" cy="534987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" name="Oval 4"/>
                    <p:cNvSpPr>
                      <a:spLocks noChangeAspect="1"/>
                    </p:cNvSpPr>
                    <p:nvPr/>
                  </p:nvSpPr>
                  <p:spPr>
                    <a:xfrm>
                      <a:off x="838241" y="4273249"/>
                      <a:ext cx="228600" cy="24765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21538" name="Group 8"/>
                  <p:cNvGrpSpPr>
                    <a:grpSpLocks/>
                  </p:cNvGrpSpPr>
                  <p:nvPr/>
                </p:nvGrpSpPr>
                <p:grpSpPr bwMode="auto">
                  <a:xfrm rot="3963288">
                    <a:off x="1458208" y="3706043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10" name="Straight Connector 9"/>
                    <p:cNvCxnSpPr/>
                    <p:nvPr/>
                  </p:nvCxnSpPr>
                  <p:spPr>
                    <a:xfrm flipV="1">
                      <a:off x="882979" y="3892356"/>
                      <a:ext cx="609600" cy="531812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" name="Oval 10"/>
                    <p:cNvSpPr>
                      <a:spLocks noChangeAspect="1"/>
                    </p:cNvSpPr>
                    <p:nvPr/>
                  </p:nvSpPr>
                  <p:spPr>
                    <a:xfrm>
                      <a:off x="810495" y="4285715"/>
                      <a:ext cx="228600" cy="22542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21514" name="Group 15"/>
                <p:cNvGrpSpPr>
                  <a:grpSpLocks/>
                </p:cNvGrpSpPr>
                <p:nvPr/>
              </p:nvGrpSpPr>
              <p:grpSpPr bwMode="auto">
                <a:xfrm rot="-1996535">
                  <a:off x="3030794" y="1150645"/>
                  <a:ext cx="1280587" cy="840736"/>
                  <a:chOff x="838200" y="3680822"/>
                  <a:chExt cx="1280587" cy="840736"/>
                </a:xfrm>
              </p:grpSpPr>
              <p:grpSp>
                <p:nvGrpSpPr>
                  <p:cNvPr id="21531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838200" y="3886200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21" name="Straight Connector 3"/>
                    <p:cNvCxnSpPr/>
                    <p:nvPr/>
                  </p:nvCxnSpPr>
                  <p:spPr>
                    <a:xfrm flipV="1">
                      <a:off x="902292" y="3845580"/>
                      <a:ext cx="609600" cy="525462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Oval 21"/>
                    <p:cNvSpPr>
                      <a:spLocks noChangeAspect="1"/>
                    </p:cNvSpPr>
                    <p:nvPr/>
                  </p:nvSpPr>
                  <p:spPr>
                    <a:xfrm>
                      <a:off x="822968" y="4250505"/>
                      <a:ext cx="228600" cy="22542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21532" name="Group 8"/>
                  <p:cNvGrpSpPr>
                    <a:grpSpLocks/>
                  </p:cNvGrpSpPr>
                  <p:nvPr/>
                </p:nvGrpSpPr>
                <p:grpSpPr bwMode="auto">
                  <a:xfrm rot="3963288">
                    <a:off x="1458208" y="3706043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19" name="Straight Connector 18"/>
                    <p:cNvCxnSpPr/>
                    <p:nvPr/>
                  </p:nvCxnSpPr>
                  <p:spPr>
                    <a:xfrm flipV="1">
                      <a:off x="881147" y="3879810"/>
                      <a:ext cx="609600" cy="531813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" name="Oval 19"/>
                    <p:cNvSpPr>
                      <a:spLocks noChangeAspect="1"/>
                    </p:cNvSpPr>
                    <p:nvPr/>
                  </p:nvSpPr>
                  <p:spPr>
                    <a:xfrm>
                      <a:off x="809584" y="4285782"/>
                      <a:ext cx="228600" cy="22542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21515" name="Group 22"/>
                <p:cNvGrpSpPr>
                  <a:grpSpLocks/>
                </p:cNvGrpSpPr>
                <p:nvPr/>
              </p:nvGrpSpPr>
              <p:grpSpPr bwMode="auto">
                <a:xfrm rot="3082729">
                  <a:off x="4212121" y="1058126"/>
                  <a:ext cx="1280587" cy="840736"/>
                  <a:chOff x="838200" y="3680822"/>
                  <a:chExt cx="1280587" cy="840736"/>
                </a:xfrm>
              </p:grpSpPr>
              <p:grpSp>
                <p:nvGrpSpPr>
                  <p:cNvPr id="21525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838200" y="3886200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28" name="Straight Connector 3"/>
                    <p:cNvCxnSpPr/>
                    <p:nvPr/>
                  </p:nvCxnSpPr>
                  <p:spPr>
                    <a:xfrm flipV="1">
                      <a:off x="885440" y="3887440"/>
                      <a:ext cx="609600" cy="530225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Oval 28"/>
                    <p:cNvSpPr>
                      <a:spLocks noChangeAspect="1"/>
                    </p:cNvSpPr>
                    <p:nvPr/>
                  </p:nvSpPr>
                  <p:spPr>
                    <a:xfrm>
                      <a:off x="809342" y="4293748"/>
                      <a:ext cx="228600" cy="22225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21526" name="Group 8"/>
                  <p:cNvGrpSpPr>
                    <a:grpSpLocks/>
                  </p:cNvGrpSpPr>
                  <p:nvPr/>
                </p:nvGrpSpPr>
                <p:grpSpPr bwMode="auto">
                  <a:xfrm rot="3963288">
                    <a:off x="1458208" y="3706043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26" name="Straight Connector 25"/>
                    <p:cNvCxnSpPr/>
                    <p:nvPr/>
                  </p:nvCxnSpPr>
                  <p:spPr>
                    <a:xfrm flipV="1">
                      <a:off x="914789" y="3919831"/>
                      <a:ext cx="609600" cy="530225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Oval 26"/>
                    <p:cNvSpPr>
                      <a:spLocks noChangeAspect="1"/>
                    </p:cNvSpPr>
                    <p:nvPr/>
                  </p:nvSpPr>
                  <p:spPr>
                    <a:xfrm>
                      <a:off x="840607" y="4315357"/>
                      <a:ext cx="228600" cy="2286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21516" name="Group 45"/>
                <p:cNvGrpSpPr>
                  <a:grpSpLocks/>
                </p:cNvGrpSpPr>
                <p:nvPr/>
              </p:nvGrpSpPr>
              <p:grpSpPr bwMode="auto">
                <a:xfrm rot="1741714">
                  <a:off x="5181601" y="1788141"/>
                  <a:ext cx="1458797" cy="840736"/>
                  <a:chOff x="5181601" y="1512767"/>
                  <a:chExt cx="1458797" cy="840736"/>
                </a:xfrm>
              </p:grpSpPr>
              <p:grpSp>
                <p:nvGrpSpPr>
                  <p:cNvPr id="21517" name="Group 29"/>
                  <p:cNvGrpSpPr>
                    <a:grpSpLocks/>
                  </p:cNvGrpSpPr>
                  <p:nvPr/>
                </p:nvGrpSpPr>
                <p:grpSpPr bwMode="auto">
                  <a:xfrm rot="639101">
                    <a:off x="5181601" y="1512767"/>
                    <a:ext cx="1280587" cy="840736"/>
                    <a:chOff x="838200" y="3680822"/>
                    <a:chExt cx="1280587" cy="840736"/>
                  </a:xfrm>
                </p:grpSpPr>
                <p:grpSp>
                  <p:nvGrpSpPr>
                    <p:cNvPr id="21519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3886200"/>
                      <a:ext cx="685800" cy="635358"/>
                      <a:chOff x="838200" y="3886200"/>
                      <a:chExt cx="685800" cy="635358"/>
                    </a:xfrm>
                  </p:grpSpPr>
                  <p:cxnSp>
                    <p:nvCxnSpPr>
                      <p:cNvPr id="35" name="Straight Connector 3"/>
                      <p:cNvCxnSpPr/>
                      <p:nvPr/>
                    </p:nvCxnSpPr>
                    <p:spPr>
                      <a:xfrm flipV="1">
                        <a:off x="849557" y="3838629"/>
                        <a:ext cx="609600" cy="546100"/>
                      </a:xfrm>
                      <a:prstGeom prst="line">
                        <a:avLst/>
                      </a:prstGeom>
                      <a:ln w="38100">
                        <a:solidFill>
                          <a:srgbClr val="0000C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6" name="Oval 3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75448" y="4258636"/>
                        <a:ext cx="228600" cy="231775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1520" name="Group 8"/>
                    <p:cNvGrpSpPr>
                      <a:grpSpLocks/>
                    </p:cNvGrpSpPr>
                    <p:nvPr/>
                  </p:nvGrpSpPr>
                  <p:grpSpPr bwMode="auto">
                    <a:xfrm rot="3963288">
                      <a:off x="1458208" y="3706043"/>
                      <a:ext cx="685800" cy="635358"/>
                      <a:chOff x="838200" y="3886200"/>
                      <a:chExt cx="685800" cy="635358"/>
                    </a:xfrm>
                  </p:grpSpPr>
                  <p:cxnSp>
                    <p:nvCxnSpPr>
                      <p:cNvPr id="33" name="Straight Connector 32"/>
                      <p:cNvCxnSpPr/>
                      <p:nvPr/>
                    </p:nvCxnSpPr>
                    <p:spPr>
                      <a:xfrm flipV="1">
                        <a:off x="858369" y="3918949"/>
                        <a:ext cx="609600" cy="530225"/>
                      </a:xfrm>
                      <a:prstGeom prst="line">
                        <a:avLst/>
                      </a:prstGeom>
                      <a:ln w="38100">
                        <a:solidFill>
                          <a:srgbClr val="0000C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4" name="Oval 3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83394" y="4334199"/>
                        <a:ext cx="228600" cy="227012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sp>
                <p:nvSpPr>
                  <p:cNvPr id="41" name="Oval 40"/>
                  <p:cNvSpPr>
                    <a:spLocks noChangeAspect="1"/>
                  </p:cNvSpPr>
                  <p:nvPr/>
                </p:nvSpPr>
                <p:spPr>
                  <a:xfrm rot="4602389">
                    <a:off x="6392309" y="2042914"/>
                    <a:ext cx="228600" cy="2286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21509" name="Rectangle 66"/>
            <p:cNvSpPr>
              <a:spLocks noChangeArrowheads="1"/>
            </p:cNvSpPr>
            <p:nvPr/>
          </p:nvSpPr>
          <p:spPr bwMode="auto">
            <a:xfrm>
              <a:off x="5105400" y="1295400"/>
              <a:ext cx="2514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Overall shape   </a:t>
              </a: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1981200" y="2438400"/>
              <a:ext cx="4572000" cy="3200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18"/>
          <p:cNvGrpSpPr>
            <a:grpSpLocks/>
          </p:cNvGrpSpPr>
          <p:nvPr/>
        </p:nvGrpSpPr>
        <p:grpSpPr bwMode="auto">
          <a:xfrm>
            <a:off x="990600" y="381000"/>
            <a:ext cx="5654675" cy="5426075"/>
            <a:chOff x="990600" y="381000"/>
            <a:chExt cx="5654735" cy="5426135"/>
          </a:xfrm>
        </p:grpSpPr>
        <p:sp>
          <p:nvSpPr>
            <p:cNvPr id="114" name="Oval 113"/>
            <p:cNvSpPr/>
            <p:nvPr/>
          </p:nvSpPr>
          <p:spPr>
            <a:xfrm>
              <a:off x="1981211" y="2438423"/>
              <a:ext cx="4572049" cy="32004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32" name="Rectangle 1"/>
            <p:cNvSpPr>
              <a:spLocks noChangeArrowheads="1"/>
            </p:cNvSpPr>
            <p:nvPr/>
          </p:nvSpPr>
          <p:spPr bwMode="auto">
            <a:xfrm>
              <a:off x="990600" y="381000"/>
              <a:ext cx="472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Local and Global restraints</a:t>
              </a:r>
            </a:p>
          </p:txBody>
        </p:sp>
        <p:sp>
          <p:nvSpPr>
            <p:cNvPr id="158" name="Oval 157"/>
            <p:cNvSpPr>
              <a:spLocks noChangeAspect="1"/>
            </p:cNvSpPr>
            <p:nvPr/>
          </p:nvSpPr>
          <p:spPr>
            <a:xfrm rot="4602389">
              <a:off x="2077255" y="4031496"/>
              <a:ext cx="566744" cy="568331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/>
          </p:nvSpPr>
          <p:spPr>
            <a:xfrm rot="4602389">
              <a:off x="3257574" y="4248193"/>
              <a:ext cx="568331" cy="568331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/>
          </p:nvSpPr>
          <p:spPr>
            <a:xfrm rot="4602389">
              <a:off x="2482866" y="4616497"/>
              <a:ext cx="568331" cy="568331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/>
          </p:nvSpPr>
          <p:spPr>
            <a:xfrm rot="4602389">
              <a:off x="3333775" y="5010201"/>
              <a:ext cx="568331" cy="568331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/>
          </p:nvSpPr>
          <p:spPr>
            <a:xfrm rot="4602389">
              <a:off x="4705389" y="5086402"/>
              <a:ext cx="568331" cy="568331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/>
          </p:nvSpPr>
          <p:spPr>
            <a:xfrm rot="4602389">
              <a:off x="4019582" y="5238804"/>
              <a:ext cx="568331" cy="568331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/>
          </p:nvSpPr>
          <p:spPr>
            <a:xfrm rot="4602389">
              <a:off x="5162594" y="4629197"/>
              <a:ext cx="568331" cy="568331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/>
          </p:nvSpPr>
          <p:spPr>
            <a:xfrm rot="4602389">
              <a:off x="5924602" y="4552996"/>
              <a:ext cx="568331" cy="568331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" name="Oval 125"/>
            <p:cNvSpPr>
              <a:spLocks noChangeAspect="1"/>
            </p:cNvSpPr>
            <p:nvPr/>
          </p:nvSpPr>
          <p:spPr>
            <a:xfrm rot="4602389">
              <a:off x="6077004" y="3790988"/>
              <a:ext cx="568331" cy="568331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 rot="4602389">
              <a:off x="5772201" y="3105180"/>
              <a:ext cx="568331" cy="568331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 rot="4602389">
              <a:off x="5086393" y="3105180"/>
              <a:ext cx="568331" cy="568331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 rot="4602389">
              <a:off x="4857791" y="2419373"/>
              <a:ext cx="568331" cy="568331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 rot="4602389">
              <a:off x="4095783" y="2266971"/>
              <a:ext cx="568331" cy="568331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 rot="4602389">
              <a:off x="3409976" y="2419373"/>
              <a:ext cx="568331" cy="568331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 rot="4602389">
              <a:off x="3096441" y="3004373"/>
              <a:ext cx="566743" cy="568331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 rot="4602389">
              <a:off x="2483660" y="2839271"/>
              <a:ext cx="566743" cy="568331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7" name="Straight Connector 3"/>
            <p:cNvCxnSpPr/>
            <p:nvPr/>
          </p:nvCxnSpPr>
          <p:spPr>
            <a:xfrm>
              <a:off x="2135200" y="4446633"/>
              <a:ext cx="609606" cy="533406"/>
            </a:xfrm>
            <a:prstGeom prst="line">
              <a:avLst/>
            </a:prstGeom>
            <a:ln w="38100">
              <a:solidFill>
                <a:srgbClr val="797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4"/>
            <p:cNvSpPr>
              <a:spLocks noChangeAspect="1"/>
            </p:cNvSpPr>
            <p:nvPr/>
          </p:nvSpPr>
          <p:spPr>
            <a:xfrm flipV="1">
              <a:off x="2058999" y="4345032"/>
              <a:ext cx="228602" cy="228603"/>
            </a:xfrm>
            <a:prstGeom prst="ellipse">
              <a:avLst/>
            </a:prstGeom>
            <a:ln>
              <a:solidFill>
                <a:srgbClr val="B0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5" name="Straight Connector 9"/>
            <p:cNvCxnSpPr/>
            <p:nvPr/>
          </p:nvCxnSpPr>
          <p:spPr>
            <a:xfrm rot="17636712">
              <a:off x="2779732" y="4562521"/>
              <a:ext cx="609607" cy="533406"/>
            </a:xfrm>
            <a:prstGeom prst="line">
              <a:avLst/>
            </a:prstGeom>
            <a:ln w="38100">
              <a:solidFill>
                <a:srgbClr val="797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10"/>
            <p:cNvSpPr>
              <a:spLocks noChangeAspect="1"/>
            </p:cNvSpPr>
            <p:nvPr/>
          </p:nvSpPr>
          <p:spPr>
            <a:xfrm rot="17636712" flipV="1">
              <a:off x="2628917" y="4854625"/>
              <a:ext cx="228603" cy="228602"/>
            </a:xfrm>
            <a:prstGeom prst="ellipse">
              <a:avLst/>
            </a:prstGeom>
            <a:ln>
              <a:solidFill>
                <a:srgbClr val="B0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1" name="Straight Connector 3"/>
            <p:cNvCxnSpPr/>
            <p:nvPr/>
          </p:nvCxnSpPr>
          <p:spPr>
            <a:xfrm rot="1996535">
              <a:off x="3255987" y="4757786"/>
              <a:ext cx="609606" cy="533406"/>
            </a:xfrm>
            <a:prstGeom prst="line">
              <a:avLst/>
            </a:prstGeom>
            <a:ln w="38100">
              <a:solidFill>
                <a:srgbClr val="797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21"/>
            <p:cNvSpPr>
              <a:spLocks noChangeAspect="1"/>
            </p:cNvSpPr>
            <p:nvPr/>
          </p:nvSpPr>
          <p:spPr>
            <a:xfrm rot="1996535" flipV="1">
              <a:off x="3363938" y="4551409"/>
              <a:ext cx="228602" cy="228603"/>
            </a:xfrm>
            <a:prstGeom prst="ellipse">
              <a:avLst/>
            </a:prstGeom>
            <a:ln>
              <a:solidFill>
                <a:srgbClr val="B0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9" name="Straight Connector 68"/>
            <p:cNvCxnSpPr/>
            <p:nvPr/>
          </p:nvCxnSpPr>
          <p:spPr>
            <a:xfrm rot="19633247">
              <a:off x="3732242" y="5208641"/>
              <a:ext cx="609606" cy="533406"/>
            </a:xfrm>
            <a:prstGeom prst="line">
              <a:avLst/>
            </a:prstGeom>
            <a:ln w="38100">
              <a:solidFill>
                <a:srgbClr val="797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>
              <a:spLocks noChangeAspect="1"/>
            </p:cNvSpPr>
            <p:nvPr/>
          </p:nvSpPr>
          <p:spPr>
            <a:xfrm rot="19633247" flipV="1">
              <a:off x="3560790" y="5291192"/>
              <a:ext cx="228602" cy="228603"/>
            </a:xfrm>
            <a:prstGeom prst="ellipse">
              <a:avLst/>
            </a:prstGeom>
            <a:ln>
              <a:solidFill>
                <a:srgbClr val="B0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5" name="Straight Connector 3"/>
            <p:cNvCxnSpPr/>
            <p:nvPr/>
          </p:nvCxnSpPr>
          <p:spPr>
            <a:xfrm rot="18517271">
              <a:off x="4424399" y="5207053"/>
              <a:ext cx="609607" cy="533406"/>
            </a:xfrm>
            <a:prstGeom prst="line">
              <a:avLst/>
            </a:prstGeom>
            <a:ln w="38100">
              <a:solidFill>
                <a:srgbClr val="797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>
              <a:spLocks noChangeAspect="1"/>
            </p:cNvSpPr>
            <p:nvPr/>
          </p:nvSpPr>
          <p:spPr>
            <a:xfrm rot="18517271" flipV="1">
              <a:off x="4249773" y="5408669"/>
              <a:ext cx="228603" cy="228602"/>
            </a:xfrm>
            <a:prstGeom prst="ellipse">
              <a:avLst/>
            </a:prstGeom>
            <a:ln>
              <a:solidFill>
                <a:srgbClr val="B0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 rot="14553983">
              <a:off x="4914942" y="4775249"/>
              <a:ext cx="609607" cy="533406"/>
            </a:xfrm>
            <a:prstGeom prst="line">
              <a:avLst/>
            </a:prstGeom>
            <a:ln w="38100">
              <a:solidFill>
                <a:srgbClr val="797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>
              <a:spLocks noChangeAspect="1"/>
            </p:cNvSpPr>
            <p:nvPr/>
          </p:nvSpPr>
          <p:spPr>
            <a:xfrm rot="14553983" flipV="1">
              <a:off x="5003843" y="5281667"/>
              <a:ext cx="228603" cy="228602"/>
            </a:xfrm>
            <a:prstGeom prst="ellipse">
              <a:avLst/>
            </a:prstGeom>
            <a:ln>
              <a:solidFill>
                <a:srgbClr val="B0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9" name="Straight Connector 3"/>
            <p:cNvCxnSpPr/>
            <p:nvPr/>
          </p:nvCxnSpPr>
          <p:spPr>
            <a:xfrm rot="19219185">
              <a:off x="5373735" y="4475208"/>
              <a:ext cx="609606" cy="533406"/>
            </a:xfrm>
            <a:prstGeom prst="line">
              <a:avLst/>
            </a:prstGeom>
            <a:ln w="38100">
              <a:solidFill>
                <a:srgbClr val="797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>
              <a:spLocks noChangeAspect="1"/>
            </p:cNvSpPr>
            <p:nvPr/>
          </p:nvSpPr>
          <p:spPr>
            <a:xfrm rot="19219185" flipV="1">
              <a:off x="5197520" y="4602210"/>
              <a:ext cx="228602" cy="228603"/>
            </a:xfrm>
            <a:prstGeom prst="ellipse">
              <a:avLst/>
            </a:prstGeom>
            <a:ln>
              <a:solidFill>
                <a:srgbClr val="B0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15255897">
              <a:off x="5943652" y="4152942"/>
              <a:ext cx="609607" cy="533406"/>
            </a:xfrm>
            <a:prstGeom prst="line">
              <a:avLst/>
            </a:prstGeom>
            <a:ln w="38100">
              <a:solidFill>
                <a:srgbClr val="797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>
              <a:spLocks noChangeAspect="1"/>
            </p:cNvSpPr>
            <p:nvPr/>
          </p:nvSpPr>
          <p:spPr>
            <a:xfrm rot="15255897" flipV="1">
              <a:off x="5961116" y="4630785"/>
              <a:ext cx="228603" cy="228602"/>
            </a:xfrm>
            <a:prstGeom prst="ellipse">
              <a:avLst/>
            </a:prstGeom>
            <a:ln>
              <a:solidFill>
                <a:srgbClr val="B0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2149487" y="3114705"/>
              <a:ext cx="609606" cy="533406"/>
            </a:xfrm>
            <a:prstGeom prst="line">
              <a:avLst/>
            </a:prstGeom>
            <a:ln w="38100">
              <a:solidFill>
                <a:srgbClr val="797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2073286" y="3521110"/>
              <a:ext cx="228602" cy="228603"/>
            </a:xfrm>
            <a:prstGeom prst="ellipse">
              <a:avLst/>
            </a:prstGeom>
            <a:ln>
              <a:solidFill>
                <a:srgbClr val="B0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2567" name="Group 94"/>
            <p:cNvGrpSpPr>
              <a:grpSpLocks/>
            </p:cNvGrpSpPr>
            <p:nvPr/>
          </p:nvGrpSpPr>
          <p:grpSpPr bwMode="auto">
            <a:xfrm>
              <a:off x="2643187" y="2961828"/>
              <a:ext cx="721710" cy="609600"/>
              <a:chOff x="2643187" y="2961828"/>
              <a:chExt cx="721710" cy="6096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rot="3963288" flipV="1">
                <a:off x="2794020" y="3000405"/>
                <a:ext cx="609607" cy="533406"/>
              </a:xfrm>
              <a:prstGeom prst="line">
                <a:avLst/>
              </a:prstGeom>
              <a:ln w="38100">
                <a:solidFill>
                  <a:srgbClr val="797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 rot="3963288">
                <a:off x="2643206" y="3011518"/>
                <a:ext cx="228603" cy="228603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21" name="Straight Connector 3"/>
            <p:cNvCxnSpPr/>
            <p:nvPr/>
          </p:nvCxnSpPr>
          <p:spPr>
            <a:xfrm rot="19603465" flipV="1">
              <a:off x="3270274" y="2803552"/>
              <a:ext cx="609606" cy="533406"/>
            </a:xfrm>
            <a:prstGeom prst="line">
              <a:avLst/>
            </a:prstGeom>
            <a:ln w="38100">
              <a:solidFill>
                <a:srgbClr val="797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>
              <a:spLocks noChangeAspect="1"/>
            </p:cNvSpPr>
            <p:nvPr/>
          </p:nvSpPr>
          <p:spPr>
            <a:xfrm rot="19603465">
              <a:off x="3376638" y="3314732"/>
              <a:ext cx="228602" cy="228603"/>
            </a:xfrm>
            <a:prstGeom prst="ellipse">
              <a:avLst/>
            </a:prstGeom>
            <a:ln>
              <a:solidFill>
                <a:srgbClr val="B0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1966753" flipV="1">
              <a:off x="3744942" y="2354285"/>
              <a:ext cx="609606" cy="533406"/>
            </a:xfrm>
            <a:prstGeom prst="line">
              <a:avLst/>
            </a:prstGeom>
            <a:ln w="38100">
              <a:solidFill>
                <a:srgbClr val="797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>
              <a:spLocks noChangeAspect="1"/>
            </p:cNvSpPr>
            <p:nvPr/>
          </p:nvSpPr>
          <p:spPr>
            <a:xfrm rot="1966753">
              <a:off x="3573490" y="2574949"/>
              <a:ext cx="228602" cy="228603"/>
            </a:xfrm>
            <a:prstGeom prst="ellipse">
              <a:avLst/>
            </a:prstGeom>
            <a:ln>
              <a:solidFill>
                <a:srgbClr val="B0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8" name="Straight Connector 3"/>
            <p:cNvCxnSpPr/>
            <p:nvPr/>
          </p:nvCxnSpPr>
          <p:spPr>
            <a:xfrm rot="3082729" flipV="1">
              <a:off x="4437099" y="2354285"/>
              <a:ext cx="609607" cy="533406"/>
            </a:xfrm>
            <a:prstGeom prst="line">
              <a:avLst/>
            </a:prstGeom>
            <a:ln w="38100">
              <a:solidFill>
                <a:srgbClr val="797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>
              <a:spLocks noChangeAspect="1"/>
            </p:cNvSpPr>
            <p:nvPr/>
          </p:nvSpPr>
          <p:spPr>
            <a:xfrm rot="3082729">
              <a:off x="4262473" y="2457473"/>
              <a:ext cx="228603" cy="228602"/>
            </a:xfrm>
            <a:prstGeom prst="ellipse">
              <a:avLst/>
            </a:prstGeom>
            <a:ln>
              <a:solidFill>
                <a:srgbClr val="B0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7046017" flipV="1">
              <a:off x="4929230" y="2786090"/>
              <a:ext cx="609607" cy="533406"/>
            </a:xfrm>
            <a:prstGeom prst="line">
              <a:avLst/>
            </a:prstGeom>
            <a:ln w="38100">
              <a:solidFill>
                <a:srgbClr val="797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>
              <a:spLocks noChangeAspect="1"/>
            </p:cNvSpPr>
            <p:nvPr/>
          </p:nvSpPr>
          <p:spPr>
            <a:xfrm rot="7046017">
              <a:off x="5016543" y="2584474"/>
              <a:ext cx="228603" cy="228602"/>
            </a:xfrm>
            <a:prstGeom prst="ellipse">
              <a:avLst/>
            </a:prstGeom>
            <a:ln>
              <a:solidFill>
                <a:srgbClr val="B0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" name="Straight Connector 3"/>
            <p:cNvCxnSpPr/>
            <p:nvPr/>
          </p:nvCxnSpPr>
          <p:spPr>
            <a:xfrm rot="2380815" flipV="1">
              <a:off x="5388022" y="3086130"/>
              <a:ext cx="609606" cy="533406"/>
            </a:xfrm>
            <a:prstGeom prst="line">
              <a:avLst/>
            </a:prstGeom>
            <a:ln w="38100">
              <a:solidFill>
                <a:srgbClr val="797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>
              <a:spLocks noChangeAspect="1"/>
            </p:cNvSpPr>
            <p:nvPr/>
          </p:nvSpPr>
          <p:spPr>
            <a:xfrm rot="2380815">
              <a:off x="5210220" y="3263932"/>
              <a:ext cx="228602" cy="228603"/>
            </a:xfrm>
            <a:prstGeom prst="ellipse">
              <a:avLst/>
            </a:prstGeom>
            <a:ln>
              <a:solidFill>
                <a:srgbClr val="B0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6344103" flipV="1">
              <a:off x="5956353" y="3408397"/>
              <a:ext cx="609607" cy="533406"/>
            </a:xfrm>
            <a:prstGeom prst="line">
              <a:avLst/>
            </a:prstGeom>
            <a:ln w="38100">
              <a:solidFill>
                <a:srgbClr val="797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>
              <a:spLocks noChangeAspect="1"/>
            </p:cNvSpPr>
            <p:nvPr/>
          </p:nvSpPr>
          <p:spPr>
            <a:xfrm rot="6344103">
              <a:off x="5975403" y="3235357"/>
              <a:ext cx="228603" cy="228602"/>
            </a:xfrm>
            <a:prstGeom prst="ellipse">
              <a:avLst/>
            </a:prstGeom>
            <a:ln>
              <a:solidFill>
                <a:srgbClr val="B0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 rot="6344103">
              <a:off x="6308781" y="3916402"/>
              <a:ext cx="228603" cy="228602"/>
            </a:xfrm>
            <a:prstGeom prst="ellipse">
              <a:avLst/>
            </a:prstGeom>
            <a:ln>
              <a:solidFill>
                <a:srgbClr val="B0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2581" name="Group 7"/>
            <p:cNvGrpSpPr>
              <a:grpSpLocks/>
            </p:cNvGrpSpPr>
            <p:nvPr/>
          </p:nvGrpSpPr>
          <p:grpSpPr bwMode="auto">
            <a:xfrm rot="-584491">
              <a:off x="2032875" y="3071412"/>
              <a:ext cx="685800" cy="635358"/>
              <a:chOff x="838200" y="3886200"/>
              <a:chExt cx="685800" cy="635358"/>
            </a:xfrm>
          </p:grpSpPr>
          <p:cxnSp>
            <p:nvCxnSpPr>
              <p:cNvPr id="91" name="Straight Connector 3"/>
              <p:cNvCxnSpPr/>
              <p:nvPr/>
            </p:nvCxnSpPr>
            <p:spPr>
              <a:xfrm flipV="1">
                <a:off x="914804" y="3886059"/>
                <a:ext cx="609606" cy="533406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>
                <a:off x="838129" y="4292167"/>
                <a:ext cx="228602" cy="22542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582" name="Group 7"/>
            <p:cNvGrpSpPr>
              <a:grpSpLocks/>
            </p:cNvGrpSpPr>
            <p:nvPr/>
          </p:nvGrpSpPr>
          <p:grpSpPr bwMode="auto">
            <a:xfrm rot="4157660">
              <a:off x="2616310" y="2857939"/>
              <a:ext cx="686297" cy="636671"/>
              <a:chOff x="838200" y="3884887"/>
              <a:chExt cx="686297" cy="636671"/>
            </a:xfrm>
          </p:grpSpPr>
          <p:cxnSp>
            <p:nvCxnSpPr>
              <p:cNvPr id="103" name="Straight Connector 3"/>
              <p:cNvCxnSpPr/>
              <p:nvPr/>
            </p:nvCxnSpPr>
            <p:spPr>
              <a:xfrm flipV="1">
                <a:off x="911867" y="3875399"/>
                <a:ext cx="600082" cy="531819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>
                <a:off x="838019" y="4282741"/>
                <a:ext cx="228603" cy="2286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583" name="Group 7"/>
            <p:cNvGrpSpPr>
              <a:grpSpLocks/>
            </p:cNvGrpSpPr>
            <p:nvPr/>
          </p:nvGrpSpPr>
          <p:grpSpPr bwMode="auto">
            <a:xfrm rot="-1902364">
              <a:off x="3181813" y="2818579"/>
              <a:ext cx="717587" cy="614137"/>
              <a:chOff x="779166" y="3870952"/>
              <a:chExt cx="717587" cy="614137"/>
            </a:xfrm>
          </p:grpSpPr>
          <p:cxnSp>
            <p:nvCxnSpPr>
              <p:cNvPr id="107" name="Straight Connector 3"/>
              <p:cNvCxnSpPr/>
              <p:nvPr/>
            </p:nvCxnSpPr>
            <p:spPr>
              <a:xfrm flipV="1">
                <a:off x="879283" y="3843260"/>
                <a:ext cx="609607" cy="536581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>
                <a:off x="771211" y="4229062"/>
                <a:ext cx="228603" cy="23019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584" name="Group 7"/>
            <p:cNvGrpSpPr>
              <a:grpSpLocks/>
            </p:cNvGrpSpPr>
            <p:nvPr/>
          </p:nvGrpSpPr>
          <p:grpSpPr bwMode="auto">
            <a:xfrm rot="2164691">
              <a:off x="3653982" y="2266542"/>
              <a:ext cx="680416" cy="642748"/>
              <a:chOff x="838200" y="3878810"/>
              <a:chExt cx="680416" cy="642748"/>
            </a:xfrm>
          </p:grpSpPr>
          <p:cxnSp>
            <p:nvCxnSpPr>
              <p:cNvPr id="111" name="Straight Connector 3"/>
              <p:cNvCxnSpPr/>
              <p:nvPr/>
            </p:nvCxnSpPr>
            <p:spPr>
              <a:xfrm flipV="1">
                <a:off x="911979" y="3878848"/>
                <a:ext cx="606431" cy="533406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>
                <a:off x="838164" y="4293395"/>
                <a:ext cx="228602" cy="22860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585" name="Group 7"/>
            <p:cNvGrpSpPr>
              <a:grpSpLocks/>
            </p:cNvGrpSpPr>
            <p:nvPr/>
          </p:nvGrpSpPr>
          <p:grpSpPr bwMode="auto">
            <a:xfrm rot="3215611">
              <a:off x="4383490" y="2280442"/>
              <a:ext cx="685800" cy="635358"/>
              <a:chOff x="838200" y="3886200"/>
              <a:chExt cx="685800" cy="635358"/>
            </a:xfrm>
          </p:grpSpPr>
          <p:cxnSp>
            <p:nvCxnSpPr>
              <p:cNvPr id="115" name="Straight Connector 3"/>
              <p:cNvCxnSpPr/>
              <p:nvPr/>
            </p:nvCxnSpPr>
            <p:spPr>
              <a:xfrm flipV="1">
                <a:off x="899746" y="3916863"/>
                <a:ext cx="609607" cy="528643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Oval 115"/>
              <p:cNvSpPr>
                <a:spLocks noChangeAspect="1"/>
              </p:cNvSpPr>
              <p:nvPr/>
            </p:nvSpPr>
            <p:spPr>
              <a:xfrm>
                <a:off x="826609" y="4310961"/>
                <a:ext cx="228603" cy="22542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586" name="Group 7"/>
            <p:cNvGrpSpPr>
              <a:grpSpLocks/>
            </p:cNvGrpSpPr>
            <p:nvPr/>
          </p:nvGrpSpPr>
          <p:grpSpPr bwMode="auto">
            <a:xfrm rot="6845612">
              <a:off x="4887684" y="2639632"/>
              <a:ext cx="685800" cy="635358"/>
              <a:chOff x="838200" y="3886200"/>
              <a:chExt cx="685800" cy="635358"/>
            </a:xfrm>
          </p:grpSpPr>
          <p:cxnSp>
            <p:nvCxnSpPr>
              <p:cNvPr id="100" name="Straight Connector 3"/>
              <p:cNvCxnSpPr/>
              <p:nvPr/>
            </p:nvCxnSpPr>
            <p:spPr>
              <a:xfrm flipV="1">
                <a:off x="911959" y="3913745"/>
                <a:ext cx="609607" cy="528644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>
                <a:off x="834966" y="4311051"/>
                <a:ext cx="228603" cy="22542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587" name="Group 7"/>
            <p:cNvGrpSpPr>
              <a:grpSpLocks/>
            </p:cNvGrpSpPr>
            <p:nvPr/>
          </p:nvGrpSpPr>
          <p:grpSpPr bwMode="auto">
            <a:xfrm rot="2713048">
              <a:off x="5305729" y="3045085"/>
              <a:ext cx="685800" cy="635358"/>
              <a:chOff x="838200" y="3886200"/>
              <a:chExt cx="685800" cy="635358"/>
            </a:xfrm>
          </p:grpSpPr>
          <p:cxnSp>
            <p:nvCxnSpPr>
              <p:cNvPr id="120" name="Straight Connector 3"/>
              <p:cNvCxnSpPr/>
              <p:nvPr/>
            </p:nvCxnSpPr>
            <p:spPr>
              <a:xfrm flipV="1">
                <a:off x="910437" y="3886425"/>
                <a:ext cx="609607" cy="533406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Oval 120"/>
              <p:cNvSpPr>
                <a:spLocks noChangeAspect="1"/>
              </p:cNvSpPr>
              <p:nvPr/>
            </p:nvSpPr>
            <p:spPr>
              <a:xfrm>
                <a:off x="835857" y="4292407"/>
                <a:ext cx="228603" cy="2286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588" name="Group 7"/>
            <p:cNvGrpSpPr>
              <a:grpSpLocks/>
            </p:cNvGrpSpPr>
            <p:nvPr/>
          </p:nvGrpSpPr>
          <p:grpSpPr bwMode="auto">
            <a:xfrm rot="7061807">
              <a:off x="5888956" y="3333986"/>
              <a:ext cx="685800" cy="635358"/>
              <a:chOff x="838200" y="3886200"/>
              <a:chExt cx="685800" cy="635358"/>
            </a:xfrm>
          </p:grpSpPr>
          <p:cxnSp>
            <p:nvCxnSpPr>
              <p:cNvPr id="124" name="Straight Connector 3"/>
              <p:cNvCxnSpPr/>
              <p:nvPr/>
            </p:nvCxnSpPr>
            <p:spPr>
              <a:xfrm flipV="1">
                <a:off x="914052" y="3876635"/>
                <a:ext cx="609607" cy="554044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Oval 124"/>
              <p:cNvSpPr>
                <a:spLocks noChangeAspect="1"/>
              </p:cNvSpPr>
              <p:nvPr/>
            </p:nvSpPr>
            <p:spPr>
              <a:xfrm>
                <a:off x="837956" y="4293156"/>
                <a:ext cx="228603" cy="2286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589" name="Group 7"/>
            <p:cNvGrpSpPr>
              <a:grpSpLocks/>
            </p:cNvGrpSpPr>
            <p:nvPr/>
          </p:nvGrpSpPr>
          <p:grpSpPr bwMode="auto">
            <a:xfrm rot="8585438">
              <a:off x="5916615" y="4024595"/>
              <a:ext cx="675502" cy="643092"/>
              <a:chOff x="838200" y="3878466"/>
              <a:chExt cx="675502" cy="643092"/>
            </a:xfrm>
          </p:grpSpPr>
          <p:cxnSp>
            <p:nvCxnSpPr>
              <p:cNvPr id="128" name="Straight Connector 3"/>
              <p:cNvCxnSpPr/>
              <p:nvPr/>
            </p:nvCxnSpPr>
            <p:spPr>
              <a:xfrm flipV="1">
                <a:off x="901918" y="3878391"/>
                <a:ext cx="609606" cy="533406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Oval 128"/>
              <p:cNvSpPr>
                <a:spLocks noChangeAspect="1"/>
              </p:cNvSpPr>
              <p:nvPr/>
            </p:nvSpPr>
            <p:spPr>
              <a:xfrm>
                <a:off x="838238" y="4292558"/>
                <a:ext cx="228602" cy="22860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590" name="Group 7"/>
            <p:cNvGrpSpPr>
              <a:grpSpLocks/>
            </p:cNvGrpSpPr>
            <p:nvPr/>
          </p:nvGrpSpPr>
          <p:grpSpPr bwMode="auto">
            <a:xfrm rot="-8468513">
              <a:off x="5534344" y="4493493"/>
              <a:ext cx="705879" cy="644729"/>
              <a:chOff x="838200" y="3876829"/>
              <a:chExt cx="705879" cy="644729"/>
            </a:xfrm>
          </p:grpSpPr>
          <p:cxnSp>
            <p:nvCxnSpPr>
              <p:cNvPr id="132" name="Straight Connector 3"/>
              <p:cNvCxnSpPr/>
              <p:nvPr/>
            </p:nvCxnSpPr>
            <p:spPr>
              <a:xfrm flipV="1">
                <a:off x="934188" y="3876772"/>
                <a:ext cx="609606" cy="533406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132"/>
              <p:cNvSpPr>
                <a:spLocks noChangeAspect="1"/>
              </p:cNvSpPr>
              <p:nvPr/>
            </p:nvSpPr>
            <p:spPr>
              <a:xfrm>
                <a:off x="837757" y="4292972"/>
                <a:ext cx="228602" cy="22860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591" name="Group 7"/>
            <p:cNvGrpSpPr>
              <a:grpSpLocks/>
            </p:cNvGrpSpPr>
            <p:nvPr/>
          </p:nvGrpSpPr>
          <p:grpSpPr bwMode="auto">
            <a:xfrm rot="10323000">
              <a:off x="4917442" y="4768772"/>
              <a:ext cx="685800" cy="635358"/>
              <a:chOff x="838200" y="3886200"/>
              <a:chExt cx="685800" cy="635358"/>
            </a:xfrm>
          </p:grpSpPr>
          <p:cxnSp>
            <p:nvCxnSpPr>
              <p:cNvPr id="136" name="Straight Connector 3"/>
              <p:cNvCxnSpPr/>
              <p:nvPr/>
            </p:nvCxnSpPr>
            <p:spPr>
              <a:xfrm flipV="1">
                <a:off x="914748" y="3886492"/>
                <a:ext cx="609606" cy="533406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Oval 136"/>
              <p:cNvSpPr>
                <a:spLocks noChangeAspect="1"/>
              </p:cNvSpPr>
              <p:nvPr/>
            </p:nvSpPr>
            <p:spPr>
              <a:xfrm>
                <a:off x="838884" y="4293427"/>
                <a:ext cx="228602" cy="2286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592" name="Group 7"/>
            <p:cNvGrpSpPr>
              <a:grpSpLocks/>
            </p:cNvGrpSpPr>
            <p:nvPr/>
          </p:nvGrpSpPr>
          <p:grpSpPr bwMode="auto">
            <a:xfrm rot="-8777565">
              <a:off x="4391141" y="5102085"/>
              <a:ext cx="684021" cy="634959"/>
              <a:chOff x="817118" y="3891335"/>
              <a:chExt cx="684021" cy="634959"/>
            </a:xfrm>
          </p:grpSpPr>
          <p:cxnSp>
            <p:nvCxnSpPr>
              <p:cNvPr id="140" name="Straight Connector 3"/>
              <p:cNvCxnSpPr/>
              <p:nvPr/>
            </p:nvCxnSpPr>
            <p:spPr>
              <a:xfrm flipV="1">
                <a:off x="890939" y="3892618"/>
                <a:ext cx="609606" cy="533406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Oval 140"/>
              <p:cNvSpPr>
                <a:spLocks noChangeAspect="1"/>
              </p:cNvSpPr>
              <p:nvPr/>
            </p:nvSpPr>
            <p:spPr>
              <a:xfrm>
                <a:off x="816898" y="4297830"/>
                <a:ext cx="228602" cy="2286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593" name="Group 7"/>
            <p:cNvGrpSpPr>
              <a:grpSpLocks/>
            </p:cNvGrpSpPr>
            <p:nvPr/>
          </p:nvGrpSpPr>
          <p:grpSpPr bwMode="auto">
            <a:xfrm rot="-7114151">
              <a:off x="3670059" y="5079320"/>
              <a:ext cx="685800" cy="635358"/>
              <a:chOff x="838200" y="3886200"/>
              <a:chExt cx="685800" cy="635358"/>
            </a:xfrm>
          </p:grpSpPr>
          <p:cxnSp>
            <p:nvCxnSpPr>
              <p:cNvPr id="144" name="Straight Connector 3"/>
              <p:cNvCxnSpPr/>
              <p:nvPr/>
            </p:nvCxnSpPr>
            <p:spPr>
              <a:xfrm flipV="1">
                <a:off x="914410" y="3885936"/>
                <a:ext cx="609607" cy="533406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Oval 144"/>
              <p:cNvSpPr>
                <a:spLocks noChangeAspect="1"/>
              </p:cNvSpPr>
              <p:nvPr/>
            </p:nvSpPr>
            <p:spPr>
              <a:xfrm>
                <a:off x="838142" y="4292559"/>
                <a:ext cx="228603" cy="2286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594" name="Group 7"/>
            <p:cNvGrpSpPr>
              <a:grpSpLocks/>
            </p:cNvGrpSpPr>
            <p:nvPr/>
          </p:nvGrpSpPr>
          <p:grpSpPr bwMode="auto">
            <a:xfrm rot="-3146784">
              <a:off x="3247242" y="4645558"/>
              <a:ext cx="685800" cy="635358"/>
              <a:chOff x="838200" y="3886200"/>
              <a:chExt cx="685800" cy="635358"/>
            </a:xfrm>
          </p:grpSpPr>
          <p:cxnSp>
            <p:nvCxnSpPr>
              <p:cNvPr id="148" name="Straight Connector 3"/>
              <p:cNvCxnSpPr/>
              <p:nvPr/>
            </p:nvCxnSpPr>
            <p:spPr>
              <a:xfrm flipV="1">
                <a:off x="925052" y="3860324"/>
                <a:ext cx="609607" cy="546106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Oval 148"/>
              <p:cNvSpPr>
                <a:spLocks noChangeAspect="1"/>
              </p:cNvSpPr>
              <p:nvPr/>
            </p:nvSpPr>
            <p:spPr>
              <a:xfrm>
                <a:off x="849019" y="4272466"/>
                <a:ext cx="228603" cy="2317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595" name="Group 7"/>
            <p:cNvGrpSpPr>
              <a:grpSpLocks/>
            </p:cNvGrpSpPr>
            <p:nvPr/>
          </p:nvGrpSpPr>
          <p:grpSpPr bwMode="auto">
            <a:xfrm rot="-9893036">
              <a:off x="2890377" y="4345628"/>
              <a:ext cx="685800" cy="635358"/>
              <a:chOff x="838200" y="3886200"/>
              <a:chExt cx="685800" cy="635358"/>
            </a:xfrm>
          </p:grpSpPr>
          <p:cxnSp>
            <p:nvCxnSpPr>
              <p:cNvPr id="152" name="Straight Connector 3"/>
              <p:cNvCxnSpPr/>
              <p:nvPr/>
            </p:nvCxnSpPr>
            <p:spPr>
              <a:xfrm flipV="1">
                <a:off x="914931" y="3876933"/>
                <a:ext cx="609606" cy="554043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Oval 152"/>
              <p:cNvSpPr>
                <a:spLocks noChangeAspect="1"/>
              </p:cNvSpPr>
              <p:nvPr/>
            </p:nvSpPr>
            <p:spPr>
              <a:xfrm>
                <a:off x="838530" y="4293457"/>
                <a:ext cx="228602" cy="2286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596" name="Group 7"/>
            <p:cNvGrpSpPr>
              <a:grpSpLocks/>
            </p:cNvGrpSpPr>
            <p:nvPr/>
          </p:nvGrpSpPr>
          <p:grpSpPr bwMode="auto">
            <a:xfrm rot="-5400000">
              <a:off x="2270534" y="4313278"/>
              <a:ext cx="685800" cy="635358"/>
              <a:chOff x="838200" y="3886200"/>
              <a:chExt cx="685800" cy="635358"/>
            </a:xfrm>
          </p:grpSpPr>
          <p:cxnSp>
            <p:nvCxnSpPr>
              <p:cNvPr id="156" name="Straight Connector 3"/>
              <p:cNvCxnSpPr/>
              <p:nvPr/>
            </p:nvCxnSpPr>
            <p:spPr>
              <a:xfrm flipV="1">
                <a:off x="914568" y="3885983"/>
                <a:ext cx="609607" cy="533406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Oval 156"/>
              <p:cNvSpPr>
                <a:spLocks noChangeAspect="1"/>
              </p:cNvSpPr>
              <p:nvPr/>
            </p:nvSpPr>
            <p:spPr>
              <a:xfrm>
                <a:off x="838368" y="4292388"/>
                <a:ext cx="228603" cy="2286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59" name="Oval 158"/>
            <p:cNvSpPr>
              <a:spLocks noChangeAspect="1"/>
            </p:cNvSpPr>
            <p:nvPr/>
          </p:nvSpPr>
          <p:spPr>
            <a:xfrm rot="6344103">
              <a:off x="2224101" y="4192630"/>
              <a:ext cx="228603" cy="2286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ChangeArrowheads="1"/>
          </p:cNvSpPr>
          <p:nvPr/>
        </p:nvSpPr>
        <p:spPr bwMode="auto">
          <a:xfrm>
            <a:off x="990600" y="381000"/>
            <a:ext cx="739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Overall shape restraints from protein dynamics</a:t>
            </a:r>
          </a:p>
        </p:txBody>
      </p:sp>
      <p:grpSp>
        <p:nvGrpSpPr>
          <p:cNvPr id="1028" name="Group 105"/>
          <p:cNvGrpSpPr>
            <a:grpSpLocks/>
          </p:cNvGrpSpPr>
          <p:nvPr/>
        </p:nvGrpSpPr>
        <p:grpSpPr bwMode="auto">
          <a:xfrm>
            <a:off x="762000" y="1295400"/>
            <a:ext cx="7620000" cy="4165600"/>
            <a:chOff x="762000" y="1295400"/>
            <a:chExt cx="7620000" cy="4165600"/>
          </a:xfrm>
        </p:grpSpPr>
        <p:sp>
          <p:nvSpPr>
            <p:cNvPr id="1029" name="Text Box 9"/>
            <p:cNvSpPr txBox="1">
              <a:spLocks noChangeArrowheads="1"/>
            </p:cNvSpPr>
            <p:nvPr/>
          </p:nvSpPr>
          <p:spPr bwMode="auto">
            <a:xfrm>
              <a:off x="6477000" y="1295400"/>
              <a:ext cx="5334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700" i="1">
                  <a:latin typeface="Times New Roman" pitchFamily="18" charset="0"/>
                </a:rPr>
                <a:t>D</a:t>
              </a:r>
              <a:r>
                <a:rPr lang="en-US" sz="2700" i="1" baseline="-25000">
                  <a:latin typeface="Times New Roman" pitchFamily="18" charset="0"/>
                </a:rPr>
                <a:t>z</a:t>
              </a:r>
            </a:p>
          </p:txBody>
        </p:sp>
        <p:grpSp>
          <p:nvGrpSpPr>
            <p:cNvPr id="1030" name="Group 12"/>
            <p:cNvGrpSpPr>
              <a:grpSpLocks/>
            </p:cNvGrpSpPr>
            <p:nvPr/>
          </p:nvGrpSpPr>
          <p:grpSpPr bwMode="auto">
            <a:xfrm>
              <a:off x="762000" y="1905000"/>
              <a:ext cx="7620000" cy="3556000"/>
              <a:chOff x="762000" y="1905000"/>
              <a:chExt cx="7620000" cy="3556000"/>
            </a:xfrm>
          </p:grpSpPr>
          <p:graphicFrame>
            <p:nvGraphicFramePr>
              <p:cNvPr id="1026" name="Object 4"/>
              <p:cNvGraphicFramePr>
                <a:graphicFrameLocks noChangeAspect="1"/>
              </p:cNvGraphicFramePr>
              <p:nvPr/>
            </p:nvGraphicFramePr>
            <p:xfrm>
              <a:off x="914400" y="2027238"/>
              <a:ext cx="2514600" cy="1782763"/>
            </p:xfrm>
            <a:graphic>
              <a:graphicData uri="http://schemas.openxmlformats.org/presentationml/2006/ole">
                <p:oleObj spid="_x0000_s1026" name="Equation" r:id="rId4" imgW="1002865" imgH="710891" progId="Equation.3">
                  <p:embed/>
                </p:oleObj>
              </a:graphicData>
            </a:graphic>
          </p:graphicFrame>
          <p:sp>
            <p:nvSpPr>
              <p:cNvPr id="1031" name="Rectangle 5"/>
              <p:cNvSpPr>
                <a:spLocks noChangeArrowheads="1"/>
              </p:cNvSpPr>
              <p:nvPr/>
            </p:nvSpPr>
            <p:spPr bwMode="auto">
              <a:xfrm>
                <a:off x="762000" y="4800600"/>
                <a:ext cx="2800350" cy="64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accent2"/>
                    </a:solidFill>
                    <a:latin typeface="Arial Black" pitchFamily="34" charset="0"/>
                  </a:rPr>
                  <a:t>3</a:t>
                </a:r>
                <a:r>
                  <a:rPr lang="en-US">
                    <a:solidFill>
                      <a:schemeClr val="accent2"/>
                    </a:solidFill>
                  </a:rPr>
                  <a:t> Euler angles for</a:t>
                </a:r>
              </a:p>
              <a:p>
                <a:r>
                  <a:rPr lang="en-US">
                    <a:solidFill>
                      <a:schemeClr val="accent2"/>
                    </a:solidFill>
                    <a:latin typeface="Arial Black" pitchFamily="34" charset="0"/>
                  </a:rPr>
                  <a:t>Diffusion Tensor PAF</a:t>
                </a:r>
                <a:endParaRPr lang="en-US">
                  <a:solidFill>
                    <a:schemeClr val="accent2"/>
                  </a:solidFill>
                </a:endParaRPr>
              </a:p>
            </p:txBody>
          </p:sp>
          <p:pic>
            <p:nvPicPr>
              <p:cNvPr id="1032" name="Picture 6" descr="D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4960" r="24001"/>
              <a:stretch>
                <a:fillRect/>
              </a:stretch>
            </p:blipFill>
            <p:spPr bwMode="auto">
              <a:xfrm>
                <a:off x="5410200" y="1905000"/>
                <a:ext cx="2439988" cy="355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3" name="Text Box 7"/>
              <p:cNvSpPr txBox="1">
                <a:spLocks noChangeArrowheads="1"/>
              </p:cNvSpPr>
              <p:nvPr/>
            </p:nvSpPr>
            <p:spPr bwMode="auto">
              <a:xfrm>
                <a:off x="7848600" y="4038600"/>
                <a:ext cx="533400" cy="503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700" i="1">
                    <a:latin typeface="Times New Roman" pitchFamily="18" charset="0"/>
                  </a:rPr>
                  <a:t>D</a:t>
                </a:r>
                <a:r>
                  <a:rPr lang="en-US" sz="2700" i="1" baseline="-25000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1034" name="Text Box 8"/>
              <p:cNvSpPr txBox="1">
                <a:spLocks noChangeArrowheads="1"/>
              </p:cNvSpPr>
              <p:nvPr/>
            </p:nvSpPr>
            <p:spPr bwMode="auto">
              <a:xfrm>
                <a:off x="4953000" y="3886200"/>
                <a:ext cx="685800" cy="503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700" i="1">
                    <a:latin typeface="Times New Roman" pitchFamily="18" charset="0"/>
                  </a:rPr>
                  <a:t>D</a:t>
                </a:r>
                <a:r>
                  <a:rPr lang="en-US" sz="2700" i="1" baseline="-25000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1035" name="AutoShape 10"/>
              <p:cNvSpPr>
                <a:spLocks noChangeArrowheads="1"/>
              </p:cNvSpPr>
              <p:nvPr/>
            </p:nvSpPr>
            <p:spPr bwMode="auto">
              <a:xfrm rot="5035652">
                <a:off x="5332413" y="4014788"/>
                <a:ext cx="685800" cy="228600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0 h 21600"/>
                  <a:gd name="T8" fmla="*/ 2147483647 w 21600"/>
                  <a:gd name="T9" fmla="*/ 2147483647 h 21600"/>
                  <a:gd name="T10" fmla="*/ 2147483647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AutoShape 11"/>
              <p:cNvSpPr>
                <a:spLocks noChangeArrowheads="1"/>
              </p:cNvSpPr>
              <p:nvPr/>
            </p:nvSpPr>
            <p:spPr bwMode="auto">
              <a:xfrm rot="10800000">
                <a:off x="6400800" y="1981200"/>
                <a:ext cx="685800" cy="228600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0 h 21600"/>
                  <a:gd name="T8" fmla="*/ 2147483647 w 21600"/>
                  <a:gd name="T9" fmla="*/ 2147483647 h 21600"/>
                  <a:gd name="T10" fmla="*/ 2147483647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AutoShape 12"/>
              <p:cNvSpPr>
                <a:spLocks noChangeArrowheads="1"/>
              </p:cNvSpPr>
              <p:nvPr/>
            </p:nvSpPr>
            <p:spPr bwMode="auto">
              <a:xfrm rot="-5114182">
                <a:off x="7315200" y="4067175"/>
                <a:ext cx="685800" cy="228600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0 h 21600"/>
                  <a:gd name="T8" fmla="*/ 2147483647 w 21600"/>
                  <a:gd name="T9" fmla="*/ 2147483647 h 21600"/>
                  <a:gd name="T10" fmla="*/ 2147483647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5037</TotalTime>
  <Words>844</Words>
  <Application>Microsoft Office PowerPoint</Application>
  <PresentationFormat>On-screen Show (4:3)</PresentationFormat>
  <Paragraphs>244</Paragraphs>
  <Slides>36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Default Design</vt:lpstr>
      <vt:lpstr>Equation</vt:lpstr>
      <vt:lpstr>Graph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UMCP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ryabov</dc:creator>
  <cp:lastModifiedBy>yasya</cp:lastModifiedBy>
  <cp:revision>731</cp:revision>
  <dcterms:created xsi:type="dcterms:W3CDTF">2004-01-27T18:24:16Z</dcterms:created>
  <dcterms:modified xsi:type="dcterms:W3CDTF">2009-09-10T17:32:34Z</dcterms:modified>
</cp:coreProperties>
</file>