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258" r:id="rId4"/>
    <p:sldId id="257" r:id="rId5"/>
    <p:sldId id="259" r:id="rId6"/>
    <p:sldId id="305" r:id="rId7"/>
    <p:sldId id="265" r:id="rId8"/>
    <p:sldId id="264" r:id="rId9"/>
    <p:sldId id="269" r:id="rId10"/>
    <p:sldId id="268" r:id="rId11"/>
    <p:sldId id="271" r:id="rId12"/>
    <p:sldId id="270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8" r:id="rId23"/>
    <p:sldId id="289" r:id="rId24"/>
    <p:sldId id="290" r:id="rId25"/>
    <p:sldId id="291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B203-D9D1-4AE5-A4A2-2F21C81084C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006-B293-4897-A254-C75B506DE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7E76F-5E0C-4A16-B2C1-DD019C51B42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9952ED-060B-4D1F-AFE2-6B32A603206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7E292C-BB99-4ECF-9AF3-D3F4ACCA9F2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66052-CA7C-4836-A457-0AC1BF03701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7520F5-E1EC-448B-91E6-861851B6DE9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5E1310-4C3D-44B4-B50B-E882F8BB325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0CB86-3F77-41E6-9DA0-33184C93F8F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7E6E6-1D30-4CBE-89E4-9D711DC2B0A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5955C4-C892-4FBE-AD8E-7133DCCEDE7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3A32B-7308-47DF-8529-B40D33DCCB2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46A09-BDF9-4B95-9CFF-19AF9C1260C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E8B896-754F-4FFE-B50E-DA0C4C8CD2F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46A09-BDF9-4B95-9CFF-19AF9C1260C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D0EB6-9D24-42A2-B2A8-BBD30232221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608CF9-936E-4871-85E1-B27CA41CE03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592FA-EA75-4BDD-B1D3-F3F4A15C056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796F0-A5A9-491E-87F5-D2A88CFEEAF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E02CEA-62FD-4E7D-9FCB-3F7A47A9A23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189F4D-FACA-4D1E-BA96-D57C2432CA2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ADC1D-6B95-4EB6-9F44-2EAFFE2C426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B7B97D-A44C-4035-93C8-09362148A8D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6566B-20A0-409E-B7A6-99E37E20550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36EEE6-6D34-4162-B591-E76D2FA3858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006-B293-4897-A254-C75B506DEF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2C14-5383-4EAE-9D4B-54971360190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EFBD-2ECF-437F-B151-3FDBB0CA1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9400"/>
            <a:ext cx="75438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</a:rPr>
              <a:t>Methods 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of Protein Structure Elucidation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7496" y="4978569"/>
            <a:ext cx="25688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solidFill>
                  <a:schemeClr val="tx2"/>
                </a:solidFill>
              </a:rPr>
              <a:t>Yaroslav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</a:rPr>
              <a:t>Ryabov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5" name="Picture 4" descr="cit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040" y="1295400"/>
            <a:ext cx="6364760" cy="1066800"/>
          </a:xfrm>
          <a:prstGeom prst="rect">
            <a:avLst/>
          </a:prstGeom>
        </p:spPr>
      </p:pic>
      <p:pic>
        <p:nvPicPr>
          <p:cNvPr id="6" name="Picture 5" descr="head_mai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6525067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600" y="152400"/>
            <a:ext cx="7848600" cy="5811427"/>
            <a:chOff x="609600" y="152400"/>
            <a:chExt cx="7848600" cy="5811427"/>
          </a:xfrm>
        </p:grpSpPr>
        <p:sp>
          <p:nvSpPr>
            <p:cNvPr id="2" name="Rectangle 1"/>
            <p:cNvSpPr/>
            <p:nvPr/>
          </p:nvSpPr>
          <p:spPr>
            <a:xfrm>
              <a:off x="609600" y="152400"/>
              <a:ext cx="7848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Protein structure prediction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90600" y="685800"/>
              <a:ext cx="6553200" cy="5278027"/>
              <a:chOff x="990600" y="685800"/>
              <a:chExt cx="6553200" cy="5278027"/>
            </a:xfrm>
          </p:grpSpPr>
          <p:pic>
            <p:nvPicPr>
              <p:cNvPr id="7" name="Picture 6" descr="6.jpg"/>
              <p:cNvPicPr>
                <a:picLocks noChangeAspect="1"/>
              </p:cNvPicPr>
              <p:nvPr/>
            </p:nvPicPr>
            <p:blipFill>
              <a:blip r:embed="rId3" cstate="print"/>
              <a:srcRect l="18333" r="19167"/>
              <a:stretch>
                <a:fillRect/>
              </a:stretch>
            </p:blipFill>
            <p:spPr>
              <a:xfrm>
                <a:off x="3110347" y="4038600"/>
                <a:ext cx="2144683" cy="1925227"/>
              </a:xfrm>
              <a:prstGeom prst="rect">
                <a:avLst/>
              </a:prstGeom>
            </p:spPr>
          </p:pic>
          <p:pic>
            <p:nvPicPr>
              <p:cNvPr id="5" name="Picture 4" descr="exended.jpg"/>
              <p:cNvPicPr>
                <a:picLocks noChangeAspect="1"/>
              </p:cNvPicPr>
              <p:nvPr/>
            </p:nvPicPr>
            <p:blipFill>
              <a:blip r:embed="rId4" cstate="print"/>
              <a:srcRect t="35172" b="36655"/>
              <a:stretch>
                <a:fillRect/>
              </a:stretch>
            </p:blipFill>
            <p:spPr>
              <a:xfrm>
                <a:off x="1676400" y="2039151"/>
                <a:ext cx="5715000" cy="904869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066800" y="1295400"/>
                <a:ext cx="64770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b="1" dirty="0" smtClean="0">
                    <a:solidFill>
                      <a:schemeClr val="tx2"/>
                    </a:solidFill>
                  </a:rPr>
                  <a:t>Use Extended strand </a:t>
                </a:r>
              </a:p>
              <a:p>
                <a:r>
                  <a:rPr lang="en-US" sz="2100" b="1" dirty="0" smtClean="0">
                    <a:solidFill>
                      <a:schemeClr val="tx2"/>
                    </a:solidFill>
                  </a:rPr>
                  <a:t>Which is build using structures  of amino-acid residues  </a:t>
                </a:r>
                <a:endParaRPr lang="en-US" sz="2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32816" y="2794337"/>
                <a:ext cx="56778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>
                    <a:solidFill>
                      <a:srgbClr val="FF0000"/>
                    </a:solidFill>
                  </a:rPr>
                  <a:t>+</a:t>
                </a:r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3581400"/>
                <a:ext cx="5715000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b="1" dirty="0" smtClean="0">
                    <a:solidFill>
                      <a:schemeClr val="tx2"/>
                    </a:solidFill>
                  </a:rPr>
                  <a:t>Model inter molecular Force fields (CHARMM)    </a:t>
                </a:r>
                <a:endParaRPr lang="en-US" sz="2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28800" y="4393049"/>
                <a:ext cx="631904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0" dirty="0" smtClean="0">
                    <a:solidFill>
                      <a:srgbClr val="FF0000"/>
                    </a:solidFill>
                  </a:rPr>
                  <a:t>=</a:t>
                </a:r>
                <a:endParaRPr lang="en-US" sz="7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90600" y="685800"/>
                <a:ext cx="1752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The Goal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 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9600" y="152400"/>
            <a:ext cx="8153400" cy="5811427"/>
            <a:chOff x="609600" y="152400"/>
            <a:chExt cx="8153400" cy="5811427"/>
          </a:xfrm>
        </p:grpSpPr>
        <p:sp>
          <p:nvSpPr>
            <p:cNvPr id="2" name="Rectangle 1"/>
            <p:cNvSpPr/>
            <p:nvPr/>
          </p:nvSpPr>
          <p:spPr>
            <a:xfrm>
              <a:off x="609600" y="152400"/>
              <a:ext cx="7848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Protein structure prediction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pic>
          <p:nvPicPr>
            <p:cNvPr id="7" name="Picture 6" descr="6.jpg"/>
            <p:cNvPicPr>
              <a:picLocks noChangeAspect="1"/>
            </p:cNvPicPr>
            <p:nvPr/>
          </p:nvPicPr>
          <p:blipFill>
            <a:blip r:embed="rId3" cstate="print"/>
            <a:srcRect l="18333" r="19167"/>
            <a:stretch>
              <a:fillRect/>
            </a:stretch>
          </p:blipFill>
          <p:spPr>
            <a:xfrm>
              <a:off x="3110347" y="4038600"/>
              <a:ext cx="2144683" cy="1925227"/>
            </a:xfrm>
            <a:prstGeom prst="rect">
              <a:avLst/>
            </a:prstGeom>
          </p:spPr>
        </p:pic>
        <p:pic>
          <p:nvPicPr>
            <p:cNvPr id="5" name="Picture 4" descr="exended.jpg"/>
            <p:cNvPicPr>
              <a:picLocks noChangeAspect="1"/>
            </p:cNvPicPr>
            <p:nvPr/>
          </p:nvPicPr>
          <p:blipFill>
            <a:blip r:embed="rId4" cstate="print"/>
            <a:srcRect t="35172" b="36655"/>
            <a:stretch>
              <a:fillRect/>
            </a:stretch>
          </p:blipFill>
          <p:spPr>
            <a:xfrm>
              <a:off x="1676400" y="2039151"/>
              <a:ext cx="5715000" cy="90486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1295400"/>
              <a:ext cx="6477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 smtClean="0">
                  <a:solidFill>
                    <a:schemeClr val="tx2"/>
                  </a:solidFill>
                </a:rPr>
                <a:t>Use Extended strand </a:t>
              </a:r>
            </a:p>
            <a:p>
              <a:r>
                <a:rPr lang="en-US" sz="2100" b="1" dirty="0" smtClean="0">
                  <a:solidFill>
                    <a:schemeClr val="tx2"/>
                  </a:solidFill>
                </a:rPr>
                <a:t>Which is build using structures  of amino-acid residues  </a:t>
              </a:r>
              <a:endParaRPr lang="en-US" sz="21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32816" y="279433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+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3581400"/>
              <a:ext cx="5715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 smtClean="0">
                  <a:solidFill>
                    <a:schemeClr val="tx2"/>
                  </a:solidFill>
                </a:rPr>
                <a:t>Model inter molecular Force fields (CHARMM)  </a:t>
              </a:r>
              <a:endParaRPr lang="en-US" sz="21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4393049"/>
              <a:ext cx="63190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0" dirty="0" smtClean="0">
                  <a:solidFill>
                    <a:schemeClr val="tx2"/>
                  </a:solidFill>
                </a:rPr>
                <a:t>=</a:t>
              </a:r>
              <a:endParaRPr lang="en-US" sz="7000" dirty="0">
                <a:solidFill>
                  <a:schemeClr val="tx2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0600" y="685800"/>
              <a:ext cx="1752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The Goal</a:t>
              </a:r>
              <a:r>
                <a:rPr lang="en-US" b="1" dirty="0" smtClean="0">
                  <a:solidFill>
                    <a:schemeClr val="tx2"/>
                  </a:solidFill>
                </a:rPr>
                <a:t>  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1676400" y="4648200"/>
              <a:ext cx="9144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714500" y="4686300"/>
              <a:ext cx="914400" cy="685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943600" y="4800600"/>
              <a:ext cx="2819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Is yet to accomplish  </a:t>
              </a:r>
              <a:r>
                <a:rPr lang="en-US" b="1" dirty="0" smtClean="0">
                  <a:solidFill>
                    <a:schemeClr val="tx2"/>
                  </a:solidFill>
                </a:rPr>
                <a:t>  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9600" y="152400"/>
            <a:ext cx="7848600" cy="6477000"/>
            <a:chOff x="609600" y="152400"/>
            <a:chExt cx="7848600" cy="6477000"/>
          </a:xfrm>
        </p:grpSpPr>
        <p:sp>
          <p:nvSpPr>
            <p:cNvPr id="2" name="Rectangle 1"/>
            <p:cNvSpPr/>
            <p:nvPr/>
          </p:nvSpPr>
          <p:spPr>
            <a:xfrm>
              <a:off x="609600" y="152400"/>
              <a:ext cx="7848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Structure elucidation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393733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=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 descr="exended.jpg"/>
            <p:cNvPicPr>
              <a:picLocks noChangeAspect="1"/>
            </p:cNvPicPr>
            <p:nvPr/>
          </p:nvPicPr>
          <p:blipFill>
            <a:blip r:embed="rId3" cstate="print"/>
            <a:srcRect t="35172" b="36655"/>
            <a:stretch>
              <a:fillRect/>
            </a:stretch>
          </p:blipFill>
          <p:spPr>
            <a:xfrm>
              <a:off x="1676400" y="1371600"/>
              <a:ext cx="5715000" cy="90486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066800" y="685800"/>
              <a:ext cx="6477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 smtClean="0">
                  <a:solidFill>
                    <a:schemeClr val="tx2"/>
                  </a:solidFill>
                </a:rPr>
                <a:t>Use Extended strand </a:t>
              </a:r>
            </a:p>
            <a:p>
              <a:r>
                <a:rPr lang="en-US" sz="2100" b="1" dirty="0" smtClean="0">
                  <a:solidFill>
                    <a:schemeClr val="tx2"/>
                  </a:solidFill>
                </a:rPr>
                <a:t>Which is build using structures  of amino-acid residues  </a:t>
              </a:r>
              <a:endParaRPr lang="en-US" sz="21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80416" y="1905000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+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71600" y="2743200"/>
              <a:ext cx="5715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 smtClean="0">
                  <a:solidFill>
                    <a:schemeClr val="tx2"/>
                  </a:solidFill>
                </a:rPr>
                <a:t>Model inter molecular Force fields (CHARMM)  </a:t>
              </a:r>
              <a:endParaRPr lang="en-US" sz="21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80416" y="279433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+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16" descr="6.jpg"/>
            <p:cNvPicPr>
              <a:picLocks noChangeAspect="1"/>
            </p:cNvPicPr>
            <p:nvPr/>
          </p:nvPicPr>
          <p:blipFill>
            <a:blip r:embed="rId4" cstate="print"/>
            <a:srcRect l="18333" r="19167"/>
            <a:stretch>
              <a:fillRect/>
            </a:stretch>
          </p:blipFill>
          <p:spPr>
            <a:xfrm>
              <a:off x="3352800" y="4704173"/>
              <a:ext cx="2144683" cy="192522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079679" y="3638024"/>
              <a:ext cx="6553200" cy="781576"/>
              <a:chOff x="1079679" y="3568521"/>
              <a:chExt cx="6553200" cy="78157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71600" y="3657600"/>
                <a:ext cx="579120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b="1" dirty="0" smtClean="0">
                    <a:solidFill>
                      <a:schemeClr val="tx2"/>
                    </a:solidFill>
                  </a:rPr>
                  <a:t>Experimental restraints: NOE, RDC, T1 and T2, etc.</a:t>
                </a:r>
              </a:p>
              <a:p>
                <a:r>
                  <a:rPr lang="en-US" b="1" dirty="0" smtClean="0">
                    <a:solidFill>
                      <a:schemeClr val="tx2"/>
                    </a:solidFill>
                  </a:rPr>
                  <a:t>  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79679" y="3568521"/>
                <a:ext cx="6553200" cy="609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990600" y="381000"/>
            <a:ext cx="6629400" cy="5562600"/>
            <a:chOff x="990600" y="381000"/>
            <a:chExt cx="6629400" cy="5562600"/>
          </a:xfrm>
        </p:grpSpPr>
        <p:sp>
          <p:nvSpPr>
            <p:cNvPr id="19459" name="Rectangle 1"/>
            <p:cNvSpPr>
              <a:spLocks noChangeArrowheads="1"/>
            </p:cNvSpPr>
            <p:nvPr/>
          </p:nvSpPr>
          <p:spPr bwMode="auto">
            <a:xfrm>
              <a:off x="990600" y="3810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Local and Global restraints</a:t>
              </a:r>
              <a:r>
                <a:rPr lang="en-US" sz="2400" b="1" dirty="0">
                  <a:solidFill>
                    <a:schemeClr val="accent2"/>
                  </a:solidFill>
                </a:rPr>
                <a:t>   </a:t>
              </a:r>
            </a:p>
          </p:txBody>
        </p:sp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2059548" y="2151594"/>
              <a:ext cx="4672884" cy="3792006"/>
              <a:chOff x="1905000" y="838200"/>
              <a:chExt cx="4672884" cy="3792006"/>
            </a:xfrm>
          </p:grpSpPr>
          <p:grpSp>
            <p:nvGrpSpPr>
              <p:cNvPr id="6" name="Group 47"/>
              <p:cNvGrpSpPr>
                <a:grpSpLocks/>
              </p:cNvGrpSpPr>
              <p:nvPr/>
            </p:nvGrpSpPr>
            <p:grpSpPr bwMode="auto">
              <a:xfrm flipV="1">
                <a:off x="1905000" y="2882721"/>
                <a:ext cx="4492182" cy="1747485"/>
                <a:chOff x="1981200" y="838200"/>
                <a:chExt cx="4492182" cy="1747440"/>
              </a:xfrm>
            </p:grpSpPr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981200" y="15962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7" name="Straight Connector 3"/>
                    <p:cNvCxnSpPr/>
                    <p:nvPr/>
                  </p:nvCxnSpPr>
                  <p:spPr>
                    <a:xfrm flipV="1">
                      <a:off x="913840" y="3886406"/>
                      <a:ext cx="609600" cy="533386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837640" y="4292795"/>
                      <a:ext cx="228600" cy="22859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9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5" name="Straight Connector 9"/>
                    <p:cNvCxnSpPr/>
                    <p:nvPr/>
                  </p:nvCxnSpPr>
                  <p:spPr>
                    <a:xfrm flipV="1">
                      <a:off x="918018" y="3892938"/>
                      <a:ext cx="609584" cy="5318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Oval 10"/>
                    <p:cNvSpPr>
                      <a:spLocks noChangeAspect="1"/>
                    </p:cNvSpPr>
                    <p:nvPr/>
                  </p:nvSpPr>
                  <p:spPr>
                    <a:xfrm>
                      <a:off x="848121" y="4303153"/>
                      <a:ext cx="228594" cy="22701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2" name="Group 15"/>
                <p:cNvGrpSpPr>
                  <a:grpSpLocks/>
                </p:cNvGrpSpPr>
                <p:nvPr/>
              </p:nvGrpSpPr>
              <p:grpSpPr bwMode="auto">
                <a:xfrm rot="-1996535">
                  <a:off x="3030794" y="1150645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1" name="Straight Connector 3"/>
                    <p:cNvCxnSpPr/>
                    <p:nvPr/>
                  </p:nvCxnSpPr>
                  <p:spPr>
                    <a:xfrm flipV="1">
                      <a:off x="862644" y="3879323"/>
                      <a:ext cx="609600" cy="54767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791305" y="4301056"/>
                      <a:ext cx="228600" cy="23018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4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flipV="1">
                      <a:off x="905332" y="3926712"/>
                      <a:ext cx="609584" cy="527050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Oval 69"/>
                    <p:cNvSpPr>
                      <a:spLocks noChangeAspect="1"/>
                    </p:cNvSpPr>
                    <p:nvPr/>
                  </p:nvSpPr>
                  <p:spPr>
                    <a:xfrm>
                      <a:off x="823613" y="4332121"/>
                      <a:ext cx="228594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5" name="Group 22"/>
                <p:cNvGrpSpPr>
                  <a:grpSpLocks/>
                </p:cNvGrpSpPr>
                <p:nvPr/>
              </p:nvGrpSpPr>
              <p:grpSpPr bwMode="auto">
                <a:xfrm rot="3082729">
                  <a:off x="4212121" y="1058126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5" name="Straight Connector 3"/>
                    <p:cNvCxnSpPr/>
                    <p:nvPr/>
                  </p:nvCxnSpPr>
                  <p:spPr>
                    <a:xfrm flipV="1">
                      <a:off x="901120" y="3907456"/>
                      <a:ext cx="609584" cy="54927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Oval 65"/>
                    <p:cNvSpPr>
                      <a:spLocks noChangeAspect="1"/>
                    </p:cNvSpPr>
                    <p:nvPr/>
                  </p:nvSpPr>
                  <p:spPr>
                    <a:xfrm>
                      <a:off x="824287" y="4326287"/>
                      <a:ext cx="228594" cy="23336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flipV="1">
                      <a:off x="944378" y="3903374"/>
                      <a:ext cx="609600" cy="5302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" name="Oval 63"/>
                    <p:cNvSpPr>
                      <a:spLocks noChangeAspect="1"/>
                    </p:cNvSpPr>
                    <p:nvPr/>
                  </p:nvSpPr>
                  <p:spPr>
                    <a:xfrm>
                      <a:off x="872185" y="4313855"/>
                      <a:ext cx="228600" cy="22700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8" name="Group 29"/>
                <p:cNvGrpSpPr>
                  <a:grpSpLocks/>
                </p:cNvGrpSpPr>
                <p:nvPr/>
              </p:nvGrpSpPr>
              <p:grpSpPr bwMode="auto">
                <a:xfrm rot="2380815">
                  <a:off x="5192795" y="17449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59" name="Straight Connector 3"/>
                    <p:cNvCxnSpPr/>
                    <p:nvPr/>
                  </p:nvCxnSpPr>
                  <p:spPr>
                    <a:xfrm flipV="1">
                      <a:off x="908825" y="3900383"/>
                      <a:ext cx="609600" cy="55243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Oval 59"/>
                    <p:cNvSpPr>
                      <a:spLocks noChangeAspect="1"/>
                    </p:cNvSpPr>
                    <p:nvPr/>
                  </p:nvSpPr>
                  <p:spPr>
                    <a:xfrm>
                      <a:off x="831259" y="4324359"/>
                      <a:ext cx="228600" cy="2317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4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flipV="1">
                      <a:off x="922980" y="3904519"/>
                      <a:ext cx="609584" cy="522288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Oval 57"/>
                    <p:cNvSpPr>
                      <a:spLocks noChangeAspect="1"/>
                    </p:cNvSpPr>
                    <p:nvPr/>
                  </p:nvSpPr>
                  <p:spPr>
                    <a:xfrm>
                      <a:off x="863767" y="4307459"/>
                      <a:ext cx="227006" cy="22701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5" name="Group 46"/>
              <p:cNvGrpSpPr>
                <a:grpSpLocks/>
              </p:cNvGrpSpPr>
              <p:nvPr/>
            </p:nvGrpSpPr>
            <p:grpSpPr bwMode="auto">
              <a:xfrm>
                <a:off x="1918686" y="838200"/>
                <a:ext cx="4659198" cy="1790677"/>
                <a:chOff x="1981200" y="838200"/>
                <a:chExt cx="4659198" cy="1790677"/>
              </a:xfrm>
            </p:grpSpPr>
            <p:grpSp>
              <p:nvGrpSpPr>
                <p:cNvPr id="30" name="Group 14"/>
                <p:cNvGrpSpPr>
                  <a:grpSpLocks/>
                </p:cNvGrpSpPr>
                <p:nvPr/>
              </p:nvGrpSpPr>
              <p:grpSpPr bwMode="auto">
                <a:xfrm>
                  <a:off x="1981200" y="15962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3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4" name="Straight Connector 3"/>
                    <p:cNvCxnSpPr/>
                    <p:nvPr/>
                  </p:nvCxnSpPr>
                  <p:spPr>
                    <a:xfrm flipV="1">
                      <a:off x="914441" y="3865262"/>
                      <a:ext cx="609600" cy="534987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838241" y="4273249"/>
                      <a:ext cx="228600" cy="2476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2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V="1">
                      <a:off x="882979" y="3892356"/>
                      <a:ext cx="609600" cy="5318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Oval 10"/>
                    <p:cNvSpPr>
                      <a:spLocks noChangeAspect="1"/>
                    </p:cNvSpPr>
                    <p:nvPr/>
                  </p:nvSpPr>
                  <p:spPr>
                    <a:xfrm>
                      <a:off x="810495" y="4285715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37" name="Group 15"/>
                <p:cNvGrpSpPr>
                  <a:grpSpLocks/>
                </p:cNvGrpSpPr>
                <p:nvPr/>
              </p:nvGrpSpPr>
              <p:grpSpPr bwMode="auto">
                <a:xfrm rot="-1996535">
                  <a:off x="3030794" y="1150645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3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1" name="Straight Connector 3"/>
                    <p:cNvCxnSpPr/>
                    <p:nvPr/>
                  </p:nvCxnSpPr>
                  <p:spPr>
                    <a:xfrm flipV="1">
                      <a:off x="902292" y="3845580"/>
                      <a:ext cx="609600" cy="52546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822968" y="4250505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flipV="1">
                      <a:off x="881147" y="3879810"/>
                      <a:ext cx="609600" cy="531813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Oval 19"/>
                    <p:cNvSpPr>
                      <a:spLocks noChangeAspect="1"/>
                    </p:cNvSpPr>
                    <p:nvPr/>
                  </p:nvSpPr>
                  <p:spPr>
                    <a:xfrm>
                      <a:off x="809584" y="4285782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40" name="Group 22"/>
                <p:cNvGrpSpPr>
                  <a:grpSpLocks/>
                </p:cNvGrpSpPr>
                <p:nvPr/>
              </p:nvGrpSpPr>
              <p:grpSpPr bwMode="auto">
                <a:xfrm rot="3082729">
                  <a:off x="4212121" y="1058126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42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8" name="Straight Connector 3"/>
                    <p:cNvCxnSpPr/>
                    <p:nvPr/>
                  </p:nvCxnSpPr>
                  <p:spPr>
                    <a:xfrm flipV="1">
                      <a:off x="885440" y="3887440"/>
                      <a:ext cx="609600" cy="53022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Oval 28"/>
                    <p:cNvSpPr>
                      <a:spLocks noChangeAspect="1"/>
                    </p:cNvSpPr>
                    <p:nvPr/>
                  </p:nvSpPr>
                  <p:spPr>
                    <a:xfrm>
                      <a:off x="809342" y="4293748"/>
                      <a:ext cx="228600" cy="222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V="1">
                      <a:off x="914789" y="3919831"/>
                      <a:ext cx="609600" cy="53022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Oval 26"/>
                    <p:cNvSpPr>
                      <a:spLocks noChangeAspect="1"/>
                    </p:cNvSpPr>
                    <p:nvPr/>
                  </p:nvSpPr>
                  <p:spPr>
                    <a:xfrm>
                      <a:off x="840607" y="4315357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44" name="Group 45"/>
                <p:cNvGrpSpPr>
                  <a:grpSpLocks/>
                </p:cNvGrpSpPr>
                <p:nvPr/>
              </p:nvGrpSpPr>
              <p:grpSpPr bwMode="auto">
                <a:xfrm rot="1741714">
                  <a:off x="5181601" y="1788141"/>
                  <a:ext cx="1458797" cy="840736"/>
                  <a:chOff x="5181601" y="1512767"/>
                  <a:chExt cx="1458797" cy="840736"/>
                </a:xfrm>
              </p:grpSpPr>
              <p:grpSp>
                <p:nvGrpSpPr>
                  <p:cNvPr id="45" name="Group 29"/>
                  <p:cNvGrpSpPr>
                    <a:grpSpLocks/>
                  </p:cNvGrpSpPr>
                  <p:nvPr/>
                </p:nvGrpSpPr>
                <p:grpSpPr bwMode="auto">
                  <a:xfrm rot="639101">
                    <a:off x="5181601" y="1512767"/>
                    <a:ext cx="1280587" cy="840736"/>
                    <a:chOff x="838200" y="3680822"/>
                    <a:chExt cx="1280587" cy="840736"/>
                  </a:xfrm>
                </p:grpSpPr>
                <p:grpSp>
                  <p:nvGrpSpPr>
                    <p:cNvPr id="46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3886200"/>
                      <a:ext cx="685800" cy="635358"/>
                      <a:chOff x="838200" y="3886200"/>
                      <a:chExt cx="685800" cy="635358"/>
                    </a:xfrm>
                  </p:grpSpPr>
                  <p:cxnSp>
                    <p:nvCxnSpPr>
                      <p:cNvPr id="35" name="Straight Connector 3"/>
                      <p:cNvCxnSpPr/>
                      <p:nvPr/>
                    </p:nvCxnSpPr>
                    <p:spPr>
                      <a:xfrm flipV="1">
                        <a:off x="849557" y="3838629"/>
                        <a:ext cx="609600" cy="546100"/>
                      </a:xfrm>
                      <a:prstGeom prst="line">
                        <a:avLst/>
                      </a:prstGeom>
                      <a:ln w="38100">
                        <a:solidFill>
                          <a:srgbClr val="0000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Oval 3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5448" y="4258636"/>
                        <a:ext cx="228600" cy="23177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" name="Group 8"/>
                    <p:cNvGrpSpPr>
                      <a:grpSpLocks/>
                    </p:cNvGrpSpPr>
                    <p:nvPr/>
                  </p:nvGrpSpPr>
                  <p:grpSpPr bwMode="auto">
                    <a:xfrm rot="3963288">
                      <a:off x="1458208" y="3706043"/>
                      <a:ext cx="685800" cy="635358"/>
                      <a:chOff x="838200" y="3886200"/>
                      <a:chExt cx="685800" cy="635358"/>
                    </a:xfrm>
                  </p:grpSpPr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 flipV="1">
                        <a:off x="858369" y="3918949"/>
                        <a:ext cx="609600" cy="530225"/>
                      </a:xfrm>
                      <a:prstGeom prst="line">
                        <a:avLst/>
                      </a:prstGeom>
                      <a:ln w="38100">
                        <a:solidFill>
                          <a:srgbClr val="0000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Oval 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83394" y="4334199"/>
                        <a:ext cx="228600" cy="22701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sp>
                <p:nvSpPr>
                  <p:cNvPr id="41" name="Oval 40"/>
                  <p:cNvSpPr>
                    <a:spLocks noChangeAspect="1"/>
                  </p:cNvSpPr>
                  <p:nvPr/>
                </p:nvSpPr>
                <p:spPr>
                  <a:xfrm rot="4602389">
                    <a:off x="6392309" y="2042914"/>
                    <a:ext cx="228600" cy="2286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461" name="Rectangle 79"/>
            <p:cNvSpPr>
              <a:spLocks noChangeArrowheads="1"/>
            </p:cNvSpPr>
            <p:nvPr/>
          </p:nvSpPr>
          <p:spPr bwMode="auto">
            <a:xfrm>
              <a:off x="5105400" y="1295400"/>
              <a:ext cx="2514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Ideal structure </a:t>
              </a:r>
              <a:r>
                <a:rPr lang="en-US" sz="2400" b="1" dirty="0">
                  <a:solidFill>
                    <a:schemeClr val="accent2"/>
                  </a:solidFill>
                </a:rPr>
                <a:t>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5"/>
          <p:cNvGrpSpPr>
            <a:grpSpLocks/>
          </p:cNvGrpSpPr>
          <p:nvPr/>
        </p:nvGrpSpPr>
        <p:grpSpPr bwMode="auto">
          <a:xfrm>
            <a:off x="990600" y="381000"/>
            <a:ext cx="7391400" cy="5456238"/>
            <a:chOff x="990600" y="381000"/>
            <a:chExt cx="7391400" cy="5456879"/>
          </a:xfrm>
        </p:grpSpPr>
        <p:sp>
          <p:nvSpPr>
            <p:cNvPr id="20483" name="Rectangle 1"/>
            <p:cNvSpPr>
              <a:spLocks noChangeArrowheads="1"/>
            </p:cNvSpPr>
            <p:nvPr/>
          </p:nvSpPr>
          <p:spPr bwMode="auto">
            <a:xfrm>
              <a:off x="990600" y="3810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Local restraints   </a:t>
              </a:r>
            </a:p>
          </p:txBody>
        </p:sp>
        <p:grpSp>
          <p:nvGrpSpPr>
            <p:cNvPr id="3" name="Group 160"/>
            <p:cNvGrpSpPr>
              <a:grpSpLocks/>
            </p:cNvGrpSpPr>
            <p:nvPr/>
          </p:nvGrpSpPr>
          <p:grpSpPr bwMode="auto">
            <a:xfrm>
              <a:off x="7346587" y="1425402"/>
              <a:ext cx="1035413" cy="860598"/>
              <a:chOff x="7162800" y="838200"/>
              <a:chExt cx="1035413" cy="860598"/>
            </a:xfrm>
          </p:grpSpPr>
          <p:grpSp>
            <p:nvGrpSpPr>
              <p:cNvPr id="6" name="Group 159"/>
              <p:cNvGrpSpPr>
                <a:grpSpLocks/>
              </p:cNvGrpSpPr>
              <p:nvPr/>
            </p:nvGrpSpPr>
            <p:grpSpPr bwMode="auto">
              <a:xfrm>
                <a:off x="7162800" y="838200"/>
                <a:ext cx="1035413" cy="860598"/>
                <a:chOff x="7162800" y="838200"/>
                <a:chExt cx="1035413" cy="860598"/>
              </a:xfrm>
            </p:grpSpPr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 rot="4602389">
                  <a:off x="7629855" y="838529"/>
                  <a:ext cx="568392" cy="568325"/>
                </a:xfrm>
                <a:prstGeom prst="ellipse">
                  <a:avLst/>
                </a:prstGeom>
                <a:solidFill>
                  <a:srgbClr val="FFCDCD"/>
                </a:solidFill>
                <a:ln>
                  <a:solidFill>
                    <a:srgbClr val="FF85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" name="Group 7"/>
                <p:cNvGrpSpPr>
                  <a:grpSpLocks/>
                </p:cNvGrpSpPr>
                <p:nvPr/>
              </p:nvGrpSpPr>
              <p:grpSpPr bwMode="auto">
                <a:xfrm rot="639101">
                  <a:off x="7162800" y="1063440"/>
                  <a:ext cx="685800" cy="635358"/>
                  <a:chOff x="838200" y="3886200"/>
                  <a:chExt cx="685800" cy="635358"/>
                </a:xfrm>
              </p:grpSpPr>
              <p:cxnSp>
                <p:nvCxnSpPr>
                  <p:cNvPr id="79" name="Straight Connector 3"/>
                  <p:cNvCxnSpPr/>
                  <p:nvPr/>
                </p:nvCxnSpPr>
                <p:spPr>
                  <a:xfrm flipV="1">
                    <a:off x="913753" y="3885240"/>
                    <a:ext cx="609600" cy="533463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Oval 80"/>
                  <p:cNvSpPr>
                    <a:spLocks noChangeAspect="1"/>
                  </p:cNvSpPr>
                  <p:nvPr/>
                </p:nvSpPr>
                <p:spPr>
                  <a:xfrm>
                    <a:off x="830556" y="4283003"/>
                    <a:ext cx="228600" cy="22862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 rot="6344103">
                <a:off x="7793388" y="1021094"/>
                <a:ext cx="228627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161"/>
            <p:cNvGrpSpPr>
              <a:grpSpLocks/>
            </p:cNvGrpSpPr>
            <p:nvPr/>
          </p:nvGrpSpPr>
          <p:grpSpPr bwMode="auto">
            <a:xfrm>
              <a:off x="2032875" y="1698045"/>
              <a:ext cx="4866818" cy="4139834"/>
              <a:chOff x="2032875" y="1698045"/>
              <a:chExt cx="4866818" cy="4139834"/>
            </a:xfrm>
          </p:grpSpPr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4602389">
                <a:off x="2510598" y="4109715"/>
                <a:ext cx="568392" cy="566738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4602389">
                <a:off x="3157505" y="4756697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4602389">
                <a:off x="3689317" y="4324847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4602389">
                <a:off x="3867911" y="5087730"/>
                <a:ext cx="568392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4602389">
                <a:off x="4490211" y="5125835"/>
                <a:ext cx="568392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4602389">
                <a:off x="5112511" y="4935312"/>
                <a:ext cx="568392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 rot="4602389">
                <a:off x="5251417" y="4086694"/>
                <a:ext cx="566805" cy="566738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 rot="4602389">
                <a:off x="5924517" y="3943802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 rot="4602389">
                <a:off x="6331711" y="3195208"/>
                <a:ext cx="566804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 rot="4602389">
                <a:off x="5924517" y="2383107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 rot="4602389">
                <a:off x="5010117" y="2457728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 rot="4602389">
                <a:off x="4706111" y="1886955"/>
                <a:ext cx="566804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4602389">
                <a:off x="3970305" y="1875047"/>
                <a:ext cx="566804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4602389">
                <a:off x="3335305" y="2141778"/>
                <a:ext cx="566804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4602389">
                <a:off x="3095592" y="3005480"/>
                <a:ext cx="568392" cy="568325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4602389">
                <a:off x="2484405" y="2840360"/>
                <a:ext cx="566804" cy="56673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8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7" name="Straight Connector 3"/>
              <p:cNvCxnSpPr/>
              <p:nvPr/>
            </p:nvCxnSpPr>
            <p:spPr>
              <a:xfrm>
                <a:off x="2136775" y="4447066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4"/>
              <p:cNvSpPr>
                <a:spLocks noChangeAspect="1"/>
              </p:cNvSpPr>
              <p:nvPr/>
            </p:nvSpPr>
            <p:spPr>
              <a:xfrm flipV="1">
                <a:off x="2060575" y="4345454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5" name="Straight Connector 9"/>
              <p:cNvCxnSpPr/>
              <p:nvPr/>
            </p:nvCxnSpPr>
            <p:spPr>
              <a:xfrm rot="17636712">
                <a:off x="2779677" y="4561410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10"/>
              <p:cNvSpPr>
                <a:spLocks noChangeAspect="1"/>
              </p:cNvSpPr>
              <p:nvPr/>
            </p:nvSpPr>
            <p:spPr>
              <a:xfrm rot="17636712" flipV="1">
                <a:off x="2630475" y="4855114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1" name="Straight Connector 3"/>
              <p:cNvCxnSpPr/>
              <p:nvPr/>
            </p:nvCxnSpPr>
            <p:spPr>
              <a:xfrm rot="1996535">
                <a:off x="3255963" y="4758252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21"/>
              <p:cNvSpPr>
                <a:spLocks noChangeAspect="1"/>
              </p:cNvSpPr>
              <p:nvPr/>
            </p:nvSpPr>
            <p:spPr>
              <a:xfrm rot="1996535" flipV="1">
                <a:off x="3363913" y="4551853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19633247">
                <a:off x="3732213" y="5207567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 rot="19633247" flipV="1">
                <a:off x="3560763" y="5291715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5" name="Straight Connector 3"/>
              <p:cNvCxnSpPr/>
              <p:nvPr/>
            </p:nvCxnSpPr>
            <p:spPr>
              <a:xfrm rot="18517271">
                <a:off x="4424327" y="5207598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18517271" flipV="1">
                <a:off x="4249725" y="5409217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4553983">
                <a:off x="4914864" y="4775748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14553983" flipV="1">
                <a:off x="5003787" y="5282202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9" name="Straight Connector 3"/>
              <p:cNvCxnSpPr/>
              <p:nvPr/>
            </p:nvCxnSpPr>
            <p:spPr>
              <a:xfrm rot="19219185">
                <a:off x="5373688" y="4475644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19219185" flipV="1">
                <a:off x="5197475" y="4602659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15255897">
                <a:off x="5942771" y="4154168"/>
                <a:ext cx="609672" cy="53181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15255897" flipV="1">
                <a:off x="5961050" y="4631251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2149475" y="3114996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2073275" y="3521444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94"/>
              <p:cNvGrpSpPr>
                <a:grpSpLocks/>
              </p:cNvGrpSpPr>
              <p:nvPr/>
            </p:nvGrpSpPr>
            <p:grpSpPr bwMode="auto">
              <a:xfrm>
                <a:off x="2643187" y="2961828"/>
                <a:ext cx="721710" cy="609600"/>
                <a:chOff x="2643187" y="2961828"/>
                <a:chExt cx="721710" cy="6096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3963288" flipV="1">
                  <a:off x="2784438" y="3010240"/>
                  <a:ext cx="628724" cy="533400"/>
                </a:xfrm>
                <a:prstGeom prst="line">
                  <a:avLst/>
                </a:prstGeom>
                <a:ln w="38100">
                  <a:solidFill>
                    <a:srgbClr val="797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 rot="3963288">
                  <a:off x="2643174" y="3011810"/>
                  <a:ext cx="228627" cy="228600"/>
                </a:xfrm>
                <a:prstGeom prst="ellipse">
                  <a:avLst/>
                </a:prstGeom>
                <a:ln>
                  <a:solidFill>
                    <a:srgbClr val="B0C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21" name="Straight Connector 3"/>
              <p:cNvCxnSpPr/>
              <p:nvPr/>
            </p:nvCxnSpPr>
            <p:spPr>
              <a:xfrm rot="19603465" flipV="1">
                <a:off x="3270250" y="2803810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 rot="19603465">
                <a:off x="3376613" y="3315045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966753" flipV="1">
                <a:off x="3744913" y="2354495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 rot="1966753">
                <a:off x="3573463" y="2576771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3"/>
              <p:cNvCxnSpPr/>
              <p:nvPr/>
            </p:nvCxnSpPr>
            <p:spPr>
              <a:xfrm rot="3082729" flipV="1">
                <a:off x="4437027" y="2356114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3082729">
                <a:off x="4262425" y="2457708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7046017" flipV="1">
                <a:off x="4929152" y="2786377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7046017">
                <a:off x="5016487" y="2584723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" name="Straight Connector 3"/>
              <p:cNvCxnSpPr/>
              <p:nvPr/>
            </p:nvCxnSpPr>
            <p:spPr>
              <a:xfrm rot="2380815" flipV="1">
                <a:off x="5387975" y="3086418"/>
                <a:ext cx="609600" cy="533463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80815">
                <a:off x="5210175" y="3264239"/>
                <a:ext cx="228600" cy="228627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6344103" flipV="1">
                <a:off x="5956264" y="3408750"/>
                <a:ext cx="609672" cy="533400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6344103">
                <a:off x="5974544" y="3236467"/>
                <a:ext cx="228627" cy="227013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6344103">
                <a:off x="6308712" y="3916792"/>
                <a:ext cx="228627" cy="228600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 rot="-584491">
                <a:off x="2032875" y="3071412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91" name="Straight Connector 3"/>
                <p:cNvCxnSpPr/>
                <p:nvPr/>
              </p:nvCxnSpPr>
              <p:spPr>
                <a:xfrm flipV="1">
                  <a:off x="914738" y="3886338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/>
                <p:cNvSpPr>
                  <a:spLocks noChangeAspect="1"/>
                </p:cNvSpPr>
                <p:nvPr/>
              </p:nvSpPr>
              <p:spPr>
                <a:xfrm>
                  <a:off x="837795" y="4292467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 rot="3362958">
                <a:off x="2638988" y="2752091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03" name="Straight Connector 3"/>
                <p:cNvCxnSpPr/>
                <p:nvPr/>
              </p:nvCxnSpPr>
              <p:spPr>
                <a:xfrm flipV="1">
                  <a:off x="914691" y="3896700"/>
                  <a:ext cx="609672" cy="51435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>
                <a:xfrm>
                  <a:off x="837519" y="4292414"/>
                  <a:ext cx="230214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7"/>
              <p:cNvGrpSpPr>
                <a:grpSpLocks/>
              </p:cNvGrpSpPr>
              <p:nvPr/>
            </p:nvGrpSpPr>
            <p:grpSpPr bwMode="auto">
              <a:xfrm rot="-2688062">
                <a:off x="3096060" y="2538794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07" name="Straight Connector 3"/>
                <p:cNvCxnSpPr/>
                <p:nvPr/>
              </p:nvCxnSpPr>
              <p:spPr>
                <a:xfrm flipV="1">
                  <a:off x="922245" y="3875686"/>
                  <a:ext cx="588963" cy="55410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>
                <a:xfrm>
                  <a:off x="838305" y="4293495"/>
                  <a:ext cx="225425" cy="23339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 rot="889830">
                <a:off x="3422690" y="1905986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11" name="Straight Connector 3"/>
                <p:cNvCxnSpPr/>
                <p:nvPr/>
              </p:nvCxnSpPr>
              <p:spPr>
                <a:xfrm flipV="1">
                  <a:off x="913840" y="3886808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>
                <a:xfrm>
                  <a:off x="837510" y="4292138"/>
                  <a:ext cx="228600" cy="22545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 rot="2558008">
                <a:off x="4166413" y="1698045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15" name="Straight Connector 3"/>
                <p:cNvCxnSpPr/>
                <p:nvPr/>
              </p:nvCxnSpPr>
              <p:spPr>
                <a:xfrm flipV="1">
                  <a:off x="914219" y="3885776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Oval 115"/>
                <p:cNvSpPr>
                  <a:spLocks noChangeAspect="1"/>
                </p:cNvSpPr>
                <p:nvPr/>
              </p:nvSpPr>
              <p:spPr>
                <a:xfrm>
                  <a:off x="838061" y="4292348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7"/>
              <p:cNvGrpSpPr>
                <a:grpSpLocks/>
              </p:cNvGrpSpPr>
              <p:nvPr/>
            </p:nvGrpSpPr>
            <p:grpSpPr bwMode="auto">
              <a:xfrm rot="5877309">
                <a:off x="4855058" y="1971076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00" name="Straight Connector 3"/>
                <p:cNvCxnSpPr/>
                <p:nvPr/>
              </p:nvCxnSpPr>
              <p:spPr>
                <a:xfrm flipV="1">
                  <a:off x="914336" y="3906700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>
                <a:xfrm>
                  <a:off x="837845" y="4293568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7"/>
              <p:cNvGrpSpPr>
                <a:grpSpLocks/>
              </p:cNvGrpSpPr>
              <p:nvPr/>
            </p:nvGrpSpPr>
            <p:grpSpPr bwMode="auto">
              <a:xfrm rot="3075142">
                <a:off x="5393994" y="2426244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20" name="Straight Connector 3"/>
                <p:cNvCxnSpPr/>
                <p:nvPr/>
              </p:nvCxnSpPr>
              <p:spPr>
                <a:xfrm flipV="1">
                  <a:off x="914880" y="3888355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>
                <a:xfrm>
                  <a:off x="838216" y="4292487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3" name="Group 7"/>
              <p:cNvGrpSpPr>
                <a:grpSpLocks/>
              </p:cNvGrpSpPr>
              <p:nvPr/>
            </p:nvGrpSpPr>
            <p:grpSpPr bwMode="auto">
              <a:xfrm rot="7061807">
                <a:off x="6003794" y="2787707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24" name="Straight Connector 3"/>
                <p:cNvCxnSpPr/>
                <p:nvPr/>
              </p:nvCxnSpPr>
              <p:spPr>
                <a:xfrm flipV="1">
                  <a:off x="914340" y="3886565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>
                <a:xfrm>
                  <a:off x="838604" y="4293466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4" name="Group 7"/>
              <p:cNvGrpSpPr>
                <a:grpSpLocks/>
              </p:cNvGrpSpPr>
              <p:nvPr/>
            </p:nvGrpSpPr>
            <p:grpSpPr bwMode="auto">
              <a:xfrm rot="8585438">
                <a:off x="6107525" y="3535328"/>
                <a:ext cx="675502" cy="643092"/>
                <a:chOff x="838200" y="3878466"/>
                <a:chExt cx="675502" cy="643092"/>
              </a:xfrm>
            </p:grpSpPr>
            <p:cxnSp>
              <p:nvCxnSpPr>
                <p:cNvPr id="128" name="Straight Connector 3"/>
                <p:cNvCxnSpPr/>
                <p:nvPr/>
              </p:nvCxnSpPr>
              <p:spPr>
                <a:xfrm flipV="1">
                  <a:off x="923817" y="3878268"/>
                  <a:ext cx="620713" cy="533462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>
                <a:xfrm>
                  <a:off x="840292" y="4293255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7"/>
              <p:cNvGrpSpPr>
                <a:grpSpLocks/>
              </p:cNvGrpSpPr>
              <p:nvPr/>
            </p:nvGrpSpPr>
            <p:grpSpPr bwMode="auto">
              <a:xfrm rot="-9026444">
                <a:off x="5658027" y="4113061"/>
                <a:ext cx="705879" cy="644729"/>
                <a:chOff x="838200" y="3876829"/>
                <a:chExt cx="705879" cy="644729"/>
              </a:xfrm>
            </p:grpSpPr>
            <p:cxnSp>
              <p:nvCxnSpPr>
                <p:cNvPr id="132" name="Straight Connector 3"/>
                <p:cNvCxnSpPr/>
                <p:nvPr/>
              </p:nvCxnSpPr>
              <p:spPr>
                <a:xfrm flipV="1">
                  <a:off x="934311" y="3877268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>
                <a:xfrm>
                  <a:off x="837855" y="4292838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 rot="7856971">
                <a:off x="5213792" y="4508379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36" name="Straight Connector 3"/>
                <p:cNvCxnSpPr/>
                <p:nvPr/>
              </p:nvCxnSpPr>
              <p:spPr>
                <a:xfrm flipV="1">
                  <a:off x="928443" y="3920631"/>
                  <a:ext cx="609672" cy="525462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>
                <a:xfrm>
                  <a:off x="840151" y="4295209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 rot="-10040519">
                <a:off x="4938058" y="5007434"/>
                <a:ext cx="684021" cy="634959"/>
                <a:chOff x="817118" y="3891335"/>
                <a:chExt cx="684021" cy="634959"/>
              </a:xfrm>
            </p:grpSpPr>
            <p:cxnSp>
              <p:nvCxnSpPr>
                <p:cNvPr id="140" name="Straight Connector 3"/>
                <p:cNvCxnSpPr/>
                <p:nvPr/>
              </p:nvCxnSpPr>
              <p:spPr>
                <a:xfrm flipV="1">
                  <a:off x="920754" y="3910938"/>
                  <a:ext cx="593725" cy="536638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>
                <a:xfrm>
                  <a:off x="842719" y="4303188"/>
                  <a:ext cx="22225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2" name="Group 7"/>
              <p:cNvGrpSpPr>
                <a:grpSpLocks/>
              </p:cNvGrpSpPr>
              <p:nvPr/>
            </p:nvGrpSpPr>
            <p:grpSpPr bwMode="auto">
              <a:xfrm rot="-7678978">
                <a:off x="4233322" y="5177300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44" name="Straight Connector 3"/>
                <p:cNvCxnSpPr/>
                <p:nvPr/>
              </p:nvCxnSpPr>
              <p:spPr>
                <a:xfrm flipV="1">
                  <a:off x="915046" y="3887580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>
                <a:xfrm>
                  <a:off x="841493" y="4293026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7" name="Group 7"/>
              <p:cNvGrpSpPr>
                <a:grpSpLocks/>
              </p:cNvGrpSpPr>
              <p:nvPr/>
            </p:nvGrpSpPr>
            <p:grpSpPr bwMode="auto">
              <a:xfrm rot="-2844165">
                <a:off x="3730200" y="4764605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48" name="Straight Connector 3"/>
                <p:cNvCxnSpPr/>
                <p:nvPr/>
              </p:nvCxnSpPr>
              <p:spPr>
                <a:xfrm flipV="1">
                  <a:off x="914906" y="3882823"/>
                  <a:ext cx="609672" cy="53340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>
                <a:xfrm>
                  <a:off x="842084" y="4285955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7"/>
              <p:cNvGrpSpPr>
                <a:grpSpLocks/>
              </p:cNvGrpSpPr>
              <p:nvPr/>
            </p:nvGrpSpPr>
            <p:grpSpPr bwMode="auto">
              <a:xfrm rot="-9156943">
                <a:off x="3434736" y="4472232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52" name="Straight Connector 3"/>
                <p:cNvCxnSpPr/>
                <p:nvPr/>
              </p:nvCxnSpPr>
              <p:spPr>
                <a:xfrm flipV="1">
                  <a:off x="916183" y="3887769"/>
                  <a:ext cx="609600" cy="53346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152"/>
                <p:cNvSpPr>
                  <a:spLocks noChangeAspect="1"/>
                </p:cNvSpPr>
                <p:nvPr/>
              </p:nvSpPr>
              <p:spPr>
                <a:xfrm>
                  <a:off x="840482" y="4292532"/>
                  <a:ext cx="228600" cy="2286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9" name="Group 7"/>
              <p:cNvGrpSpPr>
                <a:grpSpLocks/>
              </p:cNvGrpSpPr>
              <p:nvPr/>
            </p:nvGrpSpPr>
            <p:grpSpPr bwMode="auto">
              <a:xfrm rot="-5165493">
                <a:off x="2864921" y="4345635"/>
                <a:ext cx="685800" cy="635358"/>
                <a:chOff x="838200" y="3886200"/>
                <a:chExt cx="685800" cy="635358"/>
              </a:xfrm>
            </p:grpSpPr>
            <p:cxnSp>
              <p:nvCxnSpPr>
                <p:cNvPr id="156" name="Straight Connector 3"/>
                <p:cNvCxnSpPr/>
                <p:nvPr/>
              </p:nvCxnSpPr>
              <p:spPr>
                <a:xfrm flipV="1">
                  <a:off x="934773" y="3882777"/>
                  <a:ext cx="609672" cy="52863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>
                <a:xfrm>
                  <a:off x="851061" y="4281457"/>
                  <a:ext cx="228627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6344103">
                <a:off x="2783669" y="4192255"/>
                <a:ext cx="227039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0" name="Group 164"/>
            <p:cNvGrpSpPr>
              <a:grpSpLocks/>
            </p:cNvGrpSpPr>
            <p:nvPr/>
          </p:nvGrpSpPr>
          <p:grpSpPr bwMode="auto">
            <a:xfrm>
              <a:off x="1498242" y="1295400"/>
              <a:ext cx="1763932" cy="769531"/>
              <a:chOff x="1143000" y="1371600"/>
              <a:chExt cx="1763932" cy="769531"/>
            </a:xfrm>
          </p:grpSpPr>
          <p:sp>
            <p:nvSpPr>
              <p:cNvPr id="20487" name="TextBox 162"/>
              <p:cNvSpPr txBox="1">
                <a:spLocks noChangeArrowheads="1"/>
              </p:cNvSpPr>
              <p:nvPr/>
            </p:nvSpPr>
            <p:spPr bwMode="auto">
              <a:xfrm>
                <a:off x="1143000" y="1371600"/>
                <a:ext cx="1443024" cy="76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2"/>
                    </a:solidFill>
                    <a:sym typeface="Symbol" pitchFamily="18" charset="2"/>
                  </a:rPr>
                  <a:t> ~ </a:t>
                </a:r>
                <a:r>
                  <a:rPr lang="en-US" sz="4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endParaRPr lang="en-US" sz="4400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8" name="TextBox 163"/>
              <p:cNvSpPr txBox="1">
                <a:spLocks noChangeArrowheads="1"/>
              </p:cNvSpPr>
              <p:nvPr/>
            </p:nvSpPr>
            <p:spPr bwMode="auto">
              <a:xfrm>
                <a:off x="2579598" y="1371600"/>
                <a:ext cx="327334" cy="430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990600" y="381000"/>
            <a:ext cx="6629400" cy="5562600"/>
            <a:chOff x="990600" y="381000"/>
            <a:chExt cx="6629400" cy="5562600"/>
          </a:xfrm>
        </p:grpSpPr>
        <p:sp>
          <p:nvSpPr>
            <p:cNvPr id="21507" name="Rectangle 1"/>
            <p:cNvSpPr>
              <a:spLocks noChangeArrowheads="1"/>
            </p:cNvSpPr>
            <p:nvPr/>
          </p:nvSpPr>
          <p:spPr bwMode="auto">
            <a:xfrm>
              <a:off x="990600" y="3810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Global restraints   </a:t>
              </a:r>
            </a:p>
          </p:txBody>
        </p:sp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2059548" y="2151594"/>
              <a:ext cx="4672884" cy="3792006"/>
              <a:chOff x="1905000" y="838200"/>
              <a:chExt cx="4672884" cy="3792006"/>
            </a:xfrm>
          </p:grpSpPr>
          <p:grpSp>
            <p:nvGrpSpPr>
              <p:cNvPr id="6" name="Group 47"/>
              <p:cNvGrpSpPr>
                <a:grpSpLocks/>
              </p:cNvGrpSpPr>
              <p:nvPr/>
            </p:nvGrpSpPr>
            <p:grpSpPr bwMode="auto">
              <a:xfrm flipV="1">
                <a:off x="1905000" y="2882721"/>
                <a:ext cx="4492182" cy="1747485"/>
                <a:chOff x="1981200" y="838200"/>
                <a:chExt cx="4492182" cy="1747440"/>
              </a:xfrm>
            </p:grpSpPr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981200" y="15962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7" name="Straight Connector 3"/>
                    <p:cNvCxnSpPr/>
                    <p:nvPr/>
                  </p:nvCxnSpPr>
                  <p:spPr>
                    <a:xfrm flipV="1">
                      <a:off x="913840" y="3886406"/>
                      <a:ext cx="609600" cy="533386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837640" y="4292795"/>
                      <a:ext cx="228600" cy="22859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9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5" name="Straight Connector 9"/>
                    <p:cNvCxnSpPr/>
                    <p:nvPr/>
                  </p:nvCxnSpPr>
                  <p:spPr>
                    <a:xfrm flipV="1">
                      <a:off x="918018" y="3892938"/>
                      <a:ext cx="609584" cy="5318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Oval 10"/>
                    <p:cNvSpPr>
                      <a:spLocks noChangeAspect="1"/>
                    </p:cNvSpPr>
                    <p:nvPr/>
                  </p:nvSpPr>
                  <p:spPr>
                    <a:xfrm>
                      <a:off x="848121" y="4303153"/>
                      <a:ext cx="228594" cy="22701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2" name="Group 15"/>
                <p:cNvGrpSpPr>
                  <a:grpSpLocks/>
                </p:cNvGrpSpPr>
                <p:nvPr/>
              </p:nvGrpSpPr>
              <p:grpSpPr bwMode="auto">
                <a:xfrm rot="-1996535">
                  <a:off x="3030794" y="1150645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71" name="Straight Connector 3"/>
                    <p:cNvCxnSpPr/>
                    <p:nvPr/>
                  </p:nvCxnSpPr>
                  <p:spPr>
                    <a:xfrm flipV="1">
                      <a:off x="862644" y="3879323"/>
                      <a:ext cx="609600" cy="54767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791305" y="4301056"/>
                      <a:ext cx="228600" cy="23018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4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flipV="1">
                      <a:off x="905332" y="3926712"/>
                      <a:ext cx="609584" cy="527050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Oval 69"/>
                    <p:cNvSpPr>
                      <a:spLocks noChangeAspect="1"/>
                    </p:cNvSpPr>
                    <p:nvPr/>
                  </p:nvSpPr>
                  <p:spPr>
                    <a:xfrm>
                      <a:off x="823613" y="4332121"/>
                      <a:ext cx="228594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5" name="Group 22"/>
                <p:cNvGrpSpPr>
                  <a:grpSpLocks/>
                </p:cNvGrpSpPr>
                <p:nvPr/>
              </p:nvGrpSpPr>
              <p:grpSpPr bwMode="auto">
                <a:xfrm rot="3082729">
                  <a:off x="4212121" y="1058126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1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5" name="Straight Connector 3"/>
                    <p:cNvCxnSpPr/>
                    <p:nvPr/>
                  </p:nvCxnSpPr>
                  <p:spPr>
                    <a:xfrm flipV="1">
                      <a:off x="901120" y="3907456"/>
                      <a:ext cx="609584" cy="54927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Oval 65"/>
                    <p:cNvSpPr>
                      <a:spLocks noChangeAspect="1"/>
                    </p:cNvSpPr>
                    <p:nvPr/>
                  </p:nvSpPr>
                  <p:spPr>
                    <a:xfrm>
                      <a:off x="824287" y="4326287"/>
                      <a:ext cx="228594" cy="23336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flipV="1">
                      <a:off x="944378" y="3903374"/>
                      <a:ext cx="609600" cy="5302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" name="Oval 63"/>
                    <p:cNvSpPr>
                      <a:spLocks noChangeAspect="1"/>
                    </p:cNvSpPr>
                    <p:nvPr/>
                  </p:nvSpPr>
                  <p:spPr>
                    <a:xfrm>
                      <a:off x="872185" y="4313855"/>
                      <a:ext cx="228600" cy="22700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8" name="Group 29"/>
                <p:cNvGrpSpPr>
                  <a:grpSpLocks/>
                </p:cNvGrpSpPr>
                <p:nvPr/>
              </p:nvGrpSpPr>
              <p:grpSpPr bwMode="auto">
                <a:xfrm rot="2380815">
                  <a:off x="5192795" y="17449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59" name="Straight Connector 3"/>
                    <p:cNvCxnSpPr/>
                    <p:nvPr/>
                  </p:nvCxnSpPr>
                  <p:spPr>
                    <a:xfrm flipV="1">
                      <a:off x="908825" y="3900383"/>
                      <a:ext cx="609600" cy="55243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Oval 59"/>
                    <p:cNvSpPr>
                      <a:spLocks noChangeAspect="1"/>
                    </p:cNvSpPr>
                    <p:nvPr/>
                  </p:nvSpPr>
                  <p:spPr>
                    <a:xfrm>
                      <a:off x="831259" y="4324359"/>
                      <a:ext cx="228600" cy="23176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4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flipV="1">
                      <a:off x="922980" y="3904519"/>
                      <a:ext cx="609584" cy="522288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Oval 57"/>
                    <p:cNvSpPr>
                      <a:spLocks noChangeAspect="1"/>
                    </p:cNvSpPr>
                    <p:nvPr/>
                  </p:nvSpPr>
                  <p:spPr>
                    <a:xfrm>
                      <a:off x="863767" y="4307459"/>
                      <a:ext cx="227006" cy="22701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5" name="Group 46"/>
              <p:cNvGrpSpPr>
                <a:grpSpLocks/>
              </p:cNvGrpSpPr>
              <p:nvPr/>
            </p:nvGrpSpPr>
            <p:grpSpPr bwMode="auto">
              <a:xfrm>
                <a:off x="1918686" y="838200"/>
                <a:ext cx="4659198" cy="1790677"/>
                <a:chOff x="1981200" y="838200"/>
                <a:chExt cx="4659198" cy="1790677"/>
              </a:xfrm>
            </p:grpSpPr>
            <p:grpSp>
              <p:nvGrpSpPr>
                <p:cNvPr id="30" name="Group 14"/>
                <p:cNvGrpSpPr>
                  <a:grpSpLocks/>
                </p:cNvGrpSpPr>
                <p:nvPr/>
              </p:nvGrpSpPr>
              <p:grpSpPr bwMode="auto">
                <a:xfrm>
                  <a:off x="1981200" y="1596204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3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4" name="Straight Connector 3"/>
                    <p:cNvCxnSpPr/>
                    <p:nvPr/>
                  </p:nvCxnSpPr>
                  <p:spPr>
                    <a:xfrm flipV="1">
                      <a:off x="914441" y="3865262"/>
                      <a:ext cx="609600" cy="534987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838241" y="4273249"/>
                      <a:ext cx="228600" cy="2476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04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V="1">
                      <a:off x="882979" y="3892356"/>
                      <a:ext cx="609600" cy="53181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Oval 10"/>
                    <p:cNvSpPr>
                      <a:spLocks noChangeAspect="1"/>
                    </p:cNvSpPr>
                    <p:nvPr/>
                  </p:nvSpPr>
                  <p:spPr>
                    <a:xfrm>
                      <a:off x="810495" y="4285715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05" name="Group 15"/>
                <p:cNvGrpSpPr>
                  <a:grpSpLocks/>
                </p:cNvGrpSpPr>
                <p:nvPr/>
              </p:nvGrpSpPr>
              <p:grpSpPr bwMode="auto">
                <a:xfrm rot="-1996535">
                  <a:off x="3030794" y="1150645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0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1" name="Straight Connector 3"/>
                    <p:cNvCxnSpPr/>
                    <p:nvPr/>
                  </p:nvCxnSpPr>
                  <p:spPr>
                    <a:xfrm flipV="1">
                      <a:off x="902292" y="3845580"/>
                      <a:ext cx="609600" cy="525462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822968" y="4250505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08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flipV="1">
                      <a:off x="881147" y="3879810"/>
                      <a:ext cx="609600" cy="531813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Oval 19"/>
                    <p:cNvSpPr>
                      <a:spLocks noChangeAspect="1"/>
                    </p:cNvSpPr>
                    <p:nvPr/>
                  </p:nvSpPr>
                  <p:spPr>
                    <a:xfrm>
                      <a:off x="809584" y="4285782"/>
                      <a:ext cx="228600" cy="22542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10" name="Group 22"/>
                <p:cNvGrpSpPr>
                  <a:grpSpLocks/>
                </p:cNvGrpSpPr>
                <p:nvPr/>
              </p:nvGrpSpPr>
              <p:grpSpPr bwMode="auto">
                <a:xfrm rot="3082729">
                  <a:off x="4212121" y="1058126"/>
                  <a:ext cx="1280587" cy="840736"/>
                  <a:chOff x="838200" y="3680822"/>
                  <a:chExt cx="1280587" cy="840736"/>
                </a:xfrm>
              </p:grpSpPr>
              <p:grpSp>
                <p:nvGrpSpPr>
                  <p:cNvPr id="2151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38200" y="3886200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8" name="Straight Connector 3"/>
                    <p:cNvCxnSpPr/>
                    <p:nvPr/>
                  </p:nvCxnSpPr>
                  <p:spPr>
                    <a:xfrm flipV="1">
                      <a:off x="885440" y="3887440"/>
                      <a:ext cx="609600" cy="53022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Oval 28"/>
                    <p:cNvSpPr>
                      <a:spLocks noChangeAspect="1"/>
                    </p:cNvSpPr>
                    <p:nvPr/>
                  </p:nvSpPr>
                  <p:spPr>
                    <a:xfrm>
                      <a:off x="809342" y="4293748"/>
                      <a:ext cx="228600" cy="222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1512" name="Group 8"/>
                  <p:cNvGrpSpPr>
                    <a:grpSpLocks/>
                  </p:cNvGrpSpPr>
                  <p:nvPr/>
                </p:nvGrpSpPr>
                <p:grpSpPr bwMode="auto">
                  <a:xfrm rot="3963288">
                    <a:off x="1458208" y="3706043"/>
                    <a:ext cx="685800" cy="635358"/>
                    <a:chOff x="838200" y="3886200"/>
                    <a:chExt cx="685800" cy="635358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V="1">
                      <a:off x="914789" y="3919831"/>
                      <a:ext cx="609600" cy="530225"/>
                    </a:xfrm>
                    <a:prstGeom prst="line">
                      <a:avLst/>
                    </a:prstGeom>
                    <a:ln w="38100">
                      <a:solidFill>
                        <a:srgbClr val="00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Oval 26"/>
                    <p:cNvSpPr>
                      <a:spLocks noChangeAspect="1"/>
                    </p:cNvSpPr>
                    <p:nvPr/>
                  </p:nvSpPr>
                  <p:spPr>
                    <a:xfrm>
                      <a:off x="840607" y="4315357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1513" name="Group 45"/>
                <p:cNvGrpSpPr>
                  <a:grpSpLocks/>
                </p:cNvGrpSpPr>
                <p:nvPr/>
              </p:nvGrpSpPr>
              <p:grpSpPr bwMode="auto">
                <a:xfrm rot="1741714">
                  <a:off x="5181601" y="1788141"/>
                  <a:ext cx="1458797" cy="840736"/>
                  <a:chOff x="5181601" y="1512767"/>
                  <a:chExt cx="1458797" cy="840736"/>
                </a:xfrm>
              </p:grpSpPr>
              <p:grpSp>
                <p:nvGrpSpPr>
                  <p:cNvPr id="21514" name="Group 29"/>
                  <p:cNvGrpSpPr>
                    <a:grpSpLocks/>
                  </p:cNvGrpSpPr>
                  <p:nvPr/>
                </p:nvGrpSpPr>
                <p:grpSpPr bwMode="auto">
                  <a:xfrm rot="639101">
                    <a:off x="5181601" y="1512767"/>
                    <a:ext cx="1280587" cy="840736"/>
                    <a:chOff x="838200" y="3680822"/>
                    <a:chExt cx="1280587" cy="840736"/>
                  </a:xfrm>
                </p:grpSpPr>
                <p:grpSp>
                  <p:nvGrpSpPr>
                    <p:cNvPr id="2151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3886200"/>
                      <a:ext cx="685800" cy="635358"/>
                      <a:chOff x="838200" y="3886200"/>
                      <a:chExt cx="685800" cy="635358"/>
                    </a:xfrm>
                  </p:grpSpPr>
                  <p:cxnSp>
                    <p:nvCxnSpPr>
                      <p:cNvPr id="35" name="Straight Connector 3"/>
                      <p:cNvCxnSpPr/>
                      <p:nvPr/>
                    </p:nvCxnSpPr>
                    <p:spPr>
                      <a:xfrm flipV="1">
                        <a:off x="849557" y="3838629"/>
                        <a:ext cx="609600" cy="546100"/>
                      </a:xfrm>
                      <a:prstGeom prst="line">
                        <a:avLst/>
                      </a:prstGeom>
                      <a:ln w="38100">
                        <a:solidFill>
                          <a:srgbClr val="0000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Oval 3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5448" y="4258636"/>
                        <a:ext cx="228600" cy="23177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516" name="Group 8"/>
                    <p:cNvGrpSpPr>
                      <a:grpSpLocks/>
                    </p:cNvGrpSpPr>
                    <p:nvPr/>
                  </p:nvGrpSpPr>
                  <p:grpSpPr bwMode="auto">
                    <a:xfrm rot="3963288">
                      <a:off x="1458208" y="3706043"/>
                      <a:ext cx="685800" cy="635358"/>
                      <a:chOff x="838200" y="3886200"/>
                      <a:chExt cx="685800" cy="635358"/>
                    </a:xfrm>
                  </p:grpSpPr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 flipV="1">
                        <a:off x="858369" y="3918949"/>
                        <a:ext cx="609600" cy="530225"/>
                      </a:xfrm>
                      <a:prstGeom prst="line">
                        <a:avLst/>
                      </a:prstGeom>
                      <a:ln w="38100">
                        <a:solidFill>
                          <a:srgbClr val="0000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Oval 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83394" y="4334199"/>
                        <a:ext cx="228600" cy="22701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sp>
                <p:nvSpPr>
                  <p:cNvPr id="41" name="Oval 40"/>
                  <p:cNvSpPr>
                    <a:spLocks noChangeAspect="1"/>
                  </p:cNvSpPr>
                  <p:nvPr/>
                </p:nvSpPr>
                <p:spPr>
                  <a:xfrm rot="4602389">
                    <a:off x="6392309" y="2042914"/>
                    <a:ext cx="228600" cy="2286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21509" name="Rectangle 66"/>
            <p:cNvSpPr>
              <a:spLocks noChangeArrowheads="1"/>
            </p:cNvSpPr>
            <p:nvPr/>
          </p:nvSpPr>
          <p:spPr bwMode="auto">
            <a:xfrm>
              <a:off x="5105400" y="1295400"/>
              <a:ext cx="2514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Overall shape   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981200" y="2438400"/>
              <a:ext cx="4572000" cy="3200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990600" y="381000"/>
            <a:ext cx="5654675" cy="5426075"/>
            <a:chOff x="990600" y="381000"/>
            <a:chExt cx="5654735" cy="5426135"/>
          </a:xfrm>
        </p:grpSpPr>
        <p:sp>
          <p:nvSpPr>
            <p:cNvPr id="114" name="Oval 113"/>
            <p:cNvSpPr/>
            <p:nvPr/>
          </p:nvSpPr>
          <p:spPr>
            <a:xfrm>
              <a:off x="1981211" y="2438423"/>
              <a:ext cx="4572049" cy="32004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32" name="Rectangle 1"/>
            <p:cNvSpPr>
              <a:spLocks noChangeArrowheads="1"/>
            </p:cNvSpPr>
            <p:nvPr/>
          </p:nvSpPr>
          <p:spPr bwMode="auto">
            <a:xfrm>
              <a:off x="990600" y="3810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Local and Global restraints</a:t>
              </a:r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 rot="4602389">
              <a:off x="2077255" y="4031496"/>
              <a:ext cx="566744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 rot="4602389">
              <a:off x="3257574" y="4248193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 rot="4602389">
              <a:off x="2482866" y="4616497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 rot="4602389">
              <a:off x="3333775" y="5010201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 rot="4602389">
              <a:off x="4705389" y="5086402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 rot="4602389">
              <a:off x="4019582" y="5238804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 rot="4602389">
              <a:off x="5162594" y="4629197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 rot="4602389">
              <a:off x="5924602" y="4552996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 rot="4602389">
              <a:off x="6077004" y="3790988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 rot="4602389">
              <a:off x="5772201" y="3105180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 rot="4602389">
              <a:off x="5086393" y="3105180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 rot="4602389">
              <a:off x="4857791" y="2419373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 rot="4602389">
              <a:off x="4095783" y="2266971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 rot="4602389">
              <a:off x="3409976" y="2419373"/>
              <a:ext cx="568331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 rot="4602389">
              <a:off x="3096441" y="3004373"/>
              <a:ext cx="566743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 rot="4602389">
              <a:off x="2483660" y="2839271"/>
              <a:ext cx="566743" cy="568331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Straight Connector 3"/>
            <p:cNvCxnSpPr/>
            <p:nvPr/>
          </p:nvCxnSpPr>
          <p:spPr>
            <a:xfrm>
              <a:off x="2135200" y="4446633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4"/>
            <p:cNvSpPr>
              <a:spLocks noChangeAspect="1"/>
            </p:cNvSpPr>
            <p:nvPr/>
          </p:nvSpPr>
          <p:spPr>
            <a:xfrm flipV="1">
              <a:off x="2058999" y="4345032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Connector 9"/>
            <p:cNvCxnSpPr/>
            <p:nvPr/>
          </p:nvCxnSpPr>
          <p:spPr>
            <a:xfrm rot="17636712">
              <a:off x="2779732" y="4562521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10"/>
            <p:cNvSpPr>
              <a:spLocks noChangeAspect="1"/>
            </p:cNvSpPr>
            <p:nvPr/>
          </p:nvSpPr>
          <p:spPr>
            <a:xfrm rot="17636712" flipV="1">
              <a:off x="2628917" y="4854625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1" name="Straight Connector 3"/>
            <p:cNvCxnSpPr/>
            <p:nvPr/>
          </p:nvCxnSpPr>
          <p:spPr>
            <a:xfrm rot="1996535">
              <a:off x="3255987" y="4757786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21"/>
            <p:cNvSpPr>
              <a:spLocks noChangeAspect="1"/>
            </p:cNvSpPr>
            <p:nvPr/>
          </p:nvSpPr>
          <p:spPr>
            <a:xfrm rot="1996535" flipV="1">
              <a:off x="3363938" y="4551409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9633247">
              <a:off x="3732242" y="5208641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>
              <a:spLocks noChangeAspect="1"/>
            </p:cNvSpPr>
            <p:nvPr/>
          </p:nvSpPr>
          <p:spPr>
            <a:xfrm rot="19633247" flipV="1">
              <a:off x="3560790" y="5291192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3"/>
            <p:cNvCxnSpPr/>
            <p:nvPr/>
          </p:nvCxnSpPr>
          <p:spPr>
            <a:xfrm rot="18517271">
              <a:off x="4424399" y="5207053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 rot="18517271" flipV="1">
              <a:off x="4249773" y="5408669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4553983">
              <a:off x="4914942" y="4775249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>
              <a:spLocks noChangeAspect="1"/>
            </p:cNvSpPr>
            <p:nvPr/>
          </p:nvSpPr>
          <p:spPr>
            <a:xfrm rot="14553983" flipV="1">
              <a:off x="5003843" y="5281667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9" name="Straight Connector 3"/>
            <p:cNvCxnSpPr/>
            <p:nvPr/>
          </p:nvCxnSpPr>
          <p:spPr>
            <a:xfrm rot="19219185">
              <a:off x="5373735" y="4475208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>
              <a:spLocks noChangeAspect="1"/>
            </p:cNvSpPr>
            <p:nvPr/>
          </p:nvSpPr>
          <p:spPr>
            <a:xfrm rot="19219185" flipV="1">
              <a:off x="5197520" y="4602210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5255897">
              <a:off x="5943652" y="4152942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>
              <a:spLocks noChangeAspect="1"/>
            </p:cNvSpPr>
            <p:nvPr/>
          </p:nvSpPr>
          <p:spPr>
            <a:xfrm rot="15255897" flipV="1">
              <a:off x="5961116" y="4630785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2149487" y="3114705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073286" y="3521110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94"/>
            <p:cNvGrpSpPr>
              <a:grpSpLocks/>
            </p:cNvGrpSpPr>
            <p:nvPr/>
          </p:nvGrpSpPr>
          <p:grpSpPr bwMode="auto">
            <a:xfrm>
              <a:off x="2643187" y="2961828"/>
              <a:ext cx="721710" cy="609600"/>
              <a:chOff x="2643187" y="2961828"/>
              <a:chExt cx="721710" cy="609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3963288" flipV="1">
                <a:off x="2794020" y="3000405"/>
                <a:ext cx="609607" cy="533406"/>
              </a:xfrm>
              <a:prstGeom prst="line">
                <a:avLst/>
              </a:prstGeom>
              <a:ln w="38100">
                <a:solidFill>
                  <a:srgbClr val="797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 rot="3963288">
                <a:off x="2643206" y="3011518"/>
                <a:ext cx="228603" cy="228603"/>
              </a:xfrm>
              <a:prstGeom prst="ellipse">
                <a:avLst/>
              </a:prstGeom>
              <a:ln>
                <a:solidFill>
                  <a:srgbClr val="B0C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1" name="Straight Connector 3"/>
            <p:cNvCxnSpPr/>
            <p:nvPr/>
          </p:nvCxnSpPr>
          <p:spPr>
            <a:xfrm rot="19603465" flipV="1">
              <a:off x="3270274" y="2803552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>
              <a:spLocks noChangeAspect="1"/>
            </p:cNvSpPr>
            <p:nvPr/>
          </p:nvSpPr>
          <p:spPr>
            <a:xfrm rot="19603465">
              <a:off x="3376638" y="3314732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966753" flipV="1">
              <a:off x="3744942" y="2354285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>
              <a:spLocks noChangeAspect="1"/>
            </p:cNvSpPr>
            <p:nvPr/>
          </p:nvSpPr>
          <p:spPr>
            <a:xfrm rot="1966753">
              <a:off x="3573490" y="2574949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" name="Straight Connector 3"/>
            <p:cNvCxnSpPr/>
            <p:nvPr/>
          </p:nvCxnSpPr>
          <p:spPr>
            <a:xfrm rot="3082729" flipV="1">
              <a:off x="4437099" y="2354285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>
              <a:spLocks noChangeAspect="1"/>
            </p:cNvSpPr>
            <p:nvPr/>
          </p:nvSpPr>
          <p:spPr>
            <a:xfrm rot="3082729">
              <a:off x="4262473" y="2457473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7046017" flipV="1">
              <a:off x="4929230" y="2786090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>
              <a:spLocks noChangeAspect="1"/>
            </p:cNvSpPr>
            <p:nvPr/>
          </p:nvSpPr>
          <p:spPr>
            <a:xfrm rot="7046017">
              <a:off x="5016543" y="2584474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"/>
            <p:cNvCxnSpPr/>
            <p:nvPr/>
          </p:nvCxnSpPr>
          <p:spPr>
            <a:xfrm rot="2380815" flipV="1">
              <a:off x="5388022" y="3086130"/>
              <a:ext cx="609606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>
              <a:spLocks noChangeAspect="1"/>
            </p:cNvSpPr>
            <p:nvPr/>
          </p:nvSpPr>
          <p:spPr>
            <a:xfrm rot="2380815">
              <a:off x="5210220" y="3263932"/>
              <a:ext cx="228602" cy="228603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6344103" flipV="1">
              <a:off x="5956353" y="3408397"/>
              <a:ext cx="609607" cy="533406"/>
            </a:xfrm>
            <a:prstGeom prst="line">
              <a:avLst/>
            </a:prstGeom>
            <a:ln w="38100">
              <a:solidFill>
                <a:srgbClr val="797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 rot="6344103">
              <a:off x="5975403" y="3235357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6344103">
              <a:off x="6308781" y="3916402"/>
              <a:ext cx="228603" cy="228602"/>
            </a:xfrm>
            <a:prstGeom prst="ellipse">
              <a:avLst/>
            </a:prstGeom>
            <a:ln>
              <a:solidFill>
                <a:srgbClr val="B0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 rot="-584491">
              <a:off x="2032875" y="3071412"/>
              <a:ext cx="685800" cy="635358"/>
              <a:chOff x="838200" y="3886200"/>
              <a:chExt cx="685800" cy="635358"/>
            </a:xfrm>
          </p:grpSpPr>
          <p:cxnSp>
            <p:nvCxnSpPr>
              <p:cNvPr id="91" name="Straight Connector 3"/>
              <p:cNvCxnSpPr/>
              <p:nvPr/>
            </p:nvCxnSpPr>
            <p:spPr>
              <a:xfrm flipV="1">
                <a:off x="914804" y="3886059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838129" y="4292167"/>
                <a:ext cx="228602" cy="225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4157660">
              <a:off x="2616310" y="2857939"/>
              <a:ext cx="686297" cy="636671"/>
              <a:chOff x="838200" y="3884887"/>
              <a:chExt cx="686297" cy="636671"/>
            </a:xfrm>
          </p:grpSpPr>
          <p:cxnSp>
            <p:nvCxnSpPr>
              <p:cNvPr id="103" name="Straight Connector 3"/>
              <p:cNvCxnSpPr/>
              <p:nvPr/>
            </p:nvCxnSpPr>
            <p:spPr>
              <a:xfrm flipV="1">
                <a:off x="911867" y="3875399"/>
                <a:ext cx="600082" cy="531819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838019" y="4282741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-1902364">
              <a:off x="3181813" y="2818579"/>
              <a:ext cx="717587" cy="614137"/>
              <a:chOff x="779166" y="3870952"/>
              <a:chExt cx="717587" cy="614137"/>
            </a:xfrm>
          </p:grpSpPr>
          <p:cxnSp>
            <p:nvCxnSpPr>
              <p:cNvPr id="107" name="Straight Connector 3"/>
              <p:cNvCxnSpPr/>
              <p:nvPr/>
            </p:nvCxnSpPr>
            <p:spPr>
              <a:xfrm flipV="1">
                <a:off x="879283" y="3843260"/>
                <a:ext cx="609607" cy="536581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771211" y="4229062"/>
                <a:ext cx="228603" cy="230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2164691">
              <a:off x="3653982" y="2266542"/>
              <a:ext cx="680416" cy="642748"/>
              <a:chOff x="838200" y="3878810"/>
              <a:chExt cx="680416" cy="642748"/>
            </a:xfrm>
          </p:grpSpPr>
          <p:cxnSp>
            <p:nvCxnSpPr>
              <p:cNvPr id="111" name="Straight Connector 3"/>
              <p:cNvCxnSpPr/>
              <p:nvPr/>
            </p:nvCxnSpPr>
            <p:spPr>
              <a:xfrm flipV="1">
                <a:off x="911979" y="3878848"/>
                <a:ext cx="606431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838164" y="4293395"/>
                <a:ext cx="228602" cy="2286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7"/>
            <p:cNvGrpSpPr>
              <a:grpSpLocks/>
            </p:cNvGrpSpPr>
            <p:nvPr/>
          </p:nvGrpSpPr>
          <p:grpSpPr bwMode="auto">
            <a:xfrm rot="3215611">
              <a:off x="4383490" y="2280442"/>
              <a:ext cx="685800" cy="635358"/>
              <a:chOff x="838200" y="3886200"/>
              <a:chExt cx="685800" cy="635358"/>
            </a:xfrm>
          </p:grpSpPr>
          <p:cxnSp>
            <p:nvCxnSpPr>
              <p:cNvPr id="115" name="Straight Connector 3"/>
              <p:cNvCxnSpPr/>
              <p:nvPr/>
            </p:nvCxnSpPr>
            <p:spPr>
              <a:xfrm flipV="1">
                <a:off x="899746" y="3916863"/>
                <a:ext cx="609607" cy="528643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826609" y="4310961"/>
                <a:ext cx="228603" cy="225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 rot="6845612">
              <a:off x="4887684" y="2639632"/>
              <a:ext cx="685800" cy="635358"/>
              <a:chOff x="838200" y="3886200"/>
              <a:chExt cx="685800" cy="635358"/>
            </a:xfrm>
          </p:grpSpPr>
          <p:cxnSp>
            <p:nvCxnSpPr>
              <p:cNvPr id="100" name="Straight Connector 3"/>
              <p:cNvCxnSpPr/>
              <p:nvPr/>
            </p:nvCxnSpPr>
            <p:spPr>
              <a:xfrm flipV="1">
                <a:off x="911959" y="3913745"/>
                <a:ext cx="609607" cy="528644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834966" y="4311051"/>
                <a:ext cx="228603" cy="225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7"/>
            <p:cNvGrpSpPr>
              <a:grpSpLocks/>
            </p:cNvGrpSpPr>
            <p:nvPr/>
          </p:nvGrpSpPr>
          <p:grpSpPr bwMode="auto">
            <a:xfrm rot="2713048">
              <a:off x="5305729" y="3045085"/>
              <a:ext cx="685800" cy="635358"/>
              <a:chOff x="838200" y="3886200"/>
              <a:chExt cx="685800" cy="635358"/>
            </a:xfrm>
          </p:grpSpPr>
          <p:cxnSp>
            <p:nvCxnSpPr>
              <p:cNvPr id="120" name="Straight Connector 3"/>
              <p:cNvCxnSpPr/>
              <p:nvPr/>
            </p:nvCxnSpPr>
            <p:spPr>
              <a:xfrm flipV="1">
                <a:off x="910437" y="3886425"/>
                <a:ext cx="609607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835857" y="4292407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 rot="7061807">
              <a:off x="5888956" y="3333986"/>
              <a:ext cx="685800" cy="635358"/>
              <a:chOff x="838200" y="3886200"/>
              <a:chExt cx="685800" cy="635358"/>
            </a:xfrm>
          </p:grpSpPr>
          <p:cxnSp>
            <p:nvCxnSpPr>
              <p:cNvPr id="124" name="Straight Connector 3"/>
              <p:cNvCxnSpPr/>
              <p:nvPr/>
            </p:nvCxnSpPr>
            <p:spPr>
              <a:xfrm flipV="1">
                <a:off x="914052" y="3876635"/>
                <a:ext cx="609607" cy="554044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837956" y="4293156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 rot="8585438">
              <a:off x="5916615" y="4024595"/>
              <a:ext cx="675502" cy="643092"/>
              <a:chOff x="838200" y="3878466"/>
              <a:chExt cx="675502" cy="643092"/>
            </a:xfrm>
          </p:grpSpPr>
          <p:cxnSp>
            <p:nvCxnSpPr>
              <p:cNvPr id="128" name="Straight Connector 3"/>
              <p:cNvCxnSpPr/>
              <p:nvPr/>
            </p:nvCxnSpPr>
            <p:spPr>
              <a:xfrm flipV="1">
                <a:off x="901918" y="3878391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838238" y="4292558"/>
                <a:ext cx="228602" cy="2286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7"/>
            <p:cNvGrpSpPr>
              <a:grpSpLocks/>
            </p:cNvGrpSpPr>
            <p:nvPr/>
          </p:nvGrpSpPr>
          <p:grpSpPr bwMode="auto">
            <a:xfrm rot="-8468513">
              <a:off x="5534344" y="4493493"/>
              <a:ext cx="705879" cy="644729"/>
              <a:chOff x="838200" y="3876829"/>
              <a:chExt cx="705879" cy="644729"/>
            </a:xfrm>
          </p:grpSpPr>
          <p:cxnSp>
            <p:nvCxnSpPr>
              <p:cNvPr id="132" name="Straight Connector 3"/>
              <p:cNvCxnSpPr/>
              <p:nvPr/>
            </p:nvCxnSpPr>
            <p:spPr>
              <a:xfrm flipV="1">
                <a:off x="934188" y="3876772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837757" y="4292972"/>
                <a:ext cx="228602" cy="2286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7"/>
            <p:cNvGrpSpPr>
              <a:grpSpLocks/>
            </p:cNvGrpSpPr>
            <p:nvPr/>
          </p:nvGrpSpPr>
          <p:grpSpPr bwMode="auto">
            <a:xfrm rot="10323000">
              <a:off x="4917442" y="4768772"/>
              <a:ext cx="685800" cy="635358"/>
              <a:chOff x="838200" y="3886200"/>
              <a:chExt cx="685800" cy="635358"/>
            </a:xfrm>
          </p:grpSpPr>
          <p:cxnSp>
            <p:nvCxnSpPr>
              <p:cNvPr id="136" name="Straight Connector 3"/>
              <p:cNvCxnSpPr/>
              <p:nvPr/>
            </p:nvCxnSpPr>
            <p:spPr>
              <a:xfrm flipV="1">
                <a:off x="914748" y="3886492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838884" y="4293427"/>
                <a:ext cx="228602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7"/>
            <p:cNvGrpSpPr>
              <a:grpSpLocks/>
            </p:cNvGrpSpPr>
            <p:nvPr/>
          </p:nvGrpSpPr>
          <p:grpSpPr bwMode="auto">
            <a:xfrm rot="-8777565">
              <a:off x="4391141" y="5102085"/>
              <a:ext cx="684021" cy="634959"/>
              <a:chOff x="817118" y="3891335"/>
              <a:chExt cx="684021" cy="634959"/>
            </a:xfrm>
          </p:grpSpPr>
          <p:cxnSp>
            <p:nvCxnSpPr>
              <p:cNvPr id="140" name="Straight Connector 3"/>
              <p:cNvCxnSpPr/>
              <p:nvPr/>
            </p:nvCxnSpPr>
            <p:spPr>
              <a:xfrm flipV="1">
                <a:off x="890939" y="3892618"/>
                <a:ext cx="609606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816898" y="4297830"/>
                <a:ext cx="228602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7"/>
            <p:cNvGrpSpPr>
              <a:grpSpLocks/>
            </p:cNvGrpSpPr>
            <p:nvPr/>
          </p:nvGrpSpPr>
          <p:grpSpPr bwMode="auto">
            <a:xfrm rot="-7114151">
              <a:off x="3670059" y="5079320"/>
              <a:ext cx="685800" cy="635358"/>
              <a:chOff x="838200" y="3886200"/>
              <a:chExt cx="685800" cy="635358"/>
            </a:xfrm>
          </p:grpSpPr>
          <p:cxnSp>
            <p:nvCxnSpPr>
              <p:cNvPr id="144" name="Straight Connector 3"/>
              <p:cNvCxnSpPr/>
              <p:nvPr/>
            </p:nvCxnSpPr>
            <p:spPr>
              <a:xfrm flipV="1">
                <a:off x="914410" y="3885936"/>
                <a:ext cx="609607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838142" y="4292559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7"/>
            <p:cNvGrpSpPr>
              <a:grpSpLocks/>
            </p:cNvGrpSpPr>
            <p:nvPr/>
          </p:nvGrpSpPr>
          <p:grpSpPr bwMode="auto">
            <a:xfrm rot="-3146784">
              <a:off x="3247242" y="4645558"/>
              <a:ext cx="685800" cy="635358"/>
              <a:chOff x="838200" y="3886200"/>
              <a:chExt cx="685800" cy="635358"/>
            </a:xfrm>
          </p:grpSpPr>
          <p:cxnSp>
            <p:nvCxnSpPr>
              <p:cNvPr id="148" name="Straight Connector 3"/>
              <p:cNvCxnSpPr/>
              <p:nvPr/>
            </p:nvCxnSpPr>
            <p:spPr>
              <a:xfrm flipV="1">
                <a:off x="925052" y="3860324"/>
                <a:ext cx="609607" cy="5461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849019" y="4272466"/>
                <a:ext cx="228603" cy="2317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7"/>
            <p:cNvGrpSpPr>
              <a:grpSpLocks/>
            </p:cNvGrpSpPr>
            <p:nvPr/>
          </p:nvGrpSpPr>
          <p:grpSpPr bwMode="auto">
            <a:xfrm rot="-9893036">
              <a:off x="2890377" y="4345628"/>
              <a:ext cx="685800" cy="635358"/>
              <a:chOff x="838200" y="3886200"/>
              <a:chExt cx="685800" cy="635358"/>
            </a:xfrm>
          </p:grpSpPr>
          <p:cxnSp>
            <p:nvCxnSpPr>
              <p:cNvPr id="152" name="Straight Connector 3"/>
              <p:cNvCxnSpPr/>
              <p:nvPr/>
            </p:nvCxnSpPr>
            <p:spPr>
              <a:xfrm flipV="1">
                <a:off x="914931" y="3876933"/>
                <a:ext cx="609606" cy="554043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838530" y="4293457"/>
                <a:ext cx="228602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7"/>
            <p:cNvGrpSpPr>
              <a:grpSpLocks/>
            </p:cNvGrpSpPr>
            <p:nvPr/>
          </p:nvGrpSpPr>
          <p:grpSpPr bwMode="auto">
            <a:xfrm rot="-5400000">
              <a:off x="2270534" y="4313278"/>
              <a:ext cx="685800" cy="635358"/>
              <a:chOff x="838200" y="3886200"/>
              <a:chExt cx="685800" cy="635358"/>
            </a:xfrm>
          </p:grpSpPr>
          <p:cxnSp>
            <p:nvCxnSpPr>
              <p:cNvPr id="156" name="Straight Connector 3"/>
              <p:cNvCxnSpPr/>
              <p:nvPr/>
            </p:nvCxnSpPr>
            <p:spPr>
              <a:xfrm flipV="1">
                <a:off x="914568" y="3885983"/>
                <a:ext cx="609607" cy="53340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838368" y="4292388"/>
                <a:ext cx="228603" cy="2286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9" name="Oval 158"/>
            <p:cNvSpPr>
              <a:spLocks noChangeAspect="1"/>
            </p:cNvSpPr>
            <p:nvPr/>
          </p:nvSpPr>
          <p:spPr>
            <a:xfrm rot="6344103">
              <a:off x="2224101" y="4192630"/>
              <a:ext cx="228603" cy="2286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990600" y="381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Overall shape restraints from protein dynamics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762000" y="1295400"/>
            <a:ext cx="7620000" cy="4165600"/>
            <a:chOff x="762000" y="1295400"/>
            <a:chExt cx="7620000" cy="4165600"/>
          </a:xfrm>
        </p:grpSpPr>
        <p:sp>
          <p:nvSpPr>
            <p:cNvPr id="1029" name="Text Box 9"/>
            <p:cNvSpPr txBox="1">
              <a:spLocks noChangeArrowheads="1"/>
            </p:cNvSpPr>
            <p:nvPr/>
          </p:nvSpPr>
          <p:spPr bwMode="auto">
            <a:xfrm>
              <a:off x="6477000" y="1295400"/>
              <a:ext cx="5334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700" i="1">
                  <a:latin typeface="Times New Roman" pitchFamily="18" charset="0"/>
                </a:rPr>
                <a:t>D</a:t>
              </a:r>
              <a:r>
                <a:rPr lang="en-US" sz="2700" i="1" baseline="-25000">
                  <a:latin typeface="Times New Roman" pitchFamily="18" charset="0"/>
                </a:rPr>
                <a:t>z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762000" y="1905000"/>
              <a:ext cx="7620000" cy="3556000"/>
              <a:chOff x="762000" y="1905000"/>
              <a:chExt cx="7620000" cy="3556000"/>
            </a:xfrm>
          </p:grpSpPr>
          <p:graphicFrame>
            <p:nvGraphicFramePr>
              <p:cNvPr id="1026" name="Object 4"/>
              <p:cNvGraphicFramePr>
                <a:graphicFrameLocks noChangeAspect="1"/>
              </p:cNvGraphicFramePr>
              <p:nvPr/>
            </p:nvGraphicFramePr>
            <p:xfrm>
              <a:off x="914400" y="2027238"/>
              <a:ext cx="2514600" cy="1782763"/>
            </p:xfrm>
            <a:graphic>
              <a:graphicData uri="http://schemas.openxmlformats.org/presentationml/2006/ole">
                <p:oleObj spid="_x0000_s58370" name="Equation" r:id="rId4" imgW="1002865" imgH="710891" progId="Equation.3">
                  <p:embed/>
                </p:oleObj>
              </a:graphicData>
            </a:graphic>
          </p:graphicFrame>
          <p:sp>
            <p:nvSpPr>
              <p:cNvPr id="1031" name="Rectangle 5"/>
              <p:cNvSpPr>
                <a:spLocks noChangeArrowheads="1"/>
              </p:cNvSpPr>
              <p:nvPr/>
            </p:nvSpPr>
            <p:spPr bwMode="auto">
              <a:xfrm>
                <a:off x="762000" y="4800600"/>
                <a:ext cx="28003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Arial Black" pitchFamily="34" charset="0"/>
                  </a:rPr>
                  <a:t>3</a:t>
                </a:r>
                <a:r>
                  <a:rPr lang="en-US" dirty="0">
                    <a:solidFill>
                      <a:schemeClr val="tx2"/>
                    </a:solidFill>
                  </a:rPr>
                  <a:t> Euler angles for</a:t>
                </a:r>
              </a:p>
              <a:p>
                <a:r>
                  <a:rPr lang="en-US" dirty="0">
                    <a:solidFill>
                      <a:schemeClr val="tx2"/>
                    </a:solidFill>
                    <a:latin typeface="Arial Black" pitchFamily="34" charset="0"/>
                  </a:rPr>
                  <a:t>Diffusion Tensor PAF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032" name="Picture 6" descr="D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4960" r="24001"/>
              <a:stretch>
                <a:fillRect/>
              </a:stretch>
            </p:blipFill>
            <p:spPr bwMode="auto">
              <a:xfrm>
                <a:off x="5410200" y="1905000"/>
                <a:ext cx="2439988" cy="35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3" name="Text Box 7"/>
              <p:cNvSpPr txBox="1">
                <a:spLocks noChangeArrowheads="1"/>
              </p:cNvSpPr>
              <p:nvPr/>
            </p:nvSpPr>
            <p:spPr bwMode="auto">
              <a:xfrm>
                <a:off x="7848600" y="4038600"/>
                <a:ext cx="533400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700" i="1">
                    <a:latin typeface="Times New Roman" pitchFamily="18" charset="0"/>
                  </a:rPr>
                  <a:t>D</a:t>
                </a:r>
                <a:r>
                  <a:rPr lang="en-US" sz="2700" i="1" baseline="-2500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034" name="Text Box 8"/>
              <p:cNvSpPr txBox="1">
                <a:spLocks noChangeArrowheads="1"/>
              </p:cNvSpPr>
              <p:nvPr/>
            </p:nvSpPr>
            <p:spPr bwMode="auto">
              <a:xfrm>
                <a:off x="4953000" y="3886200"/>
                <a:ext cx="685800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700" i="1">
                    <a:latin typeface="Times New Roman" pitchFamily="18" charset="0"/>
                  </a:rPr>
                  <a:t>D</a:t>
                </a:r>
                <a:r>
                  <a:rPr lang="en-US" sz="2700" i="1" baseline="-250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035" name="AutoShape 10"/>
              <p:cNvSpPr>
                <a:spLocks noChangeArrowheads="1"/>
              </p:cNvSpPr>
              <p:nvPr/>
            </p:nvSpPr>
            <p:spPr bwMode="auto">
              <a:xfrm rot="5035652">
                <a:off x="5332413" y="4014788"/>
                <a:ext cx="685800" cy="2286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AutoShape 11"/>
              <p:cNvSpPr>
                <a:spLocks noChangeArrowheads="1"/>
              </p:cNvSpPr>
              <p:nvPr/>
            </p:nvSpPr>
            <p:spPr bwMode="auto">
              <a:xfrm rot="10800000">
                <a:off x="6400800" y="1981200"/>
                <a:ext cx="685800" cy="2286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AutoShape 12"/>
              <p:cNvSpPr>
                <a:spLocks noChangeArrowheads="1"/>
              </p:cNvSpPr>
              <p:nvPr/>
            </p:nvSpPr>
            <p:spPr bwMode="auto">
              <a:xfrm rot="-5114182">
                <a:off x="7315200" y="4067175"/>
                <a:ext cx="685800" cy="2286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057400" y="1206500"/>
            <a:ext cx="2585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Why an ellipsoid model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270125" y="4935538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304800"/>
            <a:ext cx="6096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 Black" pitchFamily="34" charset="0"/>
              </a:rPr>
              <a:t>Diffusion Properties of Proteins</a:t>
            </a:r>
            <a:r>
              <a:rPr lang="en-US" b="1" dirty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Arial Black" pitchFamily="34" charset="0"/>
              </a:rPr>
              <a:t>    </a:t>
            </a:r>
            <a:r>
              <a:rPr lang="en-US" sz="1700" b="1" dirty="0">
                <a:solidFill>
                  <a:schemeClr val="tx2"/>
                </a:solidFill>
                <a:latin typeface="Arial Black" pitchFamily="34" charset="0"/>
              </a:rPr>
              <a:t>from ellipsoid model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047750" y="2085975"/>
            <a:ext cx="1734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Diffusion Tensor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483350" y="2082800"/>
            <a:ext cx="1494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Ellipsoid Shell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07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800100" y="2886075"/>
          <a:ext cx="2514600" cy="1782763"/>
        </p:xfrm>
        <a:graphic>
          <a:graphicData uri="http://schemas.openxmlformats.org/presentationml/2006/ole">
            <p:oleObj spid="_x0000_s59394" name="Equation" r:id="rId4" imgW="1002865" imgH="710891" progId="Equation.3">
              <p:embed/>
            </p:oleObj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62000" y="5392738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 Euler angles for</a:t>
            </a:r>
          </a:p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Diffusion Tensor PAF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0" y="2514600"/>
            <a:ext cx="2743200" cy="2514600"/>
            <a:chOff x="3840" y="1728"/>
            <a:chExt cx="1728" cy="1584"/>
          </a:xfrm>
        </p:grpSpPr>
        <p:pic>
          <p:nvPicPr>
            <p:cNvPr id="206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l="45744" t="20912" r="18747" b="25095"/>
            <a:stretch>
              <a:fillRect/>
            </a:stretch>
          </p:blipFill>
          <p:spPr bwMode="auto">
            <a:xfrm>
              <a:off x="3959" y="1824"/>
              <a:ext cx="136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840" y="1728"/>
              <a:ext cx="1728" cy="1575"/>
              <a:chOff x="3840" y="1728"/>
              <a:chExt cx="1728" cy="1575"/>
            </a:xfrm>
          </p:grpSpPr>
          <p:sp>
            <p:nvSpPr>
              <p:cNvPr id="2064" name="Text Box 13"/>
              <p:cNvSpPr txBox="1">
                <a:spLocks noChangeArrowheads="1"/>
              </p:cNvSpPr>
              <p:nvPr/>
            </p:nvSpPr>
            <p:spPr bwMode="auto">
              <a:xfrm>
                <a:off x="5232" y="172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/>
                  <a:t>A</a:t>
                </a:r>
                <a:r>
                  <a:rPr lang="en-US" i="1" baseline="-25000"/>
                  <a:t>z</a:t>
                </a:r>
              </a:p>
            </p:txBody>
          </p:sp>
          <p:sp>
            <p:nvSpPr>
              <p:cNvPr id="2065" name="Text Box 14"/>
              <p:cNvSpPr txBox="1">
                <a:spLocks noChangeArrowheads="1"/>
              </p:cNvSpPr>
              <p:nvPr/>
            </p:nvSpPr>
            <p:spPr bwMode="auto">
              <a:xfrm>
                <a:off x="4992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/>
                  <a:t>A</a:t>
                </a:r>
                <a:r>
                  <a:rPr lang="en-US" i="1" baseline="-25000"/>
                  <a:t>y</a:t>
                </a:r>
              </a:p>
            </p:txBody>
          </p:sp>
          <p:sp>
            <p:nvSpPr>
              <p:cNvPr id="2066" name="Text Box 15"/>
              <p:cNvSpPr txBox="1">
                <a:spLocks noChangeArrowheads="1"/>
              </p:cNvSpPr>
              <p:nvPr/>
            </p:nvSpPr>
            <p:spPr bwMode="auto">
              <a:xfrm>
                <a:off x="3840" y="216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/>
                  <a:t>A</a:t>
                </a:r>
                <a:r>
                  <a:rPr lang="en-US" i="1" baseline="-25000"/>
                  <a:t>x</a:t>
                </a:r>
              </a:p>
            </p:txBody>
          </p:sp>
        </p:grpSp>
      </p:grp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5937250" y="5392738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 Euler angles for</a:t>
            </a:r>
          </a:p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Ellipsoid orientation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60" name="AutoShape 17"/>
          <p:cNvSpPr>
            <a:spLocks noChangeArrowheads="1"/>
          </p:cNvSpPr>
          <p:nvPr/>
        </p:nvSpPr>
        <p:spPr bwMode="auto">
          <a:xfrm>
            <a:off x="3886200" y="3429000"/>
            <a:ext cx="1600200" cy="304800"/>
          </a:xfrm>
          <a:prstGeom prst="leftRightArrow">
            <a:avLst>
              <a:gd name="adj1" fmla="val 50000"/>
              <a:gd name="adj2" fmla="val 105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8"/>
          <p:cNvSpPr>
            <a:spLocks noChangeArrowheads="1"/>
          </p:cNvSpPr>
          <p:nvPr/>
        </p:nvSpPr>
        <p:spPr bwMode="auto">
          <a:xfrm>
            <a:off x="3951287" y="2743200"/>
            <a:ext cx="161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One</a:t>
            </a:r>
            <a:r>
              <a:rPr lang="en-US" dirty="0">
                <a:solidFill>
                  <a:schemeClr val="tx2"/>
                </a:solidFill>
              </a:rPr>
              <a:t>-to-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One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</a:rPr>
              <a:t>   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465138"/>
            <a:ext cx="6832600" cy="6029325"/>
            <a:chOff x="336" y="293"/>
            <a:chExt cx="4304" cy="3798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625" t="6798" r="18750" b="7843"/>
            <a:stretch>
              <a:fillRect/>
            </a:stretch>
          </p:blipFill>
          <p:spPr bwMode="auto">
            <a:xfrm>
              <a:off x="1151" y="575"/>
              <a:ext cx="3489" cy="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336" y="293"/>
              <a:ext cx="21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Mapping protein surfaces</a:t>
              </a:r>
            </a:p>
          </p:txBody>
        </p:sp>
      </p:grpSp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72899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 smtClean="0">
                <a:solidFill>
                  <a:schemeClr val="tx2"/>
                </a:solidFill>
              </a:rPr>
              <a:t>Main goals of </a:t>
            </a:r>
          </a:p>
          <a:p>
            <a:r>
              <a:rPr lang="en-US" sz="4300" b="1" dirty="0" smtClean="0">
                <a:solidFill>
                  <a:schemeClr val="tx2"/>
                </a:solidFill>
              </a:rPr>
              <a:t>Computational Biology</a:t>
            </a:r>
          </a:p>
          <a:p>
            <a:endParaRPr lang="en-US" sz="48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Advance understanding of biological processes</a:t>
            </a:r>
          </a:p>
          <a:p>
            <a:pPr lvl="1"/>
            <a:endParaRPr lang="en-US" sz="28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And eventually provide new drugs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By using modern computational technologies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465138"/>
            <a:ext cx="6832600" cy="6029325"/>
            <a:chOff x="336" y="293"/>
            <a:chExt cx="4304" cy="3798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625" t="6798" r="18750" b="7843"/>
            <a:stretch>
              <a:fillRect/>
            </a:stretch>
          </p:blipFill>
          <p:spPr bwMode="auto">
            <a:xfrm>
              <a:off x="1151" y="575"/>
              <a:ext cx="3489" cy="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36" y="293"/>
              <a:ext cx="213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Mapping protein surfaces</a:t>
              </a:r>
            </a:p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SURF program</a:t>
              </a:r>
            </a:p>
          </p:txBody>
        </p:sp>
      </p:grpSp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12738"/>
            <a:ext cx="9144000" cy="6183312"/>
            <a:chOff x="0" y="197"/>
            <a:chExt cx="5760" cy="3895"/>
          </a:xfrm>
        </p:grpSpPr>
        <p:sp>
          <p:nvSpPr>
            <p:cNvPr id="4103" name="Rectangle 3"/>
            <p:cNvSpPr>
              <a:spLocks noChangeArrowheads="1"/>
            </p:cNvSpPr>
            <p:nvPr/>
          </p:nvSpPr>
          <p:spPr bwMode="auto">
            <a:xfrm>
              <a:off x="0" y="612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41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0625" t="6798" r="18750" b="7843"/>
            <a:stretch>
              <a:fillRect/>
            </a:stretch>
          </p:blipFill>
          <p:spPr bwMode="auto">
            <a:xfrm>
              <a:off x="1151" y="575"/>
              <a:ext cx="3489" cy="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33" y="197"/>
              <a:ext cx="303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Build equivalent ellipsoid</a:t>
              </a:r>
            </a:p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Principal Component Analysis (PCA) </a:t>
              </a:r>
            </a:p>
          </p:txBody>
        </p:sp>
      </p:grp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457200" y="1371600"/>
          <a:ext cx="3276600" cy="590550"/>
        </p:xfrm>
        <a:graphic>
          <a:graphicData uri="http://schemas.openxmlformats.org/presentationml/2006/ole">
            <p:oleObj spid="_x0000_s60418" name="Equation" r:id="rId5" imgW="2489200" imgH="444500" progId="Equation.3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457200" y="2324100"/>
          <a:ext cx="1905000" cy="715963"/>
        </p:xfrm>
        <a:graphic>
          <a:graphicData uri="http://schemas.openxmlformats.org/presentationml/2006/ole">
            <p:oleObj spid="_x0000_s60419" name="Equation" r:id="rId6" imgW="1193800" imgH="444500" progId="Equation.3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457200" y="3429000"/>
          <a:ext cx="1600200" cy="336550"/>
        </p:xfrm>
        <a:graphic>
          <a:graphicData uri="http://schemas.openxmlformats.org/presentationml/2006/ole">
            <p:oleObj spid="_x0000_s60420" name="Equation" r:id="rId7" imgW="952087" imgH="203112" progId="Equation.3">
              <p:embed/>
            </p:oleObj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457200" y="4038600"/>
          <a:ext cx="1143000" cy="441325"/>
        </p:xfrm>
        <a:graphic>
          <a:graphicData uri="http://schemas.openxmlformats.org/presentationml/2006/ole">
            <p:oleObj spid="_x0000_s60421" name="Equation" r:id="rId8" imgW="710891" imgH="27927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3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Comparison with the experimental data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5999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047875" y="1085850"/>
          <a:ext cx="4962525" cy="5181600"/>
        </p:xfrm>
        <a:graphic>
          <a:graphicData uri="http://schemas.openxmlformats.org/presentationml/2006/ole">
            <p:oleObj spid="_x0000_s61442" name="Graph" r:id="rId4" imgW="2773440" imgH="2979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321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A Very General Concept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43000"/>
            <a:ext cx="5181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During the course of structure elucidation build an equivalent ellipsoid for every snapshot of protein structure conformation   </a:t>
            </a: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sz="800" dirty="0" smtClean="0">
              <a:solidFill>
                <a:schemeClr val="tx2"/>
              </a:solidFill>
            </a:endParaRPr>
          </a:p>
          <a:p>
            <a:pPr marL="284163" indent="-284163" algn="just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Then calculate parameters of  protein diffusion tensor using the equivalent ellipsoid shape</a:t>
            </a: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marL="284163" indent="-284163">
              <a:buFont typeface="Arial" pitchFamily="34" charset="0"/>
              <a:buChar char="•"/>
              <a:tabLst>
                <a:tab pos="42306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marL="284163" indent="-284163" algn="just">
              <a:buFont typeface="Arial" pitchFamily="34" charset="0"/>
              <a:buChar char="•"/>
              <a:tabLst>
                <a:tab pos="42306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Compare calculated diffusion tensor parameters with those which were derived from the experimental data and establish a pseudo energy term proportional to the sum of square differences between components of calculated and experimental diffusion tensors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 l="20625" t="6798" r="18750" b="7843"/>
          <a:stretch>
            <a:fillRect/>
          </a:stretch>
        </p:blipFill>
        <p:spPr bwMode="auto">
          <a:xfrm>
            <a:off x="6553200" y="533400"/>
            <a:ext cx="1847850" cy="186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8"/>
          <p:cNvGraphicFramePr>
            <a:graphicFrameLocks noChangeAspect="1"/>
          </p:cNvGraphicFramePr>
          <p:nvPr/>
        </p:nvGraphicFramePr>
        <p:xfrm>
          <a:off x="6858000" y="2935961"/>
          <a:ext cx="1447800" cy="1026439"/>
        </p:xfrm>
        <a:graphic>
          <a:graphicData uri="http://schemas.openxmlformats.org/presentationml/2006/ole">
            <p:oleObj spid="_x0000_s62466" name="Equation" r:id="rId5" imgW="1002865" imgH="710891" progId="Equation.3">
              <p:embed/>
            </p:oleObj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6324600" y="4724400"/>
          <a:ext cx="2514599" cy="971353"/>
        </p:xfrm>
        <a:graphic>
          <a:graphicData uri="http://schemas.openxmlformats.org/presentationml/2006/ole">
            <p:oleObj spid="_x0000_s62467" name="Equation" r:id="rId6" imgW="1409088" imgH="54586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8925" y="425450"/>
            <a:ext cx="8474075" cy="5641975"/>
            <a:chOff x="288925" y="425450"/>
            <a:chExt cx="8474075" cy="5641975"/>
          </a:xfrm>
        </p:grpSpPr>
        <p:sp>
          <p:nvSpPr>
            <p:cNvPr id="33797" name="Text Box 2"/>
            <p:cNvSpPr txBox="1">
              <a:spLocks noChangeArrowheads="1"/>
            </p:cNvSpPr>
            <p:nvPr/>
          </p:nvSpPr>
          <p:spPr bwMode="auto">
            <a:xfrm>
              <a:off x="288925" y="425450"/>
              <a:ext cx="77343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Refinement of a protein structure with </a:t>
              </a:r>
              <a:r>
                <a:rPr lang="en-US" dirty="0" err="1">
                  <a:solidFill>
                    <a:schemeClr val="tx2"/>
                  </a:solidFill>
                  <a:latin typeface="Arial Black" pitchFamily="34" charset="0"/>
                </a:rPr>
                <a:t>Xplor</a:t>
              </a:r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-NIH </a:t>
              </a:r>
            </a:p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             using overall shape restraints from diffusion tensor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962400" y="1535113"/>
              <a:ext cx="4343400" cy="369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N terminal domain from Enzyme I (EIN) </a:t>
              </a:r>
            </a:p>
          </p:txBody>
        </p:sp>
        <p:pic>
          <p:nvPicPr>
            <p:cNvPr id="33799" name="Picture 11" descr="ndc_dc_lowest_a1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066800"/>
              <a:ext cx="3333750" cy="500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962400" y="3625850"/>
              <a:ext cx="4800600" cy="17843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Experimental restraints:  </a:t>
              </a:r>
            </a:p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   distance restraints derived from NOE </a:t>
              </a:r>
            </a:p>
            <a:p>
              <a:pPr>
                <a:defRPr/>
              </a:pPr>
              <a:endParaRPr lang="en-US" sz="500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endParaRPr lang="en-US" sz="500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and </a:t>
              </a:r>
            </a:p>
            <a:p>
              <a:pPr>
                <a:defRPr/>
              </a:pPr>
              <a:endParaRPr lang="en-US" sz="500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endParaRPr lang="en-US" sz="500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800" dirty="0">
                  <a:solidFill>
                    <a:schemeClr val="tx2"/>
                  </a:solidFill>
                </a:rPr>
                <a:t>       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Components of Rotation Diffusion Tensor</a:t>
              </a: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4000500" y="2276475"/>
            <a:ext cx="48006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Standard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Xplor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-NIH simulated annealing protocol started from 3000K down to 25 K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ith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12.5 K steps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62000" y="6019800"/>
            <a:ext cx="7620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10 lowest energy structures:   Blue with diffusion tensor restraints</a:t>
            </a:r>
          </a:p>
          <a:p>
            <a:pPr algn="just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                                                Green without </a:t>
            </a:r>
            <a:r>
              <a:rPr lang="en-US" dirty="0">
                <a:solidFill>
                  <a:schemeClr val="tx2"/>
                </a:solidFill>
              </a:rPr>
              <a:t>diffusion tensor restraints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2_EIN_rr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917" y="781050"/>
            <a:ext cx="3403283" cy="600075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8911" y="228600"/>
            <a:ext cx="6947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Effect of </a:t>
            </a:r>
            <a:r>
              <a:rPr lang="en-US" smtClean="0">
                <a:solidFill>
                  <a:schemeClr val="tx2"/>
                </a:solidFill>
                <a:latin typeface="Arial Black" pitchFamily="34" charset="0"/>
              </a:rPr>
              <a:t>temperature variations 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on protein structure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904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Assembling structures of multi domain proteins </a:t>
            </a:r>
          </a:p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    using the overall shape restraints provided by the diffusion tensor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 rot="10800000">
            <a:off x="6705600" y="2138363"/>
            <a:ext cx="1951038" cy="3576637"/>
            <a:chOff x="1447800" y="2133600"/>
            <a:chExt cx="1951283" cy="3577278"/>
          </a:xfrm>
        </p:grpSpPr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1447800" y="2133600"/>
              <a:ext cx="1951283" cy="1904020"/>
              <a:chOff x="1346851" y="1911277"/>
              <a:chExt cx="1951283" cy="1904020"/>
            </a:xfrm>
          </p:grpSpPr>
          <p:cxnSp>
            <p:nvCxnSpPr>
              <p:cNvPr id="142" name="Straight Connector 3"/>
              <p:cNvCxnSpPr/>
              <p:nvPr/>
            </p:nvCxnSpPr>
            <p:spPr bwMode="auto">
              <a:xfrm rot="3082729" flipV="1">
                <a:off x="2183553" y="1931932"/>
                <a:ext cx="609709" cy="533467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84"/>
              <p:cNvGrpSpPr>
                <a:grpSpLocks/>
              </p:cNvGrpSpPr>
              <p:nvPr/>
            </p:nvGrpSpPr>
            <p:grpSpPr bwMode="auto">
              <a:xfrm>
                <a:off x="1346851" y="2052564"/>
                <a:ext cx="1951283" cy="1762733"/>
                <a:chOff x="1346851" y="2052564"/>
                <a:chExt cx="1951283" cy="1762733"/>
              </a:xfrm>
            </p:grpSpPr>
            <p:cxnSp>
              <p:nvCxnSpPr>
                <p:cNvPr id="144" name="Straight Connector 3"/>
                <p:cNvCxnSpPr/>
                <p:nvPr/>
              </p:nvCxnSpPr>
              <p:spPr bwMode="auto">
                <a:xfrm rot="20134198" flipV="1">
                  <a:off x="1329387" y="3089413"/>
                  <a:ext cx="609677" cy="53508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Oval 4"/>
                <p:cNvSpPr>
                  <a:spLocks noChangeAspect="1"/>
                </p:cNvSpPr>
                <p:nvPr/>
              </p:nvSpPr>
              <p:spPr bwMode="auto">
                <a:xfrm rot="20134198">
                  <a:off x="1383369" y="3584802"/>
                  <a:ext cx="228629" cy="2302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46" name="Straight Connector 3"/>
                <p:cNvCxnSpPr/>
                <p:nvPr/>
              </p:nvCxnSpPr>
              <p:spPr bwMode="auto">
                <a:xfrm rot="19603465" flipV="1">
                  <a:off x="2048614" y="2925871"/>
                  <a:ext cx="609677" cy="533496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 rot="17312154" flipV="1">
                  <a:off x="1969213" y="2270130"/>
                  <a:ext cx="609709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19"/>
                <p:cNvSpPr>
                  <a:spLocks noChangeAspect="1"/>
                </p:cNvSpPr>
                <p:nvPr/>
              </p:nvSpPr>
              <p:spPr bwMode="auto">
                <a:xfrm rot="17312154">
                  <a:off x="2332013" y="2759954"/>
                  <a:ext cx="228641" cy="2270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rot="7046017" flipV="1">
                  <a:off x="2659862" y="2330466"/>
                  <a:ext cx="609709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3"/>
                <p:cNvCxnSpPr/>
                <p:nvPr/>
              </p:nvCxnSpPr>
              <p:spPr bwMode="auto">
                <a:xfrm rot="8690494" flipV="1">
                  <a:off x="2670992" y="3111642"/>
                  <a:ext cx="609677" cy="536671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150"/>
                <p:cNvSpPr>
                  <a:spLocks noChangeAspect="1"/>
                </p:cNvSpPr>
                <p:nvPr/>
              </p:nvSpPr>
              <p:spPr bwMode="auto">
                <a:xfrm rot="8690494">
                  <a:off x="2931375" y="2905230"/>
                  <a:ext cx="228629" cy="2286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 bwMode="auto">
                <a:xfrm rot="3082729">
                  <a:off x="2027174" y="2035924"/>
                  <a:ext cx="228641" cy="2270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3" name="Straight Connector 9"/>
                <p:cNvCxnSpPr/>
                <p:nvPr/>
              </p:nvCxnSpPr>
              <p:spPr bwMode="auto">
                <a:xfrm rot="5724039" flipV="1">
                  <a:off x="1748523" y="3024328"/>
                  <a:ext cx="609709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val 10"/>
                <p:cNvSpPr>
                  <a:spLocks noChangeAspect="1"/>
                </p:cNvSpPr>
                <p:nvPr/>
              </p:nvSpPr>
              <p:spPr bwMode="auto">
                <a:xfrm rot="5724039">
                  <a:off x="1712016" y="2887770"/>
                  <a:ext cx="228641" cy="2286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 rot="19603465">
                  <a:off x="2154990" y="3454603"/>
                  <a:ext cx="228629" cy="2270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 rot="7046017">
                  <a:off x="2747196" y="2128809"/>
                  <a:ext cx="228641" cy="2286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 flipV="1">
              <a:off x="1447800" y="3808926"/>
              <a:ext cx="1951283" cy="1901952"/>
              <a:chOff x="1346851" y="1911277"/>
              <a:chExt cx="1951283" cy="1904020"/>
            </a:xfrm>
          </p:grpSpPr>
          <p:cxnSp>
            <p:nvCxnSpPr>
              <p:cNvPr id="127" name="Straight Connector 3"/>
              <p:cNvCxnSpPr/>
              <p:nvPr/>
            </p:nvCxnSpPr>
            <p:spPr bwMode="auto">
              <a:xfrm rot="3082729" flipV="1">
                <a:off x="2183221" y="1949730"/>
                <a:ext cx="610372" cy="533467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84"/>
              <p:cNvGrpSpPr>
                <a:grpSpLocks/>
              </p:cNvGrpSpPr>
              <p:nvPr/>
            </p:nvGrpSpPr>
            <p:grpSpPr bwMode="auto">
              <a:xfrm>
                <a:off x="1346851" y="2052564"/>
                <a:ext cx="1951283" cy="1762733"/>
                <a:chOff x="1346851" y="2052564"/>
                <a:chExt cx="1951283" cy="1762733"/>
              </a:xfrm>
            </p:grpSpPr>
            <p:cxnSp>
              <p:nvCxnSpPr>
                <p:cNvPr id="129" name="Straight Connector 3"/>
                <p:cNvCxnSpPr/>
                <p:nvPr/>
              </p:nvCxnSpPr>
              <p:spPr bwMode="auto">
                <a:xfrm rot="20134198" flipV="1">
                  <a:off x="1329387" y="3073209"/>
                  <a:ext cx="609677" cy="534076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4"/>
                <p:cNvSpPr>
                  <a:spLocks noChangeAspect="1"/>
                </p:cNvSpPr>
                <p:nvPr/>
              </p:nvSpPr>
              <p:spPr bwMode="auto">
                <a:xfrm rot="20134198">
                  <a:off x="1378605" y="3550062"/>
                  <a:ext cx="228629" cy="2304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1" name="Straight Connector 3"/>
                <p:cNvCxnSpPr/>
                <p:nvPr/>
              </p:nvCxnSpPr>
              <p:spPr bwMode="auto">
                <a:xfrm rot="19603465" flipV="1">
                  <a:off x="2048614" y="2925385"/>
                  <a:ext cx="609677" cy="534076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 rot="17312154" flipV="1">
                  <a:off x="1968881" y="2270811"/>
                  <a:ext cx="610372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19"/>
                <p:cNvSpPr>
                  <a:spLocks noChangeAspect="1"/>
                </p:cNvSpPr>
                <p:nvPr/>
              </p:nvSpPr>
              <p:spPr bwMode="auto">
                <a:xfrm rot="17312154">
                  <a:off x="2331888" y="2759411"/>
                  <a:ext cx="228890" cy="2270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 bwMode="auto">
                <a:xfrm rot="7046017" flipV="1">
                  <a:off x="2659531" y="2331212"/>
                  <a:ext cx="610372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3"/>
                <p:cNvCxnSpPr/>
                <p:nvPr/>
              </p:nvCxnSpPr>
              <p:spPr bwMode="auto">
                <a:xfrm rot="8690494" flipV="1">
                  <a:off x="2670992" y="3111357"/>
                  <a:ext cx="609677" cy="537255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 rot="8690494">
                  <a:off x="2931375" y="2904721"/>
                  <a:ext cx="228629" cy="22889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 bwMode="auto">
                <a:xfrm rot="3082729">
                  <a:off x="2027050" y="2036184"/>
                  <a:ext cx="228890" cy="2270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8" name="Straight Connector 9"/>
                <p:cNvCxnSpPr/>
                <p:nvPr/>
              </p:nvCxnSpPr>
              <p:spPr bwMode="auto">
                <a:xfrm rot="5724039" flipV="1">
                  <a:off x="1748192" y="3024239"/>
                  <a:ext cx="610372" cy="53346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Oval 10"/>
                <p:cNvSpPr>
                  <a:spLocks noChangeAspect="1"/>
                </p:cNvSpPr>
                <p:nvPr/>
              </p:nvSpPr>
              <p:spPr bwMode="auto">
                <a:xfrm rot="5724039">
                  <a:off x="1711891" y="2888956"/>
                  <a:ext cx="228890" cy="2286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 bwMode="auto">
                <a:xfrm rot="19603465">
                  <a:off x="2154990" y="3437208"/>
                  <a:ext cx="228629" cy="22889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 bwMode="auto">
                <a:xfrm rot="7046017">
                  <a:off x="2747071" y="2129170"/>
                  <a:ext cx="228890" cy="2286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26" name="Oval 125"/>
            <p:cNvSpPr>
              <a:spLocks noChangeAspect="1"/>
            </p:cNvSpPr>
            <p:nvPr/>
          </p:nvSpPr>
          <p:spPr bwMode="auto">
            <a:xfrm rot="6344103">
              <a:off x="2905302" y="3792840"/>
              <a:ext cx="228641" cy="228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117"/>
          <p:cNvGrpSpPr>
            <a:grpSpLocks/>
          </p:cNvGrpSpPr>
          <p:nvPr/>
        </p:nvGrpSpPr>
        <p:grpSpPr bwMode="auto">
          <a:xfrm rot="10800000">
            <a:off x="838200" y="2366963"/>
            <a:ext cx="1662113" cy="2932112"/>
            <a:chOff x="3062662" y="1585818"/>
            <a:chExt cx="1661335" cy="2932309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5108878">
              <a:off x="3282265" y="1704237"/>
              <a:ext cx="609641" cy="531563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2158012" flipV="1">
              <a:off x="3062662" y="2319248"/>
              <a:ext cx="685800" cy="635000"/>
              <a:chOff x="837640" y="3886406"/>
              <a:chExt cx="685800" cy="634983"/>
            </a:xfrm>
          </p:grpSpPr>
          <p:cxnSp>
            <p:nvCxnSpPr>
              <p:cNvPr id="181" name="Straight Connector 3"/>
              <p:cNvCxnSpPr/>
              <p:nvPr/>
            </p:nvCxnSpPr>
            <p:spPr>
              <a:xfrm flipV="1">
                <a:off x="930282" y="3889563"/>
                <a:ext cx="601381" cy="535009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4"/>
              <p:cNvSpPr>
                <a:spLocks noChangeAspect="1"/>
              </p:cNvSpPr>
              <p:nvPr/>
            </p:nvSpPr>
            <p:spPr>
              <a:xfrm>
                <a:off x="839402" y="4299432"/>
                <a:ext cx="228493" cy="2286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 rot="3755444" flipV="1">
              <a:off x="3091639" y="3095186"/>
              <a:ext cx="684659" cy="634787"/>
              <a:chOff x="841026" y="3888679"/>
              <a:chExt cx="684641" cy="634787"/>
            </a:xfrm>
          </p:grpSpPr>
          <p:cxnSp>
            <p:nvCxnSpPr>
              <p:cNvPr id="179" name="Straight Connector 9"/>
              <p:cNvCxnSpPr/>
              <p:nvPr/>
            </p:nvCxnSpPr>
            <p:spPr>
              <a:xfrm flipV="1">
                <a:off x="915265" y="3891855"/>
                <a:ext cx="609625" cy="533151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0"/>
              <p:cNvSpPr>
                <a:spLocks noChangeAspect="1"/>
              </p:cNvSpPr>
              <p:nvPr/>
            </p:nvSpPr>
            <p:spPr>
              <a:xfrm>
                <a:off x="840454" y="4301453"/>
                <a:ext cx="228609" cy="228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61" name="Straight Connector 3"/>
            <p:cNvCxnSpPr/>
            <p:nvPr/>
          </p:nvCxnSpPr>
          <p:spPr bwMode="auto">
            <a:xfrm rot="1996535">
              <a:off x="3161041" y="3822755"/>
              <a:ext cx="610902" cy="53661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21"/>
            <p:cNvSpPr>
              <a:spLocks noChangeAspect="1"/>
            </p:cNvSpPr>
            <p:nvPr/>
          </p:nvSpPr>
          <p:spPr bwMode="auto">
            <a:xfrm rot="1996535" flipV="1">
              <a:off x="3251487" y="3644943"/>
              <a:ext cx="228493" cy="228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 rot="15488881" flipV="1">
              <a:off x="3338854" y="3856626"/>
              <a:ext cx="687791" cy="635212"/>
              <a:chOff x="835130" y="3891959"/>
              <a:chExt cx="687773" cy="635212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 flipV="1">
                <a:off x="900246" y="3872630"/>
                <a:ext cx="606450" cy="529977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822613" y="4283569"/>
                <a:ext cx="228609" cy="228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 rot="19124959" flipV="1">
              <a:off x="3892072" y="3423968"/>
              <a:ext cx="684209" cy="638130"/>
              <a:chOff x="837406" y="3889998"/>
              <a:chExt cx="684191" cy="638130"/>
            </a:xfrm>
          </p:grpSpPr>
          <p:cxnSp>
            <p:nvCxnSpPr>
              <p:cNvPr id="175" name="Straight Connector 3"/>
              <p:cNvCxnSpPr/>
              <p:nvPr/>
            </p:nvCxnSpPr>
            <p:spPr>
              <a:xfrm flipV="1">
                <a:off x="936571" y="3875563"/>
                <a:ext cx="604538" cy="536611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841145" y="4297292"/>
                <a:ext cx="228487" cy="2286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 rot="10800000" flipV="1">
              <a:off x="4038600" y="3200400"/>
              <a:ext cx="685397" cy="635601"/>
              <a:chOff x="843886" y="3889461"/>
              <a:chExt cx="685397" cy="635584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flipV="1">
                <a:off x="920050" y="3872011"/>
                <a:ext cx="609315" cy="531834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843886" y="4278428"/>
                <a:ext cx="228493" cy="2286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8"/>
            <p:cNvGrpSpPr>
              <a:grpSpLocks/>
            </p:cNvGrpSpPr>
            <p:nvPr/>
          </p:nvGrpSpPr>
          <p:grpSpPr bwMode="auto">
            <a:xfrm rot="-2783626">
              <a:off x="3705892" y="2511242"/>
              <a:ext cx="684771" cy="637306"/>
              <a:chOff x="829749" y="3889403"/>
              <a:chExt cx="684771" cy="637306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flipV="1">
                <a:off x="904153" y="3889305"/>
                <a:ext cx="608054" cy="533151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829770" y="4304011"/>
                <a:ext cx="228615" cy="228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7"/>
            <p:cNvGrpSpPr>
              <a:grpSpLocks/>
            </p:cNvGrpSpPr>
            <p:nvPr/>
          </p:nvGrpSpPr>
          <p:grpSpPr bwMode="auto">
            <a:xfrm rot="12933896" flipV="1">
              <a:off x="3617054" y="1821765"/>
              <a:ext cx="717762" cy="614831"/>
              <a:chOff x="837214" y="3912097"/>
              <a:chExt cx="717762" cy="614814"/>
            </a:xfrm>
          </p:grpSpPr>
          <p:cxnSp>
            <p:nvCxnSpPr>
              <p:cNvPr id="169" name="Straight Connector 3"/>
              <p:cNvCxnSpPr/>
              <p:nvPr/>
            </p:nvCxnSpPr>
            <p:spPr>
              <a:xfrm flipV="1">
                <a:off x="913419" y="3916807"/>
                <a:ext cx="620423" cy="528658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806526" y="4296508"/>
                <a:ext cx="230080" cy="2270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8" name="Oval 45"/>
            <p:cNvSpPr>
              <a:spLocks noChangeAspect="1"/>
            </p:cNvSpPr>
            <p:nvPr/>
          </p:nvSpPr>
          <p:spPr bwMode="auto">
            <a:xfrm rot="5108878" flipV="1">
              <a:off x="3713171" y="1568415"/>
              <a:ext cx="228615" cy="2284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1" name="Oval 120"/>
          <p:cNvSpPr/>
          <p:nvPr/>
        </p:nvSpPr>
        <p:spPr>
          <a:xfrm rot="16176444">
            <a:off x="3028156" y="1672432"/>
            <a:ext cx="3133725" cy="42179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676400" y="1295400"/>
            <a:ext cx="35074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Global restraints on Overall shape 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7 -0.0932 L -0.00886 -0.0011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32 0.06337 L -0.00139 -0.0092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V_second_domai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62050"/>
            <a:ext cx="244316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IV_two.jpg"/>
          <p:cNvPicPr>
            <a:picLocks noChangeAspect="1"/>
          </p:cNvPicPr>
          <p:nvPr/>
        </p:nvPicPr>
        <p:blipFill>
          <a:blip r:embed="rId4" cstate="print"/>
          <a:srcRect l="3841" r="38400"/>
          <a:stretch>
            <a:fillRect/>
          </a:stretch>
        </p:blipFill>
        <p:spPr bwMode="auto">
          <a:xfrm>
            <a:off x="3352800" y="2362200"/>
            <a:ext cx="2200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HIV_one.jpg"/>
          <p:cNvPicPr>
            <a:picLocks noChangeAspect="1"/>
          </p:cNvPicPr>
          <p:nvPr/>
        </p:nvPicPr>
        <p:blipFill>
          <a:blip r:embed="rId5" cstate="print"/>
          <a:srcRect l="3841" r="38400"/>
          <a:stretch>
            <a:fillRect/>
          </a:stretch>
        </p:blipFill>
        <p:spPr bwMode="auto">
          <a:xfrm>
            <a:off x="3352800" y="2362200"/>
            <a:ext cx="2200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7.jpg"/>
          <p:cNvPicPr>
            <a:picLocks noChangeAspect="1"/>
          </p:cNvPicPr>
          <p:nvPr/>
        </p:nvPicPr>
        <p:blipFill>
          <a:blip r:embed="rId6" cstate="print"/>
          <a:srcRect l="21120" r="28799"/>
          <a:stretch>
            <a:fillRect/>
          </a:stretch>
        </p:blipFill>
        <p:spPr bwMode="auto">
          <a:xfrm>
            <a:off x="2982913" y="4630738"/>
            <a:ext cx="1908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5"/>
          <p:cNvPicPr>
            <a:picLocks noChangeAspect="1"/>
          </p:cNvPicPr>
          <p:nvPr/>
        </p:nvPicPr>
        <p:blipFill>
          <a:blip r:embed="rId7" cstate="print"/>
          <a:srcRect l="38400" t="13531" b="10149"/>
          <a:stretch>
            <a:fillRect/>
          </a:stretch>
        </p:blipFill>
        <p:spPr bwMode="auto">
          <a:xfrm>
            <a:off x="3978275" y="738188"/>
            <a:ext cx="23463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756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Assembling structure of a symmetric protein homo </a:t>
            </a:r>
            <a:r>
              <a:rPr lang="en-US" dirty="0" err="1">
                <a:solidFill>
                  <a:schemeClr val="tx2"/>
                </a:solidFill>
                <a:latin typeface="Arial Black" pitchFamily="34" charset="0"/>
              </a:rPr>
              <a:t>dimer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8920" name="Rectangle 2"/>
          <p:cNvSpPr>
            <a:spLocks noChangeArrowheads="1"/>
          </p:cNvSpPr>
          <p:nvPr/>
        </p:nvSpPr>
        <p:spPr bwMode="auto">
          <a:xfrm>
            <a:off x="1524000" y="925513"/>
            <a:ext cx="1637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HIV -1 protease</a:t>
            </a:r>
          </a:p>
        </p:txBody>
      </p:sp>
      <p:pic>
        <p:nvPicPr>
          <p:cNvPr id="8" name="Picture 7" descr="Hiv_4.jpg"/>
          <p:cNvPicPr>
            <a:picLocks noChangeAspect="1"/>
          </p:cNvPicPr>
          <p:nvPr/>
        </p:nvPicPr>
        <p:blipFill>
          <a:blip r:embed="rId8" cstate="print"/>
          <a:srcRect l="27840" t="13531" r="11520" b="13531"/>
          <a:stretch>
            <a:fillRect/>
          </a:stretch>
        </p:blipFill>
        <p:spPr bwMode="auto">
          <a:xfrm>
            <a:off x="914400" y="3733800"/>
            <a:ext cx="23098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6.jpg"/>
          <p:cNvPicPr>
            <a:picLocks noChangeAspect="1"/>
          </p:cNvPicPr>
          <p:nvPr/>
        </p:nvPicPr>
        <p:blipFill>
          <a:blip r:embed="rId9" cstate="print"/>
          <a:srcRect l="5760" t="10149" r="26880"/>
          <a:stretch>
            <a:fillRect/>
          </a:stretch>
        </p:blipFill>
        <p:spPr bwMode="auto">
          <a:xfrm>
            <a:off x="5638800" y="4724400"/>
            <a:ext cx="25669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2858E-6 L 0.2546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HIV_one.jpg"/>
          <p:cNvPicPr>
            <a:picLocks noChangeAspect="1"/>
          </p:cNvPicPr>
          <p:nvPr/>
        </p:nvPicPr>
        <p:blipFill>
          <a:blip r:embed="rId3" cstate="print"/>
          <a:srcRect l="3841" r="35986"/>
          <a:stretch>
            <a:fillRect/>
          </a:stretch>
        </p:blipFill>
        <p:spPr bwMode="auto">
          <a:xfrm>
            <a:off x="1143000" y="3844925"/>
            <a:ext cx="2292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HIV_one.jpg"/>
          <p:cNvPicPr>
            <a:picLocks noChangeAspect="1"/>
          </p:cNvPicPr>
          <p:nvPr/>
        </p:nvPicPr>
        <p:blipFill>
          <a:blip r:embed="rId3" cstate="print"/>
          <a:srcRect l="3841" r="35986"/>
          <a:stretch>
            <a:fillRect/>
          </a:stretch>
        </p:blipFill>
        <p:spPr bwMode="auto">
          <a:xfrm>
            <a:off x="3352800" y="2362200"/>
            <a:ext cx="2292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756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Assembling structure of a symmetric protein homo </a:t>
            </a:r>
            <a:r>
              <a:rPr lang="en-US" dirty="0" err="1">
                <a:solidFill>
                  <a:schemeClr val="tx2"/>
                </a:solidFill>
                <a:latin typeface="Arial Black" pitchFamily="34" charset="0"/>
              </a:rPr>
              <a:t>dimer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5791200" y="1981200"/>
            <a:ext cx="29338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Part I: </a:t>
            </a:r>
          </a:p>
          <a:p>
            <a:r>
              <a:rPr lang="en-US" dirty="0">
                <a:solidFill>
                  <a:schemeClr val="tx2"/>
                </a:solidFill>
              </a:rPr>
              <a:t>  Rigid body dynamics </a:t>
            </a:r>
          </a:p>
          <a:p>
            <a:r>
              <a:rPr lang="en-US" dirty="0">
                <a:solidFill>
                  <a:schemeClr val="tx2"/>
                </a:solidFill>
              </a:rPr>
              <a:t>  for raw domain positioning. </a:t>
            </a: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5715000" y="38862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Part II: </a:t>
            </a:r>
          </a:p>
          <a:p>
            <a:r>
              <a:rPr lang="en-US" dirty="0">
                <a:solidFill>
                  <a:schemeClr val="tx2"/>
                </a:solidFill>
              </a:rPr>
              <a:t>  Simulated annealing </a:t>
            </a:r>
          </a:p>
          <a:p>
            <a:r>
              <a:rPr lang="en-US" dirty="0">
                <a:solidFill>
                  <a:schemeClr val="tx2"/>
                </a:solidFill>
              </a:rPr>
              <a:t>  with flexible side chains </a:t>
            </a:r>
          </a:p>
          <a:p>
            <a:r>
              <a:rPr lang="en-US" dirty="0">
                <a:solidFill>
                  <a:schemeClr val="tx2"/>
                </a:solidFill>
              </a:rPr>
              <a:t>  for final adjustment. </a:t>
            </a:r>
          </a:p>
        </p:txBody>
      </p:sp>
      <p:sp>
        <p:nvSpPr>
          <p:cNvPr id="39943" name="Rectangle 16"/>
          <p:cNvSpPr>
            <a:spLocks noChangeArrowheads="1"/>
          </p:cNvSpPr>
          <p:nvPr/>
        </p:nvSpPr>
        <p:spPr bwMode="auto">
          <a:xfrm>
            <a:off x="5791200" y="1143000"/>
            <a:ext cx="2589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Generic docking protocol </a:t>
            </a:r>
          </a:p>
        </p:txBody>
      </p:sp>
      <p:pic>
        <p:nvPicPr>
          <p:cNvPr id="11" name="Picture 10" descr="HIV_second_domai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62050"/>
            <a:ext cx="244316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IV_second_domai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988" y="3836988"/>
            <a:ext cx="2443162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2858E-6 L -0.31024 -0.1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37 L 0.28316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24 -0.16875 L -0.25034 -0.1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16 -0.00138 L 0.1415 -0.00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17" dur="1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">
                                      <p:cBhvr>
                                        <p:cTn id="2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">
                                      <p:cBhvr>
                                        <p:cTn id="3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0650" y="425450"/>
            <a:ext cx="8947150" cy="4973638"/>
            <a:chOff x="120650" y="425450"/>
            <a:chExt cx="8947150" cy="4973638"/>
          </a:xfrm>
        </p:grpSpPr>
        <p:pic>
          <p:nvPicPr>
            <p:cNvPr id="40963" name="Picture 14" descr="10_x_ray_lowest_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650" y="1639888"/>
              <a:ext cx="4451350" cy="308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4" name="Text Box 2"/>
            <p:cNvSpPr txBox="1">
              <a:spLocks noChangeArrowheads="1"/>
            </p:cNvSpPr>
            <p:nvPr/>
          </p:nvSpPr>
          <p:spPr bwMode="auto">
            <a:xfrm>
              <a:off x="288925" y="425450"/>
              <a:ext cx="75612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Assembling structure of a symmetric protein homo </a:t>
              </a:r>
              <a:r>
                <a:rPr lang="en-US" dirty="0" err="1">
                  <a:solidFill>
                    <a:schemeClr val="tx2"/>
                  </a:solidFill>
                  <a:latin typeface="Arial Black" pitchFamily="34" charset="0"/>
                </a:rPr>
                <a:t>dimer</a:t>
              </a:r>
              <a:endParaRPr lang="en-US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40965" name="Rectangle 2"/>
            <p:cNvSpPr>
              <a:spLocks noChangeArrowheads="1"/>
            </p:cNvSpPr>
            <p:nvPr/>
          </p:nvSpPr>
          <p:spPr bwMode="auto">
            <a:xfrm>
              <a:off x="1524000" y="925512"/>
              <a:ext cx="16371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HIV -1 protease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267200" y="1676400"/>
              <a:ext cx="4800600" cy="294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Randomization of domain positions </a:t>
              </a:r>
            </a:p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and Rigid body dynamics repeated 10 times;</a:t>
              </a:r>
            </a:p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then the lowest energy structure submitted to final simulated annealing part of the protocol</a:t>
              </a:r>
            </a:p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      512 structures calculated.</a:t>
              </a:r>
            </a:p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The only experimental restrains are</a:t>
              </a:r>
              <a:endParaRPr lang="en-US" sz="500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endParaRPr lang="en-US" sz="500" dirty="0">
                <a:solidFill>
                  <a:schemeClr val="tx2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800" dirty="0">
                  <a:solidFill>
                    <a:schemeClr val="tx2"/>
                  </a:solidFill>
                </a:rPr>
                <a:t>    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Components of Rotation Diffusion Tensor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38200" y="5029200"/>
              <a:ext cx="3276600" cy="369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10 lowest energy structures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304800"/>
            <a:ext cx="8153400" cy="6096000"/>
            <a:chOff x="609600" y="304800"/>
            <a:chExt cx="8153400" cy="6096000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304800"/>
              <a:ext cx="8153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There is still no a single drug on the market </a:t>
              </a:r>
            </a:p>
            <a:p>
              <a:r>
                <a:rPr lang="en-US" sz="2400" b="1" dirty="0" smtClean="0">
                  <a:solidFill>
                    <a:schemeClr val="tx2"/>
                  </a:solidFill>
                </a:rPr>
                <a:t>that was designed exclusively by a computer</a:t>
              </a:r>
            </a:p>
            <a:p>
              <a:r>
                <a:rPr lang="en-US" sz="1200" dirty="0" smtClean="0"/>
                <a:t>	</a:t>
              </a:r>
            </a:p>
            <a:p>
              <a:r>
                <a:rPr lang="en-US" sz="2200" dirty="0" smtClean="0">
                  <a:solidFill>
                    <a:schemeClr val="accent1"/>
                  </a:solidFill>
                </a:rPr>
                <a:t>But …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7800" y="1778913"/>
              <a:ext cx="6096000" cy="4621887"/>
              <a:chOff x="1447800" y="1778913"/>
              <a:chExt cx="6096000" cy="4621887"/>
            </a:xfrm>
          </p:grpSpPr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1447800" y="2474912"/>
              <a:ext cx="6096000" cy="3925888"/>
            </p:xfrm>
            <a:graphic>
              <a:graphicData uri="http://schemas.openxmlformats.org/presentationml/2006/ole">
                <p:oleObj spid="_x0000_s1026" name="Graph" r:id="rId4" imgW="3388320" imgH="2851200" progId="">
                  <p:embed/>
                </p:oleObj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1600200" y="1778913"/>
                <a:ext cx="58190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accent1"/>
                    </a:solidFill>
                  </a:rPr>
                  <a:t>Publications on Computer Drug Discovery subject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0650" y="425450"/>
            <a:ext cx="8794750" cy="5795963"/>
            <a:chOff x="120650" y="425450"/>
            <a:chExt cx="8794750" cy="5795963"/>
          </a:xfrm>
        </p:grpSpPr>
        <p:pic>
          <p:nvPicPr>
            <p:cNvPr id="41987" name="Picture 14" descr="10_x_ray_lowest_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650" y="1639888"/>
              <a:ext cx="4451350" cy="308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8" name="Text Box 2"/>
            <p:cNvSpPr txBox="1">
              <a:spLocks noChangeArrowheads="1"/>
            </p:cNvSpPr>
            <p:nvPr/>
          </p:nvSpPr>
          <p:spPr bwMode="auto">
            <a:xfrm>
              <a:off x="288925" y="425450"/>
              <a:ext cx="75612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 Black" pitchFamily="34" charset="0"/>
                </a:rPr>
                <a:t>Assembling structure of a symmetric protein homo </a:t>
              </a:r>
              <a:r>
                <a:rPr lang="en-US" dirty="0" err="1">
                  <a:solidFill>
                    <a:schemeClr val="tx2"/>
                  </a:solidFill>
                  <a:latin typeface="Arial Black" pitchFamily="34" charset="0"/>
                </a:rPr>
                <a:t>dimer</a:t>
              </a:r>
              <a:endParaRPr lang="en-US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41989" name="Rectangle 2"/>
            <p:cNvSpPr>
              <a:spLocks noChangeArrowheads="1"/>
            </p:cNvSpPr>
            <p:nvPr/>
          </p:nvSpPr>
          <p:spPr bwMode="auto">
            <a:xfrm>
              <a:off x="1524000" y="925512"/>
              <a:ext cx="16371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HIV -1 protease</a:t>
              </a:r>
            </a:p>
          </p:txBody>
        </p:sp>
        <p:pic>
          <p:nvPicPr>
            <p:cNvPr id="41990" name="Picture 6" descr="ref_ave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1779588"/>
              <a:ext cx="38195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4495800" y="5021263"/>
              <a:ext cx="4419600" cy="1200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Averaged over 10 lowest energy structures  (blue)  versus reference  (red) </a:t>
              </a:r>
            </a:p>
            <a:p>
              <a:pPr algn="just"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    </a:t>
              </a:r>
            </a:p>
            <a:p>
              <a:pPr algn="just"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      C</a:t>
              </a:r>
              <a:r>
                <a:rPr lang="en-US" dirty="0">
                  <a:solidFill>
                    <a:schemeClr val="tx2"/>
                  </a:solidFill>
                  <a:latin typeface="+mn-lt"/>
                  <a:sym typeface="Symbol"/>
                </a:rPr>
                <a:t> RMSD	0.35 0.09 [</a:t>
              </a:r>
              <a:r>
                <a:rPr lang="en-US" dirty="0">
                  <a:solidFill>
                    <a:schemeClr val="tx2"/>
                  </a:solidFill>
                  <a:latin typeface="Times New Roman"/>
                  <a:cs typeface="Times New Roman"/>
                  <a:sym typeface="Symbol"/>
                </a:rPr>
                <a:t>Å]</a:t>
              </a: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38200" y="5029200"/>
              <a:ext cx="3276600" cy="369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10 lowest energy structures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1371600" y="925513"/>
            <a:ext cx="1908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EIN – </a:t>
            </a:r>
            <a:r>
              <a:rPr lang="en-US" dirty="0" err="1">
                <a:solidFill>
                  <a:schemeClr val="tx2"/>
                </a:solidFill>
              </a:rPr>
              <a:t>HPr</a:t>
            </a:r>
            <a:r>
              <a:rPr lang="en-US" dirty="0">
                <a:solidFill>
                  <a:schemeClr val="tx2"/>
                </a:solidFill>
              </a:rPr>
              <a:t> complex</a:t>
            </a:r>
          </a:p>
        </p:txBody>
      </p:sp>
      <p:pic>
        <p:nvPicPr>
          <p:cNvPr id="4" name="Picture 3" descr="EIN_HPr_initial.jpg"/>
          <p:cNvPicPr>
            <a:picLocks noChangeAspect="1"/>
          </p:cNvPicPr>
          <p:nvPr/>
        </p:nvPicPr>
        <p:blipFill>
          <a:blip r:embed="rId3" cstate="print"/>
          <a:srcRect l="21120" r="19200"/>
          <a:stretch>
            <a:fillRect/>
          </a:stretch>
        </p:blipFill>
        <p:spPr bwMode="auto">
          <a:xfrm>
            <a:off x="2178050" y="1423988"/>
            <a:ext cx="48323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546725" y="1371600"/>
            <a:ext cx="2670175" cy="4876800"/>
            <a:chOff x="5547435" y="1371600"/>
            <a:chExt cx="2670246" cy="4876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 rot="-1046256">
              <a:off x="5547435" y="1766248"/>
              <a:ext cx="2661564" cy="4375471"/>
              <a:chOff x="5192725" y="1385248"/>
              <a:chExt cx="2661564" cy="4375471"/>
            </a:xfrm>
          </p:grpSpPr>
          <p:grpSp>
            <p:nvGrpSpPr>
              <p:cNvPr id="5" name="Group 102"/>
              <p:cNvGrpSpPr>
                <a:grpSpLocks/>
              </p:cNvGrpSpPr>
              <p:nvPr/>
            </p:nvGrpSpPr>
            <p:grpSpPr bwMode="auto">
              <a:xfrm>
                <a:off x="6711288" y="1385248"/>
                <a:ext cx="1143001" cy="1281752"/>
                <a:chOff x="7743137" y="1189938"/>
                <a:chExt cx="1143001" cy="1281752"/>
              </a:xfrm>
            </p:grpSpPr>
            <p:sp>
              <p:nvSpPr>
                <p:cNvPr id="72" name="Hexagon 71"/>
                <p:cNvSpPr/>
                <p:nvPr/>
              </p:nvSpPr>
              <p:spPr>
                <a:xfrm rot="16200000">
                  <a:off x="7773944" y="1356744"/>
                  <a:ext cx="1066800" cy="914424"/>
                </a:xfrm>
                <a:prstGeom prst="hexagon">
                  <a:avLst/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" name="Oval 72"/>
                <p:cNvSpPr>
                  <a:spLocks noChangeAspect="1"/>
                </p:cNvSpPr>
                <p:nvPr/>
              </p:nvSpPr>
              <p:spPr bwMode="auto">
                <a:xfrm rot="18655984">
                  <a:off x="8659954" y="2014367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 bwMode="auto">
                <a:xfrm rot="18655984">
                  <a:off x="8659667" y="1416413"/>
                  <a:ext cx="225425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Oval 74"/>
                <p:cNvSpPr>
                  <a:spLocks noChangeAspect="1"/>
                </p:cNvSpPr>
                <p:nvPr/>
              </p:nvSpPr>
              <p:spPr bwMode="auto">
                <a:xfrm rot="18655984">
                  <a:off x="8200229" y="1189407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" name="Oval 75"/>
                <p:cNvSpPr>
                  <a:spLocks noChangeAspect="1"/>
                </p:cNvSpPr>
                <p:nvPr/>
              </p:nvSpPr>
              <p:spPr bwMode="auto">
                <a:xfrm rot="18655984">
                  <a:off x="7746342" y="1418491"/>
                  <a:ext cx="227012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" name="Oval 76"/>
                <p:cNvSpPr>
                  <a:spLocks noChangeAspect="1"/>
                </p:cNvSpPr>
                <p:nvPr/>
              </p:nvSpPr>
              <p:spPr bwMode="auto">
                <a:xfrm rot="18655984">
                  <a:off x="7759038" y="2005950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" name="Oval 77"/>
                <p:cNvSpPr>
                  <a:spLocks noChangeAspect="1"/>
                </p:cNvSpPr>
                <p:nvPr/>
              </p:nvSpPr>
              <p:spPr bwMode="auto">
                <a:xfrm rot="18655984">
                  <a:off x="8202935" y="2231986"/>
                  <a:ext cx="223837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" name="Group 111"/>
              <p:cNvGrpSpPr>
                <a:grpSpLocks/>
              </p:cNvGrpSpPr>
              <p:nvPr/>
            </p:nvGrpSpPr>
            <p:grpSpPr bwMode="auto">
              <a:xfrm>
                <a:off x="5192725" y="1635249"/>
                <a:ext cx="2293843" cy="4125470"/>
                <a:chOff x="5192725" y="1635249"/>
                <a:chExt cx="2293843" cy="4125470"/>
              </a:xfrm>
            </p:grpSpPr>
            <p:cxnSp>
              <p:nvCxnSpPr>
                <p:cNvPr id="46" name="Straight Connector 3"/>
                <p:cNvCxnSpPr/>
                <p:nvPr/>
              </p:nvCxnSpPr>
              <p:spPr bwMode="auto">
                <a:xfrm rot="4611655">
                  <a:off x="5356311" y="2948797"/>
                  <a:ext cx="611188" cy="53341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9"/>
                <p:cNvCxnSpPr/>
                <p:nvPr/>
              </p:nvCxnSpPr>
              <p:spPr bwMode="auto">
                <a:xfrm rot="1436712" flipH="1" flipV="1">
                  <a:off x="6269820" y="4472607"/>
                  <a:ext cx="609616" cy="53181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3"/>
                <p:cNvCxnSpPr/>
                <p:nvPr/>
              </p:nvCxnSpPr>
              <p:spPr bwMode="auto">
                <a:xfrm rot="7396535" flipH="1" flipV="1">
                  <a:off x="6465078" y="4004106"/>
                  <a:ext cx="609600" cy="538176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21"/>
                <p:cNvSpPr>
                  <a:spLocks noChangeAspect="1"/>
                </p:cNvSpPr>
                <p:nvPr/>
              </p:nvSpPr>
              <p:spPr bwMode="auto">
                <a:xfrm rot="7396535" flipH="1">
                  <a:off x="6297194" y="4237681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 bwMode="auto">
                <a:xfrm rot="3433247" flipH="1" flipV="1">
                  <a:off x="6920905" y="3512320"/>
                  <a:ext cx="609600" cy="53182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>
                  <a:spLocks noChangeAspect="1"/>
                </p:cNvSpPr>
                <p:nvPr/>
              </p:nvSpPr>
              <p:spPr bwMode="auto">
                <a:xfrm rot="3433247" flipH="1">
                  <a:off x="7036671" y="4028994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 bwMode="auto">
                <a:xfrm rot="2986103">
                  <a:off x="5154127" y="3647973"/>
                  <a:ext cx="609600" cy="53341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>
                  <a:spLocks noChangeAspect="1"/>
                </p:cNvSpPr>
                <p:nvPr/>
              </p:nvSpPr>
              <p:spPr bwMode="auto">
                <a:xfrm rot="2986103" flipV="1">
                  <a:off x="5363821" y="3433600"/>
                  <a:ext cx="228600" cy="2254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" name="Straight Connector 3"/>
                <p:cNvCxnSpPr>
                  <a:endCxn id="71" idx="1"/>
                </p:cNvCxnSpPr>
                <p:nvPr/>
              </p:nvCxnSpPr>
              <p:spPr bwMode="auto">
                <a:xfrm rot="16200000" flipV="1">
                  <a:off x="6833359" y="3042978"/>
                  <a:ext cx="781050" cy="136529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/>
                <p:cNvSpPr>
                  <a:spLocks noChangeAspect="1"/>
                </p:cNvSpPr>
                <p:nvPr/>
              </p:nvSpPr>
              <p:spPr bwMode="auto">
                <a:xfrm rot="2317271" flipH="1">
                  <a:off x="7159208" y="3352018"/>
                  <a:ext cx="228606" cy="2301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 bwMode="auto">
                <a:xfrm rot="3051806">
                  <a:off x="5573462" y="2297086"/>
                  <a:ext cx="609600" cy="53341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>
                  <a:spLocks noChangeAspect="1"/>
                </p:cNvSpPr>
                <p:nvPr/>
              </p:nvSpPr>
              <p:spPr bwMode="auto">
                <a:xfrm rot="4611655" flipV="1">
                  <a:off x="5731370" y="2784488"/>
                  <a:ext cx="228600" cy="2270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" name="Straight Connector 3"/>
                <p:cNvCxnSpPr/>
                <p:nvPr/>
              </p:nvCxnSpPr>
              <p:spPr bwMode="auto">
                <a:xfrm rot="1430041">
                  <a:off x="5290361" y="4396507"/>
                  <a:ext cx="611204" cy="531812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3"/>
                <p:cNvCxnSpPr/>
                <p:nvPr/>
              </p:nvCxnSpPr>
              <p:spPr bwMode="auto">
                <a:xfrm rot="710083">
                  <a:off x="5693589" y="5087071"/>
                  <a:ext cx="609616" cy="534988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4"/>
                <p:cNvSpPr>
                  <a:spLocks noChangeAspect="1"/>
                </p:cNvSpPr>
                <p:nvPr/>
              </p:nvSpPr>
              <p:spPr bwMode="auto">
                <a:xfrm rot="710083" flipV="1">
                  <a:off x="5671576" y="4913217"/>
                  <a:ext cx="228606" cy="2333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" name="Straight Connector 3"/>
                <p:cNvCxnSpPr/>
                <p:nvPr/>
              </p:nvCxnSpPr>
              <p:spPr bwMode="auto">
                <a:xfrm rot="5400000" flipH="1" flipV="1">
                  <a:off x="6158705" y="5111643"/>
                  <a:ext cx="609600" cy="53341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4"/>
                <p:cNvSpPr>
                  <a:spLocks noChangeAspect="1"/>
                </p:cNvSpPr>
                <p:nvPr/>
              </p:nvSpPr>
              <p:spPr bwMode="auto">
                <a:xfrm rot="5400000" flipH="1">
                  <a:off x="6098794" y="5531501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" name="Oval 10"/>
                <p:cNvSpPr>
                  <a:spLocks noChangeAspect="1"/>
                </p:cNvSpPr>
                <p:nvPr/>
              </p:nvSpPr>
              <p:spPr bwMode="auto">
                <a:xfrm rot="1436712" flipH="1">
                  <a:off x="6600041" y="4963452"/>
                  <a:ext cx="228606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 bwMode="auto">
                <a:xfrm rot="5400000" flipH="1">
                  <a:off x="6612070" y="2331196"/>
                  <a:ext cx="311150" cy="714394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3"/>
                <p:cNvCxnSpPr/>
                <p:nvPr/>
              </p:nvCxnSpPr>
              <p:spPr bwMode="auto">
                <a:xfrm rot="3019185" flipH="1" flipV="1">
                  <a:off x="6176834" y="1866132"/>
                  <a:ext cx="609600" cy="541351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/>
                <p:cNvSpPr>
                  <a:spLocks noChangeAspect="1"/>
                </p:cNvSpPr>
                <p:nvPr/>
              </p:nvSpPr>
              <p:spPr bwMode="auto">
                <a:xfrm rot="3019185" flipH="1">
                  <a:off x="6348140" y="2390075"/>
                  <a:ext cx="228600" cy="23019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 bwMode="auto">
                <a:xfrm rot="16746728" flipH="1" flipV="1">
                  <a:off x="5863951" y="1695168"/>
                  <a:ext cx="609600" cy="528652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67"/>
                <p:cNvSpPr>
                  <a:spLocks noChangeAspect="1"/>
                </p:cNvSpPr>
                <p:nvPr/>
              </p:nvSpPr>
              <p:spPr bwMode="auto">
                <a:xfrm rot="16746728" flipH="1">
                  <a:off x="6356213" y="1628811"/>
                  <a:ext cx="228600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" name="Oval 10"/>
                <p:cNvSpPr>
                  <a:spLocks noChangeAspect="1"/>
                </p:cNvSpPr>
                <p:nvPr/>
              </p:nvSpPr>
              <p:spPr bwMode="auto">
                <a:xfrm rot="3051806" flipV="1">
                  <a:off x="5785586" y="2078811"/>
                  <a:ext cx="230187" cy="22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" name="Oval 69"/>
                <p:cNvSpPr>
                  <a:spLocks noChangeAspect="1"/>
                </p:cNvSpPr>
                <p:nvPr/>
              </p:nvSpPr>
              <p:spPr bwMode="auto">
                <a:xfrm rot="1430041" flipV="1">
                  <a:off x="5342940" y="4209149"/>
                  <a:ext cx="228606" cy="227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 bwMode="auto">
                <a:xfrm rot="19953983" flipH="1">
                  <a:off x="7003222" y="2715853"/>
                  <a:ext cx="230193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79" name="Oval 78"/>
            <p:cNvSpPr/>
            <p:nvPr/>
          </p:nvSpPr>
          <p:spPr>
            <a:xfrm>
              <a:off x="5626812" y="1371600"/>
              <a:ext cx="2590869" cy="487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9" descr="EIN_fix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3338"/>
            <a:ext cx="51435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1371600" y="925513"/>
            <a:ext cx="1908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EIN – </a:t>
            </a:r>
            <a:r>
              <a:rPr lang="en-US" dirty="0" err="1">
                <a:solidFill>
                  <a:schemeClr val="tx2"/>
                </a:solidFill>
              </a:rPr>
              <a:t>HPr</a:t>
            </a:r>
            <a:r>
              <a:rPr lang="en-US" dirty="0">
                <a:solidFill>
                  <a:schemeClr val="tx2"/>
                </a:solidFill>
              </a:rPr>
              <a:t> complex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 rot="-1046256">
            <a:off x="6567488" y="1609725"/>
            <a:ext cx="1143000" cy="1281113"/>
            <a:chOff x="7743137" y="1189938"/>
            <a:chExt cx="1143001" cy="1281752"/>
          </a:xfrm>
        </p:grpSpPr>
        <p:sp>
          <p:nvSpPr>
            <p:cNvPr id="96" name="Hexagon 95"/>
            <p:cNvSpPr/>
            <p:nvPr/>
          </p:nvSpPr>
          <p:spPr>
            <a:xfrm rot="16200000">
              <a:off x="7769093" y="1369049"/>
              <a:ext cx="1067332" cy="914401"/>
            </a:xfrm>
            <a:prstGeom prst="hexagon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 rot="18655984">
              <a:off x="8650105" y="2016864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 rot="18655984">
              <a:off x="8656756" y="1417960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 rot="18655984">
              <a:off x="8194761" y="1182876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 rot="18655984">
              <a:off x="7741622" y="1425625"/>
              <a:ext cx="227126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18655984">
              <a:off x="7747222" y="2009482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 rot="18655984">
              <a:off x="8191431" y="2232318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 rot="-1046256">
            <a:off x="5592763" y="2065338"/>
            <a:ext cx="2293937" cy="4125912"/>
            <a:chOff x="5192725" y="1635249"/>
            <a:chExt cx="2293843" cy="4125470"/>
          </a:xfrm>
        </p:grpSpPr>
        <p:cxnSp>
          <p:nvCxnSpPr>
            <p:cNvPr id="31" name="Straight Connector 3"/>
            <p:cNvCxnSpPr/>
            <p:nvPr/>
          </p:nvCxnSpPr>
          <p:spPr bwMode="auto">
            <a:xfrm rot="4611655">
              <a:off x="5351998" y="2952234"/>
              <a:ext cx="609535" cy="53179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"/>
            <p:cNvCxnSpPr/>
            <p:nvPr/>
          </p:nvCxnSpPr>
          <p:spPr bwMode="auto">
            <a:xfrm rot="1436712" flipH="1" flipV="1">
              <a:off x="6264420" y="4462551"/>
              <a:ext cx="609575" cy="531755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3"/>
            <p:cNvCxnSpPr/>
            <p:nvPr/>
          </p:nvCxnSpPr>
          <p:spPr bwMode="auto">
            <a:xfrm rot="7396535" flipH="1" flipV="1">
              <a:off x="6464871" y="4004039"/>
              <a:ext cx="609535" cy="53814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21"/>
            <p:cNvSpPr>
              <a:spLocks noChangeAspect="1"/>
            </p:cNvSpPr>
            <p:nvPr/>
          </p:nvSpPr>
          <p:spPr bwMode="auto">
            <a:xfrm rot="7396535" flipH="1">
              <a:off x="6297467" y="423608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3433247" flipH="1" flipV="1">
              <a:off x="6919152" y="3511831"/>
              <a:ext cx="609535" cy="53179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>
              <a:spLocks noChangeAspect="1"/>
            </p:cNvSpPr>
            <p:nvPr/>
          </p:nvSpPr>
          <p:spPr bwMode="auto">
            <a:xfrm rot="3433247" flipH="1">
              <a:off x="7038645" y="4027929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rot="2986103">
              <a:off x="5154009" y="3647945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 bwMode="auto">
            <a:xfrm rot="2986103" flipV="1">
              <a:off x="5363681" y="3433601"/>
              <a:ext cx="228576" cy="2254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3" name="Straight Connector 3"/>
            <p:cNvCxnSpPr>
              <a:endCxn id="107" idx="1"/>
            </p:cNvCxnSpPr>
            <p:nvPr/>
          </p:nvCxnSpPr>
          <p:spPr bwMode="auto">
            <a:xfrm rot="16200000" flipV="1">
              <a:off x="6827073" y="3041119"/>
              <a:ext cx="780966" cy="13651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>
              <a:spLocks noChangeAspect="1"/>
            </p:cNvSpPr>
            <p:nvPr/>
          </p:nvSpPr>
          <p:spPr bwMode="auto">
            <a:xfrm rot="2317271" flipH="1">
              <a:off x="7158942" y="3352032"/>
              <a:ext cx="228591" cy="2301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rot="3051806">
              <a:off x="5573315" y="2297202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 bwMode="auto">
            <a:xfrm rot="4611655" flipV="1">
              <a:off x="5728177" y="2783607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3"/>
            <p:cNvCxnSpPr/>
            <p:nvPr/>
          </p:nvCxnSpPr>
          <p:spPr bwMode="auto">
            <a:xfrm rot="1430041">
              <a:off x="5284114" y="4389249"/>
              <a:ext cx="609575" cy="53175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"/>
            <p:cNvCxnSpPr/>
            <p:nvPr/>
          </p:nvCxnSpPr>
          <p:spPr bwMode="auto">
            <a:xfrm rot="710083">
              <a:off x="5690393" y="5085947"/>
              <a:ext cx="609575" cy="53493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4"/>
            <p:cNvSpPr>
              <a:spLocks noChangeAspect="1"/>
            </p:cNvSpPr>
            <p:nvPr/>
          </p:nvSpPr>
          <p:spPr bwMode="auto">
            <a:xfrm rot="710083" flipV="1">
              <a:off x="5671411" y="4913064"/>
              <a:ext cx="228591" cy="233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3"/>
            <p:cNvCxnSpPr/>
            <p:nvPr/>
          </p:nvCxnSpPr>
          <p:spPr bwMode="auto">
            <a:xfrm rot="5400000" flipH="1" flipV="1">
              <a:off x="6151898" y="5106051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4"/>
            <p:cNvSpPr>
              <a:spLocks noChangeAspect="1"/>
            </p:cNvSpPr>
            <p:nvPr/>
          </p:nvSpPr>
          <p:spPr bwMode="auto">
            <a:xfrm rot="5400000" flipH="1">
              <a:off x="6099081" y="552976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10"/>
            <p:cNvSpPr>
              <a:spLocks noChangeAspect="1"/>
            </p:cNvSpPr>
            <p:nvPr/>
          </p:nvSpPr>
          <p:spPr bwMode="auto">
            <a:xfrm rot="1436712" flipH="1">
              <a:off x="6597260" y="4960827"/>
              <a:ext cx="228591" cy="228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 flipH="1">
              <a:off x="6609574" y="2331386"/>
              <a:ext cx="311117" cy="71275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"/>
            <p:cNvCxnSpPr/>
            <p:nvPr/>
          </p:nvCxnSpPr>
          <p:spPr bwMode="auto">
            <a:xfrm rot="3019185" flipH="1" flipV="1">
              <a:off x="6173468" y="1871913"/>
              <a:ext cx="609535" cy="53972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>
              <a:spLocks noChangeAspect="1"/>
            </p:cNvSpPr>
            <p:nvPr/>
          </p:nvSpPr>
          <p:spPr bwMode="auto">
            <a:xfrm rot="3019185" flipH="1">
              <a:off x="6342677" y="2391826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16746728" flipH="1" flipV="1">
              <a:off x="5866338" y="1697816"/>
              <a:ext cx="609535" cy="52861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 bwMode="auto">
            <a:xfrm rot="16746728" flipH="1">
              <a:off x="6357608" y="1634499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10"/>
            <p:cNvSpPr>
              <a:spLocks noChangeAspect="1"/>
            </p:cNvSpPr>
            <p:nvPr/>
          </p:nvSpPr>
          <p:spPr bwMode="auto">
            <a:xfrm rot="3051806" flipV="1">
              <a:off x="5788959" y="2078155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 rot="1430041" flipV="1">
              <a:off x="5343273" y="4207557"/>
              <a:ext cx="228591" cy="2269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 bwMode="auto">
            <a:xfrm rot="19953983" flipH="1">
              <a:off x="6997897" y="2710766"/>
              <a:ext cx="228591" cy="228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14" name="Oval 113"/>
          <p:cNvSpPr/>
          <p:nvPr/>
        </p:nvSpPr>
        <p:spPr>
          <a:xfrm>
            <a:off x="5626100" y="1371600"/>
            <a:ext cx="2590800" cy="487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33400" y="6172200"/>
            <a:ext cx="3276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10 lowest energy structures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371600" y="925513"/>
            <a:ext cx="1908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EIN – </a:t>
            </a:r>
            <a:r>
              <a:rPr lang="en-US" dirty="0" err="1">
                <a:solidFill>
                  <a:schemeClr val="tx2"/>
                </a:solidFill>
              </a:rPr>
              <a:t>HPr</a:t>
            </a:r>
            <a:r>
              <a:rPr lang="en-US" dirty="0">
                <a:solidFill>
                  <a:schemeClr val="tx2"/>
                </a:solidFill>
              </a:rPr>
              <a:t> complex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 rot="-1046256">
            <a:off x="6567488" y="1609725"/>
            <a:ext cx="1143000" cy="1281113"/>
            <a:chOff x="7743137" y="1189938"/>
            <a:chExt cx="1143001" cy="1281752"/>
          </a:xfrm>
        </p:grpSpPr>
        <p:sp>
          <p:nvSpPr>
            <p:cNvPr id="96" name="Hexagon 95"/>
            <p:cNvSpPr/>
            <p:nvPr/>
          </p:nvSpPr>
          <p:spPr>
            <a:xfrm rot="16200000">
              <a:off x="7769093" y="1369049"/>
              <a:ext cx="1067332" cy="914401"/>
            </a:xfrm>
            <a:prstGeom prst="hexagon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 rot="18655984">
              <a:off x="8650105" y="2016864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 rot="18655984">
              <a:off x="8656756" y="1417960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 rot="18655984">
              <a:off x="8194761" y="1182876"/>
              <a:ext cx="22871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 rot="18655984">
              <a:off x="7741622" y="1425625"/>
              <a:ext cx="227126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18655984">
              <a:off x="7747222" y="2009482"/>
              <a:ext cx="228714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 rot="18655984">
              <a:off x="8191431" y="2232318"/>
              <a:ext cx="228714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 rot="-1046256">
            <a:off x="5592763" y="2065338"/>
            <a:ext cx="2293937" cy="4125912"/>
            <a:chOff x="5192725" y="1635249"/>
            <a:chExt cx="2293843" cy="4125470"/>
          </a:xfrm>
        </p:grpSpPr>
        <p:cxnSp>
          <p:nvCxnSpPr>
            <p:cNvPr id="31" name="Straight Connector 3"/>
            <p:cNvCxnSpPr/>
            <p:nvPr/>
          </p:nvCxnSpPr>
          <p:spPr bwMode="auto">
            <a:xfrm rot="4611655">
              <a:off x="5351998" y="2952234"/>
              <a:ext cx="609535" cy="53179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"/>
            <p:cNvCxnSpPr/>
            <p:nvPr/>
          </p:nvCxnSpPr>
          <p:spPr bwMode="auto">
            <a:xfrm rot="1436712" flipH="1" flipV="1">
              <a:off x="6264420" y="4462551"/>
              <a:ext cx="609575" cy="531755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3"/>
            <p:cNvCxnSpPr/>
            <p:nvPr/>
          </p:nvCxnSpPr>
          <p:spPr bwMode="auto">
            <a:xfrm rot="7396535" flipH="1" flipV="1">
              <a:off x="6464871" y="4004039"/>
              <a:ext cx="609535" cy="53814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21"/>
            <p:cNvSpPr>
              <a:spLocks noChangeAspect="1"/>
            </p:cNvSpPr>
            <p:nvPr/>
          </p:nvSpPr>
          <p:spPr bwMode="auto">
            <a:xfrm rot="7396535" flipH="1">
              <a:off x="6297467" y="423608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3433247" flipH="1" flipV="1">
              <a:off x="6919152" y="3511831"/>
              <a:ext cx="609535" cy="53179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>
              <a:spLocks noChangeAspect="1"/>
            </p:cNvSpPr>
            <p:nvPr/>
          </p:nvSpPr>
          <p:spPr bwMode="auto">
            <a:xfrm rot="3433247" flipH="1">
              <a:off x="7038645" y="4027929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rot="2986103">
              <a:off x="5154009" y="3647945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 bwMode="auto">
            <a:xfrm rot="2986103" flipV="1">
              <a:off x="5363681" y="3433601"/>
              <a:ext cx="228576" cy="2254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3" name="Straight Connector 3"/>
            <p:cNvCxnSpPr>
              <a:endCxn id="107" idx="1"/>
            </p:cNvCxnSpPr>
            <p:nvPr/>
          </p:nvCxnSpPr>
          <p:spPr bwMode="auto">
            <a:xfrm rot="16200000" flipV="1">
              <a:off x="6827073" y="3041119"/>
              <a:ext cx="780966" cy="13651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>
              <a:spLocks noChangeAspect="1"/>
            </p:cNvSpPr>
            <p:nvPr/>
          </p:nvSpPr>
          <p:spPr bwMode="auto">
            <a:xfrm rot="2317271" flipH="1">
              <a:off x="7158942" y="3352032"/>
              <a:ext cx="228591" cy="2301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rot="3051806">
              <a:off x="5573315" y="2297202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 bwMode="auto">
            <a:xfrm rot="4611655" flipV="1">
              <a:off x="5728177" y="2783607"/>
              <a:ext cx="228576" cy="22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3"/>
            <p:cNvCxnSpPr/>
            <p:nvPr/>
          </p:nvCxnSpPr>
          <p:spPr bwMode="auto">
            <a:xfrm rot="1430041">
              <a:off x="5284114" y="4389249"/>
              <a:ext cx="609575" cy="53175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"/>
            <p:cNvCxnSpPr/>
            <p:nvPr/>
          </p:nvCxnSpPr>
          <p:spPr bwMode="auto">
            <a:xfrm rot="710083">
              <a:off x="5690393" y="5085947"/>
              <a:ext cx="609575" cy="534931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4"/>
            <p:cNvSpPr>
              <a:spLocks noChangeAspect="1"/>
            </p:cNvSpPr>
            <p:nvPr/>
          </p:nvSpPr>
          <p:spPr bwMode="auto">
            <a:xfrm rot="710083" flipV="1">
              <a:off x="5671411" y="4913064"/>
              <a:ext cx="228591" cy="233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3"/>
            <p:cNvCxnSpPr/>
            <p:nvPr/>
          </p:nvCxnSpPr>
          <p:spPr bwMode="auto">
            <a:xfrm rot="5400000" flipH="1" flipV="1">
              <a:off x="6151898" y="5106051"/>
              <a:ext cx="609535" cy="53337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4"/>
            <p:cNvSpPr>
              <a:spLocks noChangeAspect="1"/>
            </p:cNvSpPr>
            <p:nvPr/>
          </p:nvSpPr>
          <p:spPr bwMode="auto">
            <a:xfrm rot="5400000" flipH="1">
              <a:off x="6099081" y="5529762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10"/>
            <p:cNvSpPr>
              <a:spLocks noChangeAspect="1"/>
            </p:cNvSpPr>
            <p:nvPr/>
          </p:nvSpPr>
          <p:spPr bwMode="auto">
            <a:xfrm rot="1436712" flipH="1">
              <a:off x="6597260" y="4960827"/>
              <a:ext cx="228591" cy="2285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 flipH="1">
              <a:off x="6609574" y="2331386"/>
              <a:ext cx="311117" cy="712759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"/>
            <p:cNvCxnSpPr/>
            <p:nvPr/>
          </p:nvCxnSpPr>
          <p:spPr bwMode="auto">
            <a:xfrm rot="3019185" flipH="1" flipV="1">
              <a:off x="6173468" y="1871913"/>
              <a:ext cx="609535" cy="53972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>
              <a:spLocks noChangeAspect="1"/>
            </p:cNvSpPr>
            <p:nvPr/>
          </p:nvSpPr>
          <p:spPr bwMode="auto">
            <a:xfrm rot="3019185" flipH="1">
              <a:off x="6342677" y="2391826"/>
              <a:ext cx="228576" cy="22859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16746728" flipH="1" flipV="1">
              <a:off x="5866338" y="1697816"/>
              <a:ext cx="609535" cy="528616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 bwMode="auto">
            <a:xfrm rot="16746728" flipH="1">
              <a:off x="6357608" y="1634499"/>
              <a:ext cx="228576" cy="22859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10"/>
            <p:cNvSpPr>
              <a:spLocks noChangeAspect="1"/>
            </p:cNvSpPr>
            <p:nvPr/>
          </p:nvSpPr>
          <p:spPr bwMode="auto">
            <a:xfrm rot="3051806" flipV="1">
              <a:off x="5788959" y="2078155"/>
              <a:ext cx="228576" cy="2285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 rot="1430041" flipV="1">
              <a:off x="5343273" y="4207557"/>
              <a:ext cx="228591" cy="2269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 bwMode="auto">
            <a:xfrm rot="19953983" flipH="1">
              <a:off x="6997897" y="2710766"/>
              <a:ext cx="228591" cy="22857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14" name="Oval 113"/>
          <p:cNvSpPr/>
          <p:nvPr/>
        </p:nvSpPr>
        <p:spPr>
          <a:xfrm>
            <a:off x="5626100" y="1371600"/>
            <a:ext cx="2590800" cy="487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33400" y="6172200"/>
            <a:ext cx="3276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10 lowest energy structures </a:t>
            </a:r>
          </a:p>
        </p:txBody>
      </p:sp>
      <p:pic>
        <p:nvPicPr>
          <p:cNvPr id="49161" name="Picture 51" descr="fr_hp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303338"/>
            <a:ext cx="42862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371600" y="925513"/>
            <a:ext cx="1908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EIN – </a:t>
            </a:r>
            <a:r>
              <a:rPr lang="en-US" dirty="0" err="1">
                <a:solidFill>
                  <a:schemeClr val="tx2"/>
                </a:solidFill>
              </a:rPr>
              <a:t>HPr</a:t>
            </a:r>
            <a:r>
              <a:rPr lang="en-US" dirty="0">
                <a:solidFill>
                  <a:schemeClr val="tx2"/>
                </a:solidFill>
              </a:rPr>
              <a:t> complex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33400" y="6172200"/>
            <a:ext cx="3276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10 lowest energy structures </a:t>
            </a:r>
          </a:p>
        </p:txBody>
      </p:sp>
      <p:pic>
        <p:nvPicPr>
          <p:cNvPr id="50181" name="Picture 51" descr="fr_hp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303338"/>
            <a:ext cx="42862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 bwMode="auto">
          <a:xfrm>
            <a:off x="4495800" y="1371600"/>
            <a:ext cx="4572000" cy="4047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Randomization of domain positions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and Rigid body dynamics repeated 10 times; then the lowest energy structure submitted to final simulated annealing part of the protocol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      512 structures calculated.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Experimental restrains were</a:t>
            </a:r>
          </a:p>
          <a:p>
            <a:pPr>
              <a:defRPr/>
            </a:pPr>
            <a:endParaRPr lang="en-US" sz="5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en-US" sz="5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en-US" sz="800" dirty="0">
                <a:solidFill>
                  <a:schemeClr val="tx2"/>
                </a:solidFill>
              </a:rPr>
              <a:t>   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Components of Rotation Diffusion Tensor</a:t>
            </a:r>
          </a:p>
          <a:p>
            <a:pPr>
              <a:defRPr/>
            </a:pPr>
            <a:endParaRPr lang="en-US" sz="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and</a:t>
            </a:r>
          </a:p>
          <a:p>
            <a:pPr>
              <a:defRPr/>
            </a:pPr>
            <a:endParaRPr lang="en-US" sz="5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 Highly ambiguous distance restraints </a:t>
            </a:r>
            <a:br>
              <a:rPr lang="en-US" dirty="0">
                <a:solidFill>
                  <a:schemeClr val="tx2"/>
                </a:solidFill>
                <a:latin typeface="+mn-lt"/>
              </a:rPr>
            </a:br>
            <a:r>
              <a:rPr lang="en-US" dirty="0">
                <a:solidFill>
                  <a:schemeClr val="tx2"/>
                </a:solidFill>
                <a:latin typeface="+mn-lt"/>
              </a:rPr>
              <a:t> from chemical shift perturbation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88925" y="425450"/>
            <a:ext cx="512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Application to an asymmetric complex 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371600" y="925513"/>
            <a:ext cx="1908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EIN – </a:t>
            </a:r>
            <a:r>
              <a:rPr lang="en-US" dirty="0" err="1">
                <a:solidFill>
                  <a:schemeClr val="tx2"/>
                </a:solidFill>
              </a:rPr>
              <a:t>HPr</a:t>
            </a:r>
            <a:r>
              <a:rPr lang="en-US" dirty="0">
                <a:solidFill>
                  <a:schemeClr val="tx2"/>
                </a:solidFill>
              </a:rPr>
              <a:t> complex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33400" y="6172200"/>
            <a:ext cx="3276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10 lowest energy structures </a:t>
            </a:r>
          </a:p>
        </p:txBody>
      </p:sp>
      <p:pic>
        <p:nvPicPr>
          <p:cNvPr id="51205" name="Picture 51" descr="fr_hp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303338"/>
            <a:ext cx="42862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Fig6_f.tif"/>
          <p:cNvPicPr>
            <a:picLocks noChangeAspect="1"/>
          </p:cNvPicPr>
          <p:nvPr/>
        </p:nvPicPr>
        <p:blipFill>
          <a:blip r:embed="rId4" cstate="print"/>
          <a:srcRect t="7442" b="8038"/>
          <a:stretch>
            <a:fillRect/>
          </a:stretch>
        </p:blipFill>
        <p:spPr bwMode="auto">
          <a:xfrm>
            <a:off x="4821238" y="1497013"/>
            <a:ext cx="3754437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91088" y="6122988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dirty="0">
                <a:solidFill>
                  <a:schemeClr val="tx2"/>
                </a:solidFill>
                <a:latin typeface="+mn-lt"/>
                <a:sym typeface="Symbol"/>
              </a:rPr>
              <a:t> RMSD	1.20 0.03 [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/>
                <a:sym typeface="Symbol"/>
              </a:rPr>
              <a:t>Å]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81000" y="1371600"/>
            <a:ext cx="8792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Currently developed by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Charles D. </a:t>
            </a:r>
            <a:r>
              <a:rPr lang="en-US" sz="2000" b="1" dirty="0" err="1" smtClean="0">
                <a:solidFill>
                  <a:schemeClr val="tx2"/>
                </a:solidFill>
              </a:rPr>
              <a:t>Scweiters</a:t>
            </a:r>
            <a:r>
              <a:rPr lang="en-US" sz="2000" dirty="0" smtClean="0">
                <a:solidFill>
                  <a:schemeClr val="accent1"/>
                </a:solidFill>
              </a:rPr>
              <a:t> , </a:t>
            </a:r>
            <a:r>
              <a:rPr lang="en-US" sz="2000" b="1" dirty="0" smtClean="0">
                <a:solidFill>
                  <a:schemeClr val="tx2"/>
                </a:solidFill>
              </a:rPr>
              <a:t>G. Marius </a:t>
            </a:r>
            <a:r>
              <a:rPr lang="en-US" sz="2000" b="1" dirty="0" err="1" smtClean="0">
                <a:solidFill>
                  <a:schemeClr val="tx2"/>
                </a:solidFill>
              </a:rPr>
              <a:t>Clore</a:t>
            </a:r>
            <a:r>
              <a:rPr lang="en-US" sz="2000" dirty="0" smtClean="0">
                <a:solidFill>
                  <a:schemeClr val="accent1"/>
                </a:solidFill>
              </a:rPr>
              <a:t> ,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Nico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Tjandra</a:t>
            </a:r>
            <a:r>
              <a:rPr lang="en-US" sz="2000" dirty="0" smtClean="0">
                <a:solidFill>
                  <a:schemeClr val="accent1"/>
                </a:solidFill>
              </a:rPr>
              <a:t>, and </a:t>
            </a:r>
            <a:r>
              <a:rPr lang="en-US" sz="2000" b="1" dirty="0" smtClean="0">
                <a:solidFill>
                  <a:schemeClr val="tx2"/>
                </a:solidFill>
              </a:rPr>
              <a:t>John </a:t>
            </a:r>
            <a:r>
              <a:rPr lang="en-US" sz="2000" b="1" dirty="0" err="1" smtClean="0">
                <a:solidFill>
                  <a:schemeClr val="tx2"/>
                </a:solidFill>
              </a:rPr>
              <a:t>Kuszewski</a:t>
            </a:r>
            <a:r>
              <a:rPr lang="en-US" sz="2000" dirty="0" smtClean="0">
                <a:solidFill>
                  <a:schemeClr val="accent1"/>
                </a:solidFill>
              </a:rPr>
              <a:t>  @ NIH 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609600" y="152400"/>
            <a:ext cx="7924800" cy="6172199"/>
            <a:chOff x="609600" y="152400"/>
            <a:chExt cx="7924800" cy="6172199"/>
          </a:xfrm>
        </p:grpSpPr>
        <p:sp>
          <p:nvSpPr>
            <p:cNvPr id="2" name="Rectangle 1"/>
            <p:cNvSpPr/>
            <p:nvPr/>
          </p:nvSpPr>
          <p:spPr>
            <a:xfrm>
              <a:off x="609600" y="152400"/>
              <a:ext cx="7848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XPLOR-NIH structure elucidation platform </a:t>
              </a:r>
              <a:endParaRPr lang="en-US" sz="28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838200" y="609600"/>
              <a:ext cx="550112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Originated from 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Axel T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Brunger</a:t>
              </a:r>
              <a:r>
                <a:rPr lang="en-US" sz="2000" dirty="0" err="1" smtClean="0">
                  <a:solidFill>
                    <a:schemeClr val="accent1"/>
                  </a:solidFill>
                </a:rPr>
                <a:t>’s</a:t>
              </a:r>
              <a:r>
                <a:rPr lang="en-US" sz="2000" dirty="0" smtClean="0">
                  <a:solidFill>
                    <a:schemeClr val="accent1"/>
                  </a:solidFill>
                </a:rPr>
                <a:t>  X-PLOR package  </a:t>
              </a:r>
            </a:p>
            <a:p>
              <a:r>
                <a:rPr lang="en-US" sz="2000" dirty="0" smtClean="0">
                  <a:solidFill>
                    <a:schemeClr val="accent1"/>
                  </a:solidFill>
                </a:rPr>
                <a:t>to CARMM molecular dynamics engine (1987)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85800" y="2590799"/>
              <a:ext cx="2142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Experimental data 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2362" y="3809999"/>
              <a:ext cx="2988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Inter molecular force Field 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4325" y="5238689"/>
              <a:ext cx="23156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Data base potentials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39519" y="3743979"/>
              <a:ext cx="18326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XPLOR-NIH</a:t>
              </a:r>
              <a:endParaRPr lang="en-US" sz="2800" dirty="0"/>
            </a:p>
          </p:txBody>
        </p:sp>
        <p:pic>
          <p:nvPicPr>
            <p:cNvPr id="9" name="Picture 8" descr="6.jpg"/>
            <p:cNvPicPr>
              <a:picLocks noChangeAspect="1"/>
            </p:cNvPicPr>
            <p:nvPr/>
          </p:nvPicPr>
          <p:blipFill>
            <a:blip r:embed="rId3" cstate="print"/>
            <a:srcRect l="18333" r="19167"/>
            <a:stretch>
              <a:fillRect/>
            </a:stretch>
          </p:blipFill>
          <p:spPr>
            <a:xfrm>
              <a:off x="7067717" y="2362200"/>
              <a:ext cx="1429789" cy="1283485"/>
            </a:xfrm>
            <a:prstGeom prst="rect">
              <a:avLst/>
            </a:prstGeom>
          </p:spPr>
        </p:pic>
        <p:pic>
          <p:nvPicPr>
            <p:cNvPr id="10" name="Picture 9" descr="1brs.jpg"/>
            <p:cNvPicPr>
              <a:picLocks noChangeAspect="1"/>
            </p:cNvPicPr>
            <p:nvPr/>
          </p:nvPicPr>
          <p:blipFill>
            <a:blip r:embed="rId4" cstate="print"/>
            <a:srcRect l="15000" t="8482" r="15000" b="8482"/>
            <a:stretch>
              <a:fillRect/>
            </a:stretch>
          </p:blipFill>
          <p:spPr>
            <a:xfrm>
              <a:off x="6957822" y="3809999"/>
              <a:ext cx="1539684" cy="1026756"/>
            </a:xfrm>
            <a:prstGeom prst="rect">
              <a:avLst/>
            </a:prstGeom>
          </p:spPr>
        </p:pic>
        <p:pic>
          <p:nvPicPr>
            <p:cNvPr id="11" name="Picture 10" descr="1bvg.jpg"/>
            <p:cNvPicPr>
              <a:picLocks noChangeAspect="1"/>
            </p:cNvPicPr>
            <p:nvPr/>
          </p:nvPicPr>
          <p:blipFill>
            <a:blip r:embed="rId5" cstate="print"/>
            <a:srcRect l="17500" t="9964" r="15000" b="11447"/>
            <a:stretch>
              <a:fillRect/>
            </a:stretch>
          </p:blipFill>
          <p:spPr>
            <a:xfrm>
              <a:off x="7049706" y="5352832"/>
              <a:ext cx="1484694" cy="971767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2895600" y="2895599"/>
              <a:ext cx="1295400" cy="7620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24200" y="4495799"/>
              <a:ext cx="1066800" cy="9144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733800" y="4038599"/>
              <a:ext cx="381000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Arrow 25"/>
            <p:cNvSpPr/>
            <p:nvPr/>
          </p:nvSpPr>
          <p:spPr>
            <a:xfrm>
              <a:off x="6248400" y="3886199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685800"/>
            <a:ext cx="7767383" cy="4104620"/>
            <a:chOff x="609600" y="685800"/>
            <a:chExt cx="7767383" cy="4104620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685800"/>
              <a:ext cx="7767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Utility of computational methods in drug discovery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1905000"/>
              <a:ext cx="6781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The cost of drug discovery and development</a:t>
              </a:r>
            </a:p>
            <a:p>
              <a:endParaRPr lang="en-US" sz="2800" dirty="0" smtClean="0">
                <a:solidFill>
                  <a:schemeClr val="accent1"/>
                </a:solidFill>
              </a:endParaRPr>
            </a:p>
            <a:p>
              <a:r>
                <a:rPr lang="en-US" sz="2800" dirty="0" smtClean="0">
                  <a:solidFill>
                    <a:schemeClr val="accent1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$800 million dollars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4267200"/>
              <a:ext cx="655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Time to market  approximately </a:t>
              </a:r>
              <a:r>
                <a:rPr lang="en-US" sz="2800" dirty="0" smtClean="0"/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12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chemeClr val="accent1"/>
                  </a:solidFill>
                </a:rPr>
                <a:t>years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381000"/>
            <a:ext cx="8591719" cy="6000929"/>
            <a:chOff x="228600" y="381000"/>
            <a:chExt cx="8591719" cy="6000929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381000"/>
              <a:ext cx="56320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Drug discovery pipeline </a:t>
              </a:r>
            </a:p>
            <a:p>
              <a:r>
                <a:rPr lang="en-US" sz="2400" b="1" dirty="0" smtClean="0">
                  <a:solidFill>
                    <a:schemeClr val="tx2"/>
                  </a:solidFill>
                </a:rPr>
                <a:t>And  Computer Assisted Drug Design tools.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828800"/>
              <a:ext cx="8591719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838200" y="5181600"/>
              <a:ext cx="7467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QSAR 	Quantitative structure-activity relationship</a:t>
              </a:r>
            </a:p>
            <a:p>
              <a:endParaRPr lang="en-US" b="1" dirty="0" smtClean="0">
                <a:solidFill>
                  <a:schemeClr val="accent1"/>
                </a:solidFill>
              </a:endParaRPr>
            </a:p>
            <a:p>
              <a:r>
                <a:rPr lang="en-US" b="1" dirty="0" smtClean="0">
                  <a:solidFill>
                    <a:schemeClr val="accent1"/>
                  </a:solidFill>
                </a:rPr>
                <a:t>ADME	Absorption, Distribution, Metabolism,  Excretion and Toxicology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381000"/>
            <a:ext cx="8591719" cy="6000929"/>
            <a:chOff x="228600" y="381000"/>
            <a:chExt cx="8591719" cy="6000929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381000"/>
              <a:ext cx="56320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Drug discovery pipeline </a:t>
              </a:r>
            </a:p>
            <a:p>
              <a:r>
                <a:rPr lang="en-US" sz="2400" b="1" dirty="0" smtClean="0">
                  <a:solidFill>
                    <a:schemeClr val="tx2"/>
                  </a:solidFill>
                </a:rPr>
                <a:t>And  Computer Assisted Drug Design tools.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828800"/>
              <a:ext cx="8591719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838200" y="5181600"/>
              <a:ext cx="7467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QSAR 	Quantitative structure-activity relationship</a:t>
              </a:r>
            </a:p>
            <a:p>
              <a:endParaRPr lang="en-US" b="1" dirty="0" smtClean="0"/>
            </a:p>
            <a:p>
              <a:r>
                <a:rPr lang="en-US" b="1" dirty="0" smtClean="0">
                  <a:solidFill>
                    <a:schemeClr val="accent1"/>
                  </a:solidFill>
                </a:rPr>
                <a:t>ADME	Absorption, Distribution, Metabolism,  Excretion and Toxicology</a:t>
              </a:r>
            </a:p>
            <a:p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rot="908829">
              <a:off x="1712030" y="1955313"/>
              <a:ext cx="1349950" cy="24834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685800"/>
            <a:ext cx="8153400" cy="5244882"/>
            <a:chOff x="609600" y="685800"/>
            <a:chExt cx="8153400" cy="5244882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685800"/>
              <a:ext cx="40386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Getting protein structures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1905000"/>
              <a:ext cx="7315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Imaging methods </a:t>
              </a:r>
            </a:p>
            <a:p>
              <a:endParaRPr lang="en-US" sz="2800" dirty="0" smtClean="0">
                <a:solidFill>
                  <a:schemeClr val="accent1"/>
                </a:solidFill>
              </a:endParaRPr>
            </a:p>
            <a:p>
              <a:r>
                <a:rPr lang="en-US" sz="2800" dirty="0" smtClean="0">
                  <a:solidFill>
                    <a:schemeClr val="accent1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X-ray crystallography, </a:t>
              </a:r>
              <a:r>
                <a:rPr lang="en-US" sz="2800" b="1" dirty="0" err="1" smtClean="0">
                  <a:solidFill>
                    <a:schemeClr val="tx2"/>
                  </a:solidFill>
                </a:rPr>
                <a:t>Cryo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-Electron microscopy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4114800"/>
              <a:ext cx="7848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Computational methods</a:t>
              </a:r>
            </a:p>
            <a:p>
              <a:endParaRPr lang="en-US" sz="2800" dirty="0" smtClean="0">
                <a:solidFill>
                  <a:schemeClr val="accent1"/>
                </a:solidFill>
              </a:endParaRPr>
            </a:p>
            <a:p>
              <a:r>
                <a:rPr lang="en-US" sz="2800" b="1" dirty="0" smtClean="0">
                  <a:solidFill>
                    <a:schemeClr val="tx2"/>
                  </a:solidFill>
                </a:rPr>
                <a:t>Structure  Predictions and Structure Elucidation </a:t>
              </a:r>
            </a:p>
            <a:p>
              <a:r>
                <a:rPr lang="en-US" sz="2800" dirty="0" smtClean="0">
                  <a:solidFill>
                    <a:schemeClr val="accent1"/>
                  </a:solidFill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152400"/>
            <a:ext cx="7924800" cy="5368230"/>
            <a:chOff x="609600" y="152400"/>
            <a:chExt cx="7924800" cy="5368230"/>
          </a:xfrm>
        </p:grpSpPr>
        <p:sp>
          <p:nvSpPr>
            <p:cNvPr id="2" name="Rectangle 1"/>
            <p:cNvSpPr/>
            <p:nvPr/>
          </p:nvSpPr>
          <p:spPr>
            <a:xfrm>
              <a:off x="609600" y="152400"/>
              <a:ext cx="7848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Protein structure prediction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5800" y="909934"/>
              <a:ext cx="7848600" cy="4610696"/>
              <a:chOff x="685800" y="685800"/>
              <a:chExt cx="7848600" cy="89281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85800" y="893240"/>
                <a:ext cx="7848600" cy="685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1"/>
                    </a:solidFill>
                  </a:rPr>
                  <a:t>MET  THR  TYR  LYS  LEU  ILE  LEU  ASN  GLY  LYS  THR  LEU  LYS  GLY  GLU  THR  </a:t>
                </a:r>
                <a:r>
                  <a:rPr lang="en-US" sz="3200" dirty="0" err="1" smtClean="0">
                    <a:solidFill>
                      <a:schemeClr val="accent1"/>
                    </a:solidFill>
                  </a:rPr>
                  <a:t>THR</a:t>
                </a:r>
                <a:r>
                  <a:rPr lang="en-US" sz="32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3200" dirty="0" err="1" smtClean="0">
                    <a:solidFill>
                      <a:schemeClr val="accent1"/>
                    </a:solidFill>
                  </a:rPr>
                  <a:t>THR</a:t>
                </a:r>
                <a:r>
                  <a:rPr lang="en-US" sz="3200" dirty="0" smtClean="0">
                    <a:solidFill>
                      <a:schemeClr val="accent1"/>
                    </a:solidFill>
                  </a:rPr>
                  <a:t> GLU  ALA  VAL  ASP  ALA  </a:t>
                </a:r>
                <a:r>
                  <a:rPr lang="en-US" sz="3200" dirty="0" err="1" smtClean="0">
                    <a:solidFill>
                      <a:schemeClr val="accent1"/>
                    </a:solidFill>
                  </a:rPr>
                  <a:t>ALA</a:t>
                </a:r>
                <a:r>
                  <a:rPr lang="en-US" sz="3200" dirty="0" smtClean="0">
                    <a:solidFill>
                      <a:schemeClr val="accent1"/>
                    </a:solidFill>
                  </a:rPr>
                  <a:t>  THR  ALA  GLU LYS  VAL  PHE  LYS  GLN  TYR  ALA  ASN  ASP ASN  GLY  VAL  ASP  GLY  GLU  TRP  THR  TYR ASP  </a:t>
                </a:r>
                <a:r>
                  <a:rPr lang="en-US" sz="3200" dirty="0" err="1" smtClean="0">
                    <a:solidFill>
                      <a:schemeClr val="accent1"/>
                    </a:solidFill>
                  </a:rPr>
                  <a:t>ASP</a:t>
                </a:r>
                <a:r>
                  <a:rPr lang="en-US" sz="3200" dirty="0" smtClean="0">
                    <a:solidFill>
                      <a:schemeClr val="accent1"/>
                    </a:solidFill>
                  </a:rPr>
                  <a:t>  ALA  THR  LYS  THR  PHE  THR  VAL THR  GLU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85800" y="685800"/>
                <a:ext cx="6477000" cy="179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Sequence of amino-acid residues for streptococcal Protein GB1</a:t>
                </a: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609600" y="152400"/>
            <a:ext cx="7848600" cy="6172200"/>
            <a:chOff x="609600" y="152400"/>
            <a:chExt cx="7848600" cy="6172200"/>
          </a:xfrm>
        </p:grpSpPr>
        <p:sp>
          <p:nvSpPr>
            <p:cNvPr id="2" name="Rectangle 1"/>
            <p:cNvSpPr/>
            <p:nvPr/>
          </p:nvSpPr>
          <p:spPr>
            <a:xfrm>
              <a:off x="609600" y="152400"/>
              <a:ext cx="7848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Protein structure prediction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685800"/>
              <a:ext cx="6477000" cy="442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Structures of amino-acid residues are known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35013" y="1371600"/>
              <a:ext cx="857250" cy="1219200"/>
              <a:chOff x="685800" y="1371600"/>
              <a:chExt cx="857250" cy="1219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38200" y="1371600"/>
                <a:ext cx="606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MET</a:t>
                </a:r>
                <a:endParaRPr lang="en-US" dirty="0"/>
              </a:p>
            </p:txBody>
          </p:sp>
          <p:pic>
            <p:nvPicPr>
              <p:cNvPr id="10" name="Picture 9" descr="met.jpg"/>
              <p:cNvPicPr>
                <a:picLocks noChangeAspect="1"/>
              </p:cNvPicPr>
              <p:nvPr/>
            </p:nvPicPr>
            <p:blipFill>
              <a:blip r:embed="rId3" cstate="print"/>
              <a:srcRect l="20000" t="2550" r="20000"/>
              <a:stretch>
                <a:fillRect/>
              </a:stretch>
            </p:blipFill>
            <p:spPr>
              <a:xfrm>
                <a:off x="685800" y="1808318"/>
                <a:ext cx="857250" cy="782482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2430455" y="1371600"/>
              <a:ext cx="690558" cy="1028163"/>
              <a:chOff x="1816995" y="1371600"/>
              <a:chExt cx="690558" cy="102816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909758" y="1371600"/>
                <a:ext cx="566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THR</a:t>
                </a:r>
                <a:endParaRPr lang="en-US" dirty="0"/>
              </a:p>
            </p:txBody>
          </p:sp>
          <p:pic>
            <p:nvPicPr>
              <p:cNvPr id="11" name="Picture 10" descr="Thr.jpg"/>
              <p:cNvPicPr>
                <a:picLocks noChangeAspect="1"/>
              </p:cNvPicPr>
              <p:nvPr/>
            </p:nvPicPr>
            <p:blipFill>
              <a:blip r:embed="rId4" cstate="print"/>
              <a:srcRect l="21667" t="14413" r="30000" b="14413"/>
              <a:stretch>
                <a:fillRect/>
              </a:stretch>
            </p:blipFill>
            <p:spPr>
              <a:xfrm>
                <a:off x="1816995" y="1828266"/>
                <a:ext cx="690558" cy="571497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3883013" y="1371600"/>
              <a:ext cx="1119197" cy="1143000"/>
              <a:chOff x="2893645" y="1371600"/>
              <a:chExt cx="1119197" cy="1143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73921" y="1371600"/>
                <a:ext cx="534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TYR</a:t>
                </a:r>
                <a:endParaRPr lang="en-US" dirty="0"/>
              </a:p>
            </p:txBody>
          </p:sp>
          <p:pic>
            <p:nvPicPr>
              <p:cNvPr id="13" name="Picture 12" descr="TYR.jpg"/>
              <p:cNvPicPr>
                <a:picLocks noChangeAspect="1"/>
              </p:cNvPicPr>
              <p:nvPr/>
            </p:nvPicPr>
            <p:blipFill>
              <a:blip r:embed="rId5" cstate="print"/>
              <a:srcRect l="10833" t="4033" r="10833" b="4033"/>
              <a:stretch>
                <a:fillRect/>
              </a:stretch>
            </p:blipFill>
            <p:spPr>
              <a:xfrm>
                <a:off x="2893645" y="1776409"/>
                <a:ext cx="1119197" cy="738191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5711813" y="1383759"/>
              <a:ext cx="812810" cy="1168404"/>
              <a:chOff x="4292590" y="1371600"/>
              <a:chExt cx="812810" cy="116840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433748" y="1371600"/>
                <a:ext cx="479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LYS</a:t>
                </a:r>
                <a:endParaRPr lang="en-US" dirty="0"/>
              </a:p>
            </p:txBody>
          </p:sp>
          <p:pic>
            <p:nvPicPr>
              <p:cNvPr id="15" name="Picture 14" descr="lys.jpg"/>
              <p:cNvPicPr>
                <a:picLocks noChangeAspect="1"/>
              </p:cNvPicPr>
              <p:nvPr/>
            </p:nvPicPr>
            <p:blipFill>
              <a:blip r:embed="rId6" cstate="print"/>
              <a:srcRect l="23333" t="4033" r="23333" b="4033"/>
              <a:stretch>
                <a:fillRect/>
              </a:stretch>
            </p:blipFill>
            <p:spPr>
              <a:xfrm>
                <a:off x="4292590" y="1752600"/>
                <a:ext cx="812810" cy="787404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507275" y="1384479"/>
              <a:ext cx="642938" cy="1143000"/>
              <a:chOff x="5529262" y="1371600"/>
              <a:chExt cx="642938" cy="1143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533405" y="1371600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LEU</a:t>
                </a:r>
                <a:endParaRPr lang="en-US" dirty="0"/>
              </a:p>
            </p:txBody>
          </p:sp>
          <p:pic>
            <p:nvPicPr>
              <p:cNvPr id="17" name="Picture 16" descr="leu.jpg"/>
              <p:cNvPicPr>
                <a:picLocks noChangeAspect="1"/>
              </p:cNvPicPr>
              <p:nvPr/>
            </p:nvPicPr>
            <p:blipFill>
              <a:blip r:embed="rId7" cstate="print"/>
              <a:srcRect l="27500" t="2550" r="27500" b="4033"/>
              <a:stretch>
                <a:fillRect/>
              </a:stretch>
            </p:blipFill>
            <p:spPr>
              <a:xfrm>
                <a:off x="5529262" y="1764501"/>
                <a:ext cx="642938" cy="750099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882638" y="3200400"/>
              <a:ext cx="714375" cy="1143000"/>
              <a:chOff x="6600825" y="1371600"/>
              <a:chExt cx="714375" cy="1143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710432" y="1371600"/>
                <a:ext cx="45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ILE</a:t>
                </a:r>
                <a:endParaRPr lang="en-US" dirty="0"/>
              </a:p>
            </p:txBody>
          </p:sp>
          <p:pic>
            <p:nvPicPr>
              <p:cNvPr id="19" name="Picture 18" descr="ILE.jpg"/>
              <p:cNvPicPr>
                <a:picLocks noChangeAspect="1"/>
              </p:cNvPicPr>
              <p:nvPr/>
            </p:nvPicPr>
            <p:blipFill>
              <a:blip r:embed="rId8" cstate="print"/>
              <a:srcRect l="25000" t="1483" r="25000"/>
              <a:stretch>
                <a:fillRect/>
              </a:stretch>
            </p:blipFill>
            <p:spPr>
              <a:xfrm>
                <a:off x="6600825" y="1723550"/>
                <a:ext cx="714375" cy="79105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359013" y="3213279"/>
              <a:ext cx="785813" cy="1053921"/>
              <a:chOff x="7672387" y="1371600"/>
              <a:chExt cx="785813" cy="105392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774345" y="1371600"/>
                <a:ext cx="572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ASN</a:t>
                </a:r>
                <a:endParaRPr lang="en-US" dirty="0"/>
              </a:p>
            </p:txBody>
          </p:sp>
          <p:pic>
            <p:nvPicPr>
              <p:cNvPr id="21" name="Picture 20" descr="asn.jpg"/>
              <p:cNvPicPr>
                <a:picLocks noChangeAspect="1"/>
              </p:cNvPicPr>
              <p:nvPr/>
            </p:nvPicPr>
            <p:blipFill>
              <a:blip r:embed="rId9" cstate="print"/>
              <a:srcRect l="22500" t="8482" r="22500" b="8482"/>
              <a:stretch>
                <a:fillRect/>
              </a:stretch>
            </p:blipFill>
            <p:spPr>
              <a:xfrm>
                <a:off x="7672387" y="1758777"/>
                <a:ext cx="785813" cy="666744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4060634" y="3225084"/>
              <a:ext cx="584379" cy="965916"/>
              <a:chOff x="863421" y="3124200"/>
              <a:chExt cx="584379" cy="96591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26119" y="3124200"/>
                <a:ext cx="521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GLY</a:t>
                </a:r>
                <a:endParaRPr lang="en-US" dirty="0"/>
              </a:p>
            </p:txBody>
          </p:sp>
          <p:pic>
            <p:nvPicPr>
              <p:cNvPr id="23" name="Picture 22" descr="gly.jpg"/>
              <p:cNvPicPr>
                <a:picLocks noChangeAspect="1"/>
              </p:cNvPicPr>
              <p:nvPr/>
            </p:nvPicPr>
            <p:blipFill>
              <a:blip r:embed="rId10" cstate="print"/>
              <a:srcRect l="30000" t="20344" r="30000" b="20344"/>
              <a:stretch>
                <a:fillRect/>
              </a:stretch>
            </p:blipFill>
            <p:spPr>
              <a:xfrm>
                <a:off x="863421" y="3613866"/>
                <a:ext cx="571500" cy="476250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5788013" y="3200400"/>
              <a:ext cx="690572" cy="1066800"/>
              <a:chOff x="1824028" y="3124200"/>
              <a:chExt cx="690572" cy="1066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867538" y="3124200"/>
                <a:ext cx="570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GLU</a:t>
                </a:r>
                <a:endParaRPr lang="en-US" dirty="0"/>
              </a:p>
            </p:txBody>
          </p:sp>
          <p:pic>
            <p:nvPicPr>
              <p:cNvPr id="25" name="Picture 24" descr="glu.jpg"/>
              <p:cNvPicPr>
                <a:picLocks noChangeAspect="1"/>
              </p:cNvPicPr>
              <p:nvPr/>
            </p:nvPicPr>
            <p:blipFill>
              <a:blip r:embed="rId11" cstate="print"/>
              <a:srcRect l="25833" t="9964" r="25833" b="9964"/>
              <a:stretch>
                <a:fillRect/>
              </a:stretch>
            </p:blipFill>
            <p:spPr>
              <a:xfrm>
                <a:off x="1824028" y="3548056"/>
                <a:ext cx="690572" cy="642944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7483472" y="3199189"/>
              <a:ext cx="666741" cy="991811"/>
              <a:chOff x="2895600" y="3135868"/>
              <a:chExt cx="666741" cy="99181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955578" y="3135868"/>
                <a:ext cx="548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ALA</a:t>
                </a:r>
                <a:endParaRPr lang="en-US" dirty="0"/>
              </a:p>
            </p:txBody>
          </p:sp>
          <p:pic>
            <p:nvPicPr>
              <p:cNvPr id="27" name="Picture 26" descr="ala.jpg"/>
              <p:cNvPicPr>
                <a:picLocks noChangeAspect="1"/>
              </p:cNvPicPr>
              <p:nvPr/>
            </p:nvPicPr>
            <p:blipFill>
              <a:blip r:embed="rId12" cstate="print"/>
              <a:srcRect l="26667" t="14413" r="26667" b="14413"/>
              <a:stretch>
                <a:fillRect/>
              </a:stretch>
            </p:blipFill>
            <p:spPr>
              <a:xfrm>
                <a:off x="2895600" y="3556182"/>
                <a:ext cx="666741" cy="571497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987413" y="4963731"/>
              <a:ext cx="690572" cy="1066800"/>
              <a:chOff x="4038600" y="3124200"/>
              <a:chExt cx="690572" cy="10668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43372" y="3124200"/>
                <a:ext cx="536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VAL</a:t>
                </a:r>
                <a:endParaRPr lang="en-US" dirty="0"/>
              </a:p>
            </p:txBody>
          </p:sp>
          <p:pic>
            <p:nvPicPr>
              <p:cNvPr id="29" name="Picture 28" descr="val.jpg"/>
              <p:cNvPicPr>
                <a:picLocks noChangeAspect="1"/>
              </p:cNvPicPr>
              <p:nvPr/>
            </p:nvPicPr>
            <p:blipFill>
              <a:blip r:embed="rId13" cstate="print"/>
              <a:srcRect l="25833" t="5516" r="25833" b="5516"/>
              <a:stretch>
                <a:fillRect/>
              </a:stretch>
            </p:blipFill>
            <p:spPr>
              <a:xfrm>
                <a:off x="4038600" y="3476625"/>
                <a:ext cx="690572" cy="714375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2435213" y="4978758"/>
              <a:ext cx="762009" cy="1071560"/>
              <a:chOff x="5181600" y="3124200"/>
              <a:chExt cx="762009" cy="107156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273748" y="3124200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ASP</a:t>
                </a:r>
                <a:endParaRPr lang="en-US" dirty="0"/>
              </a:p>
            </p:txBody>
          </p:sp>
          <p:pic>
            <p:nvPicPr>
              <p:cNvPr id="31" name="Picture 30" descr="asp.jpg"/>
              <p:cNvPicPr>
                <a:picLocks noChangeAspect="1"/>
              </p:cNvPicPr>
              <p:nvPr/>
            </p:nvPicPr>
            <p:blipFill>
              <a:blip r:embed="rId14" cstate="print"/>
              <a:srcRect l="23333" t="6999" r="23333" b="6999"/>
              <a:stretch>
                <a:fillRect/>
              </a:stretch>
            </p:blipFill>
            <p:spPr>
              <a:xfrm>
                <a:off x="5181600" y="3505200"/>
                <a:ext cx="762009" cy="69056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3806813" y="4989489"/>
              <a:ext cx="1143000" cy="1108969"/>
              <a:chOff x="6210837" y="3135868"/>
              <a:chExt cx="1143000" cy="11089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528516" y="3135868"/>
                <a:ext cx="559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PHE</a:t>
                </a:r>
                <a:endParaRPr lang="en-US" dirty="0"/>
              </a:p>
            </p:txBody>
          </p:sp>
          <p:pic>
            <p:nvPicPr>
              <p:cNvPr id="33" name="Picture 32" descr="phe.jpg"/>
              <p:cNvPicPr>
                <a:picLocks noChangeAspect="1"/>
              </p:cNvPicPr>
              <p:nvPr/>
            </p:nvPicPr>
            <p:blipFill>
              <a:blip r:embed="rId15" cstate="print"/>
              <a:srcRect l="10000" r="10000"/>
              <a:stretch>
                <a:fillRect/>
              </a:stretch>
            </p:blipFill>
            <p:spPr>
              <a:xfrm>
                <a:off x="6210837" y="3441879"/>
                <a:ext cx="1143000" cy="802958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5768963" y="4976610"/>
              <a:ext cx="857250" cy="1051644"/>
              <a:chOff x="7696200" y="3124200"/>
              <a:chExt cx="857250" cy="105164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804598" y="3124200"/>
                <a:ext cx="577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GLN</a:t>
                </a:r>
                <a:endParaRPr lang="en-US" dirty="0"/>
              </a:p>
            </p:txBody>
          </p:sp>
          <p:pic>
            <p:nvPicPr>
              <p:cNvPr id="35" name="Picture 34" descr="gln.jpg"/>
              <p:cNvPicPr>
                <a:picLocks noChangeAspect="1"/>
              </p:cNvPicPr>
              <p:nvPr/>
            </p:nvPicPr>
            <p:blipFill>
              <a:blip r:embed="rId16" cstate="print"/>
              <a:srcRect l="20000" t="11447" r="20000" b="11447"/>
              <a:stretch>
                <a:fillRect/>
              </a:stretch>
            </p:blipFill>
            <p:spPr>
              <a:xfrm>
                <a:off x="7696200" y="3556716"/>
                <a:ext cx="857250" cy="619128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7312013" y="4990060"/>
              <a:ext cx="1146187" cy="1334540"/>
              <a:chOff x="682613" y="4812268"/>
              <a:chExt cx="1146187" cy="133454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907267" y="4812268"/>
                <a:ext cx="5405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TRP</a:t>
                </a:r>
                <a:endParaRPr lang="en-US" dirty="0"/>
              </a:p>
            </p:txBody>
          </p:sp>
          <p:pic>
            <p:nvPicPr>
              <p:cNvPr id="37" name="Picture 36" descr="trp.jpg"/>
              <p:cNvPicPr>
                <a:picLocks noChangeAspect="1"/>
              </p:cNvPicPr>
              <p:nvPr/>
            </p:nvPicPr>
            <p:blipFill>
              <a:blip r:embed="rId17" cstate="print"/>
              <a:srcRect l="18333" t="2550" r="18333" b="2550"/>
              <a:stretch>
                <a:fillRect/>
              </a:stretch>
            </p:blipFill>
            <p:spPr>
              <a:xfrm>
                <a:off x="682613" y="5181600"/>
                <a:ext cx="1146187" cy="96520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900</Words>
  <Application>Microsoft Office PowerPoint</Application>
  <PresentationFormat>On-screen Show (4:3)</PresentationFormat>
  <Paragraphs>252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Graph</vt:lpstr>
      <vt:lpstr>Equation</vt:lpstr>
      <vt:lpstr>Methods  of Protein Structure Elucidation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computer assisted  in silica drag design</dc:title>
  <dc:creator>Yasya</dc:creator>
  <cp:lastModifiedBy>yryabov</cp:lastModifiedBy>
  <cp:revision>155</cp:revision>
  <dcterms:created xsi:type="dcterms:W3CDTF">2008-02-07T02:36:50Z</dcterms:created>
  <dcterms:modified xsi:type="dcterms:W3CDTF">2012-04-11T22:04:42Z</dcterms:modified>
</cp:coreProperties>
</file>