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77" r:id="rId2"/>
    <p:sldId id="445" r:id="rId3"/>
    <p:sldId id="404" r:id="rId4"/>
    <p:sldId id="405" r:id="rId5"/>
    <p:sldId id="406" r:id="rId6"/>
    <p:sldId id="407" r:id="rId7"/>
    <p:sldId id="409" r:id="rId8"/>
    <p:sldId id="410" r:id="rId9"/>
    <p:sldId id="411" r:id="rId10"/>
    <p:sldId id="412" r:id="rId11"/>
    <p:sldId id="430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3" r:id="rId23"/>
    <p:sldId id="395" r:id="rId24"/>
    <p:sldId id="423" r:id="rId25"/>
    <p:sldId id="429" r:id="rId26"/>
    <p:sldId id="422" r:id="rId27"/>
    <p:sldId id="424" r:id="rId28"/>
    <p:sldId id="425" r:id="rId29"/>
    <p:sldId id="426" r:id="rId30"/>
    <p:sldId id="401" r:id="rId31"/>
    <p:sldId id="431" r:id="rId32"/>
    <p:sldId id="447" r:id="rId33"/>
    <p:sldId id="432" r:id="rId34"/>
    <p:sldId id="433" r:id="rId35"/>
    <p:sldId id="434" r:id="rId36"/>
    <p:sldId id="435" r:id="rId37"/>
    <p:sldId id="436" r:id="rId38"/>
    <p:sldId id="437" r:id="rId39"/>
    <p:sldId id="438" r:id="rId40"/>
    <p:sldId id="439" r:id="rId41"/>
    <p:sldId id="440" r:id="rId42"/>
    <p:sldId id="441" r:id="rId43"/>
    <p:sldId id="442" r:id="rId44"/>
    <p:sldId id="443" r:id="rId45"/>
    <p:sldId id="444" r:id="rId46"/>
    <p:sldId id="446" r:id="rId47"/>
    <p:sldId id="448" r:id="rId48"/>
    <p:sldId id="449" r:id="rId49"/>
    <p:sldId id="450" r:id="rId50"/>
    <p:sldId id="451" r:id="rId51"/>
    <p:sldId id="452" r:id="rId52"/>
    <p:sldId id="453" r:id="rId53"/>
    <p:sldId id="419" r:id="rId54"/>
    <p:sldId id="420" r:id="rId55"/>
    <p:sldId id="421" r:id="rId5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  <a:srgbClr val="0000CC"/>
    <a:srgbClr val="B0C2C4"/>
    <a:srgbClr val="7979FF"/>
    <a:srgbClr val="FF8585"/>
    <a:srgbClr val="FFCDCD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576" autoAdjust="0"/>
    <p:restoredTop sz="94660"/>
  </p:normalViewPr>
  <p:slideViewPr>
    <p:cSldViewPr>
      <p:cViewPr varScale="1">
        <p:scale>
          <a:sx n="70" d="100"/>
          <a:sy n="70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17.wmf"/><Relationship Id="rId7" Type="http://schemas.openxmlformats.org/officeDocument/2006/relationships/image" Target="../media/image26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5.wmf"/><Relationship Id="rId11" Type="http://schemas.openxmlformats.org/officeDocument/2006/relationships/image" Target="../media/image30.wmf"/><Relationship Id="rId5" Type="http://schemas.openxmlformats.org/officeDocument/2006/relationships/image" Target="../media/image24.wmf"/><Relationship Id="rId10" Type="http://schemas.openxmlformats.org/officeDocument/2006/relationships/image" Target="../media/image29.wmf"/><Relationship Id="rId4" Type="http://schemas.openxmlformats.org/officeDocument/2006/relationships/image" Target="../media/image18.wmf"/><Relationship Id="rId9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436DD0-9060-41AA-95E2-1FB11646267B}" type="datetimeFigureOut">
              <a:rPr lang="en-US"/>
              <a:pPr>
                <a:defRPr/>
              </a:pPr>
              <a:t>3/18/2009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30575"/>
            <a:ext cx="7435850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5146A09-BDF9-4B95-9CFF-19AF9C126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C044A7-BCE4-4A52-A9F0-9CDC32F5F337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7520F5-E1EC-448B-91E6-861851B6DE9C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22F42C-FBA8-4462-8061-1FC855EF3067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BF6DDA-384E-48A6-A643-06BD7C5E9B5E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5E1310-4C3D-44B4-B50B-E882F8BB325A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2D48B7-94B5-4C55-9058-6C1DC2D688A7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AFDC29-9BE6-4D23-927C-090ED62D22E8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00CB86-3F77-41E6-9DA0-33184C93F8F3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07E6E6-1D30-4CBE-89E4-9D711DC2B0A2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5955C4-C892-4FBE-AD8E-7133DCCEDE75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E5E779-53CC-4781-BB6C-0D91AC8E7542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C9C8B1-AEAB-4E69-B3D5-841E65A3ECDB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57D63F-5099-4875-B925-C533DC99A672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08CE31-7C33-4AAB-AC8F-0DA09440EEE0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3A76E2-EE0F-4307-A34E-DBAC34ED2AB2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63A32B-7308-47DF-8529-B40D33DCCB22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846DB5-A5A4-42C5-BD9A-F01E05228152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BADE7E-8BE2-407A-B89E-AF3543D90BC6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E8B896-754F-4FFE-B50E-DA0C4C8CD2F0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0373F7-EA58-457E-BEF0-4C80B89113AA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7B288A-C77B-4DD9-974B-2D9E30604623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A875D3-8315-4BF3-8D18-1EDF5EAE0539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3B9430-988F-4F47-BC8E-3485B8A6E1F5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1D0EB6-9D24-42A2-B2A8-BBD30232221F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608CF9-936E-4871-85E1-B27CA41CE03B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B592FA-EA75-4BDD-B1D3-F3F4A15C056F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B796F0-A5A9-491E-87F5-D2A88CFEEAFD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E02CEA-62FD-4E7D-9FCB-3F7A47A9A238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432255-DE9A-478B-B136-F15D11107F82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544471-D93F-4B9D-A20C-3989091833E6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189F4D-FACA-4D1E-BA96-D57C2432CA2C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9256CD-BFCF-499A-A594-56386B2C2096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3ADC1D-6B95-4EB6-9F44-2EAFFE2C4264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E0C431-1876-4BCB-A3E3-4044C2630D11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727FFF-C812-490A-819B-DB267B125FCE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B7B97D-A44C-4035-93C8-09362148A8D7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96566B-20A0-409E-B7A6-99E37E205501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36EEE6-6D34-4162-B591-E76D2FA3858E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093B91-0E6E-4CB4-8306-766B1075974A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F5EC95-B73F-4FA9-B998-1F8585E81DB9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7CC450-8238-4DFC-8C34-62B1E84CE401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61A6FC-F7F5-40EB-B276-CD55FC3FBCBC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0FAE3F-5F62-4FF6-AAFF-39B7B6DA269A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E2D80F-323C-4A13-9976-D3BE34806853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B171D0-5584-478B-A8DB-EE1A0A2CBF26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1756DF-DDC0-4E96-9055-5D0A0D704416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C7987B-2C33-4FBD-8B60-557113F9EC9A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B78817-D41B-4589-B737-96D676712994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927996-BD4A-48C0-9CB6-FA6FEAD18D0C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1D36FF-367F-4810-825A-DFDC6884181C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D890B7-C127-43F2-BEC7-65A3A9793B69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F7E76F-5E0C-4A16-B2C1-DD019C51B42E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9952ED-060B-4D1F-AFE2-6B32A603206C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7E292C-BB99-4ECF-9AF3-D3F4ACCA9F22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466052-CA7C-4836-A457-0AC1BF03701B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60A26-CBAE-4460-87D7-F948267CF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F613A-23B0-4C26-A402-B17D5B7AB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274BF-DFB3-429C-B6A3-D15D71111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8890F-C093-42F1-8653-37FF16BFD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126CA-5E31-4778-83FA-36DC88D27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F0387-10A5-43F7-A712-DD69692E6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A6C8C-F8EA-482A-8185-A3FF069DC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0A64D-4FEC-45F1-9E77-FBBEC3A1E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4EC8E-BF31-407D-96D0-EC8BC9FF0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9D9BC-0972-4B28-B046-A1334F404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9FCE-12BE-4513-B7AE-7B9A7B634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8DC60E6-33E3-451B-B894-3E2EF0F12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2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2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image" Target="../media/image62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8"/>
          <p:cNvGrpSpPr>
            <a:grpSpLocks/>
          </p:cNvGrpSpPr>
          <p:nvPr/>
        </p:nvGrpSpPr>
        <p:grpSpPr bwMode="auto">
          <a:xfrm>
            <a:off x="152400" y="152400"/>
            <a:ext cx="8839200" cy="5029200"/>
            <a:chOff x="152400" y="152401"/>
            <a:chExt cx="8839200" cy="5028992"/>
          </a:xfrm>
        </p:grpSpPr>
        <p:sp>
          <p:nvSpPr>
            <p:cNvPr id="14339" name="Rectangle 4"/>
            <p:cNvSpPr>
              <a:spLocks noChangeArrowheads="1"/>
            </p:cNvSpPr>
            <p:nvPr/>
          </p:nvSpPr>
          <p:spPr bwMode="auto">
            <a:xfrm>
              <a:off x="609600" y="3303956"/>
              <a:ext cx="7987123" cy="187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66"/>
                  </a:solidFill>
                  <a:latin typeface="Arial Black" pitchFamily="34" charset="0"/>
                </a:rPr>
                <a:t>Structural information </a:t>
              </a:r>
            </a:p>
            <a:p>
              <a:r>
                <a:rPr lang="en-US" sz="2800">
                  <a:solidFill>
                    <a:srgbClr val="000066"/>
                  </a:solidFill>
                  <a:latin typeface="Arial Black" pitchFamily="34" charset="0"/>
                </a:rPr>
                <a:t>                         from protein dynamics:</a:t>
              </a:r>
            </a:p>
            <a:p>
              <a:endParaRPr lang="en-US" sz="2000">
                <a:solidFill>
                  <a:srgbClr val="000066"/>
                </a:solidFill>
                <a:latin typeface="Arial Black" pitchFamily="34" charset="0"/>
              </a:endParaRPr>
            </a:p>
            <a:p>
              <a:r>
                <a:rPr lang="en-US" sz="2000">
                  <a:solidFill>
                    <a:srgbClr val="000066"/>
                  </a:solidFill>
                  <a:latin typeface="Arial Black" pitchFamily="34" charset="0"/>
                </a:rPr>
                <a:t>restraints on protein shape encoded in </a:t>
              </a:r>
            </a:p>
            <a:p>
              <a:r>
                <a:rPr lang="en-US" sz="2000">
                  <a:solidFill>
                    <a:srgbClr val="000066"/>
                  </a:solidFill>
                  <a:latin typeface="Arial Black" pitchFamily="34" charset="0"/>
                </a:rPr>
                <a:t>                                    protein rotational diffusion tensor</a:t>
              </a:r>
            </a:p>
          </p:txBody>
        </p:sp>
        <p:sp>
          <p:nvSpPr>
            <p:cNvPr id="14340" name="TextBox 10"/>
            <p:cNvSpPr txBox="1">
              <a:spLocks noChangeArrowheads="1"/>
            </p:cNvSpPr>
            <p:nvPr/>
          </p:nvSpPr>
          <p:spPr bwMode="auto">
            <a:xfrm>
              <a:off x="1905000" y="2433884"/>
              <a:ext cx="2491003" cy="461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Yaroslav Ryabov</a:t>
              </a:r>
            </a:p>
          </p:txBody>
        </p:sp>
        <p:pic>
          <p:nvPicPr>
            <p:cNvPr id="14341" name="Picture 9" descr="head_main_logo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152401"/>
              <a:ext cx="5943600" cy="763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2" name="Picture 7" descr="toplogo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33600" y="1053308"/>
              <a:ext cx="6858000" cy="1156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ChangeArrowheads="1"/>
          </p:cNvSpPr>
          <p:nvPr/>
        </p:nvSpPr>
        <p:spPr bwMode="auto">
          <a:xfrm>
            <a:off x="990600" y="381000"/>
            <a:ext cx="739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Overall shape restraints from protein dynamics</a:t>
            </a:r>
          </a:p>
        </p:txBody>
      </p:sp>
      <p:grpSp>
        <p:nvGrpSpPr>
          <p:cNvPr id="1028" name="Group 105"/>
          <p:cNvGrpSpPr>
            <a:grpSpLocks/>
          </p:cNvGrpSpPr>
          <p:nvPr/>
        </p:nvGrpSpPr>
        <p:grpSpPr bwMode="auto">
          <a:xfrm>
            <a:off x="762000" y="1295400"/>
            <a:ext cx="7620000" cy="4165600"/>
            <a:chOff x="762000" y="1295400"/>
            <a:chExt cx="7620000" cy="4165600"/>
          </a:xfrm>
        </p:grpSpPr>
        <p:sp>
          <p:nvSpPr>
            <p:cNvPr id="1029" name="Text Box 9"/>
            <p:cNvSpPr txBox="1">
              <a:spLocks noChangeArrowheads="1"/>
            </p:cNvSpPr>
            <p:nvPr/>
          </p:nvSpPr>
          <p:spPr bwMode="auto">
            <a:xfrm>
              <a:off x="6477000" y="1295400"/>
              <a:ext cx="533400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700" i="1">
                  <a:latin typeface="Times New Roman" pitchFamily="18" charset="0"/>
                </a:rPr>
                <a:t>D</a:t>
              </a:r>
              <a:r>
                <a:rPr lang="en-US" sz="2700" i="1" baseline="-25000">
                  <a:latin typeface="Times New Roman" pitchFamily="18" charset="0"/>
                </a:rPr>
                <a:t>z</a:t>
              </a:r>
            </a:p>
          </p:txBody>
        </p:sp>
        <p:grpSp>
          <p:nvGrpSpPr>
            <p:cNvPr id="1030" name="Group 12"/>
            <p:cNvGrpSpPr>
              <a:grpSpLocks/>
            </p:cNvGrpSpPr>
            <p:nvPr/>
          </p:nvGrpSpPr>
          <p:grpSpPr bwMode="auto">
            <a:xfrm>
              <a:off x="762000" y="1905000"/>
              <a:ext cx="7620000" cy="3556000"/>
              <a:chOff x="762000" y="1905000"/>
              <a:chExt cx="7620000" cy="3556000"/>
            </a:xfrm>
          </p:grpSpPr>
          <p:graphicFrame>
            <p:nvGraphicFramePr>
              <p:cNvPr id="1026" name="Object 4"/>
              <p:cNvGraphicFramePr>
                <a:graphicFrameLocks noChangeAspect="1"/>
              </p:cNvGraphicFramePr>
              <p:nvPr/>
            </p:nvGraphicFramePr>
            <p:xfrm>
              <a:off x="914400" y="2027238"/>
              <a:ext cx="2514600" cy="1782763"/>
            </p:xfrm>
            <a:graphic>
              <a:graphicData uri="http://schemas.openxmlformats.org/presentationml/2006/ole">
                <p:oleObj spid="_x0000_s1026" name="Equation" r:id="rId4" imgW="1002865" imgH="710891" progId="Equation.3">
                  <p:embed/>
                </p:oleObj>
              </a:graphicData>
            </a:graphic>
          </p:graphicFrame>
          <p:sp>
            <p:nvSpPr>
              <p:cNvPr id="1031" name="Rectangle 5"/>
              <p:cNvSpPr>
                <a:spLocks noChangeArrowheads="1"/>
              </p:cNvSpPr>
              <p:nvPr/>
            </p:nvSpPr>
            <p:spPr bwMode="auto">
              <a:xfrm>
                <a:off x="762000" y="4800600"/>
                <a:ext cx="2800350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accent2"/>
                    </a:solidFill>
                    <a:latin typeface="Arial Black" pitchFamily="34" charset="0"/>
                  </a:rPr>
                  <a:t>3</a:t>
                </a:r>
                <a:r>
                  <a:rPr lang="en-US">
                    <a:solidFill>
                      <a:schemeClr val="accent2"/>
                    </a:solidFill>
                  </a:rPr>
                  <a:t> Euler angles for</a:t>
                </a:r>
              </a:p>
              <a:p>
                <a:r>
                  <a:rPr lang="en-US">
                    <a:solidFill>
                      <a:schemeClr val="accent2"/>
                    </a:solidFill>
                    <a:latin typeface="Arial Black" pitchFamily="34" charset="0"/>
                  </a:rPr>
                  <a:t>Diffusion Tensor PAF</a:t>
                </a:r>
                <a:endParaRPr lang="en-US">
                  <a:solidFill>
                    <a:schemeClr val="accent2"/>
                  </a:solidFill>
                </a:endParaRPr>
              </a:p>
            </p:txBody>
          </p:sp>
          <p:pic>
            <p:nvPicPr>
              <p:cNvPr id="1032" name="Picture 6" descr="Dif"/>
              <p:cNvPicPr>
                <a:picLocks noChangeAspect="1" noChangeArrowheads="1"/>
              </p:cNvPicPr>
              <p:nvPr/>
            </p:nvPicPr>
            <p:blipFill>
              <a:blip r:embed="rId5"/>
              <a:srcRect l="24960" r="24001"/>
              <a:stretch>
                <a:fillRect/>
              </a:stretch>
            </p:blipFill>
            <p:spPr bwMode="auto">
              <a:xfrm>
                <a:off x="5410200" y="1905000"/>
                <a:ext cx="2439988" cy="355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3" name="Text Box 7"/>
              <p:cNvSpPr txBox="1">
                <a:spLocks noChangeArrowheads="1"/>
              </p:cNvSpPr>
              <p:nvPr/>
            </p:nvSpPr>
            <p:spPr bwMode="auto">
              <a:xfrm>
                <a:off x="7848600" y="4038600"/>
                <a:ext cx="533400" cy="503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700" i="1">
                    <a:latin typeface="Times New Roman" pitchFamily="18" charset="0"/>
                  </a:rPr>
                  <a:t>D</a:t>
                </a:r>
                <a:r>
                  <a:rPr lang="en-US" sz="2700" i="1" baseline="-25000">
                    <a:latin typeface="Times New Roman" pitchFamily="18" charset="0"/>
                  </a:rPr>
                  <a:t>y</a:t>
                </a:r>
              </a:p>
            </p:txBody>
          </p:sp>
          <p:sp>
            <p:nvSpPr>
              <p:cNvPr id="1034" name="Text Box 8"/>
              <p:cNvSpPr txBox="1">
                <a:spLocks noChangeArrowheads="1"/>
              </p:cNvSpPr>
              <p:nvPr/>
            </p:nvSpPr>
            <p:spPr bwMode="auto">
              <a:xfrm>
                <a:off x="4953000" y="3886200"/>
                <a:ext cx="685800" cy="503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700" i="1">
                    <a:latin typeface="Times New Roman" pitchFamily="18" charset="0"/>
                  </a:rPr>
                  <a:t>D</a:t>
                </a:r>
                <a:r>
                  <a:rPr lang="en-US" sz="2700" i="1" baseline="-25000">
                    <a:latin typeface="Times New Roman" pitchFamily="18" charset="0"/>
                  </a:rPr>
                  <a:t>x</a:t>
                </a:r>
              </a:p>
            </p:txBody>
          </p:sp>
          <p:sp>
            <p:nvSpPr>
              <p:cNvPr id="1035" name="AutoShape 10"/>
              <p:cNvSpPr>
                <a:spLocks noChangeArrowheads="1"/>
              </p:cNvSpPr>
              <p:nvPr/>
            </p:nvSpPr>
            <p:spPr bwMode="auto">
              <a:xfrm rot="5035652">
                <a:off x="5332413" y="4014788"/>
                <a:ext cx="685800" cy="2286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0 h 21600"/>
                  <a:gd name="T4" fmla="*/ 2147483647 w 21600"/>
                  <a:gd name="T5" fmla="*/ 0 h 21600"/>
                  <a:gd name="T6" fmla="*/ 2147483647 w 21600"/>
                  <a:gd name="T7" fmla="*/ 0 h 21600"/>
                  <a:gd name="T8" fmla="*/ 2147483647 w 21600"/>
                  <a:gd name="T9" fmla="*/ 2147483647 h 21600"/>
                  <a:gd name="T10" fmla="*/ 2147483647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AutoShape 11"/>
              <p:cNvSpPr>
                <a:spLocks noChangeArrowheads="1"/>
              </p:cNvSpPr>
              <p:nvPr/>
            </p:nvSpPr>
            <p:spPr bwMode="auto">
              <a:xfrm rot="10800000">
                <a:off x="6400800" y="1981200"/>
                <a:ext cx="685800" cy="2286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0 h 21600"/>
                  <a:gd name="T4" fmla="*/ 2147483647 w 21600"/>
                  <a:gd name="T5" fmla="*/ 0 h 21600"/>
                  <a:gd name="T6" fmla="*/ 2147483647 w 21600"/>
                  <a:gd name="T7" fmla="*/ 0 h 21600"/>
                  <a:gd name="T8" fmla="*/ 2147483647 w 21600"/>
                  <a:gd name="T9" fmla="*/ 2147483647 h 21600"/>
                  <a:gd name="T10" fmla="*/ 2147483647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AutoShape 12"/>
              <p:cNvSpPr>
                <a:spLocks noChangeArrowheads="1"/>
              </p:cNvSpPr>
              <p:nvPr/>
            </p:nvSpPr>
            <p:spPr bwMode="auto">
              <a:xfrm rot="-5114182">
                <a:off x="7315200" y="4067175"/>
                <a:ext cx="685800" cy="22860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0 h 21600"/>
                  <a:gd name="T4" fmla="*/ 2147483647 w 21600"/>
                  <a:gd name="T5" fmla="*/ 0 h 21600"/>
                  <a:gd name="T6" fmla="*/ 2147483647 w 21600"/>
                  <a:gd name="T7" fmla="*/ 0 h 21600"/>
                  <a:gd name="T8" fmla="*/ 2147483647 w 21600"/>
                  <a:gd name="T9" fmla="*/ 2147483647 h 21600"/>
                  <a:gd name="T10" fmla="*/ 2147483647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5"/>
          <p:cNvGrpSpPr>
            <a:grpSpLocks/>
          </p:cNvGrpSpPr>
          <p:nvPr/>
        </p:nvGrpSpPr>
        <p:grpSpPr bwMode="auto">
          <a:xfrm>
            <a:off x="420688" y="1219200"/>
            <a:ext cx="8229600" cy="4114800"/>
            <a:chOff x="381000" y="1371600"/>
            <a:chExt cx="8229600" cy="41148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81000" y="1371600"/>
              <a:ext cx="8229600" cy="4114800"/>
            </a:xfrm>
            <a:prstGeom prst="wedgeRoundRectCallou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1905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 useBgFill="1">
          <p:nvSpPr>
            <p:cNvPr id="23556" name="TextBox 1"/>
            <p:cNvSpPr txBox="1">
              <a:spLocks noChangeArrowheads="1"/>
            </p:cNvSpPr>
            <p:nvPr/>
          </p:nvSpPr>
          <p:spPr bwMode="auto">
            <a:xfrm>
              <a:off x="824948" y="1925026"/>
              <a:ext cx="7239000" cy="286232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>
                  <a:solidFill>
                    <a:schemeClr val="accent2"/>
                  </a:solidFill>
                </a:rPr>
                <a:t>Using information about proteins shape encoded in protein  rotation diffusion tensor for protein structure determination requires fast and accurate method for calculation protein rotation  diffusion tensor for a given protein conformation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609600" y="304800"/>
            <a:ext cx="7764463" cy="6373813"/>
            <a:chOff x="384" y="192"/>
            <a:chExt cx="4891" cy="4015"/>
          </a:xfrm>
        </p:grpSpPr>
        <p:sp>
          <p:nvSpPr>
            <p:cNvPr id="20483" name="Text Box 3"/>
            <p:cNvSpPr txBox="1">
              <a:spLocks noChangeArrowheads="1"/>
            </p:cNvSpPr>
            <p:nvPr/>
          </p:nvSpPr>
          <p:spPr bwMode="auto">
            <a:xfrm>
              <a:off x="1036" y="528"/>
              <a:ext cx="20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2"/>
                  </a:solidFill>
                  <a:latin typeface="Arial Black" pitchFamily="34" charset="0"/>
                </a:rPr>
                <a:t>       </a:t>
              </a:r>
              <a:r>
                <a:rPr lang="en-US" sz="2400" dirty="0">
                  <a:solidFill>
                    <a:schemeClr val="accent2"/>
                  </a:solidFill>
                  <a:latin typeface="+mn-lt"/>
                </a:rPr>
                <a:t>Bead algorithms</a:t>
              </a:r>
              <a:r>
                <a:rPr lang="en-US" sz="2400" b="1" dirty="0">
                  <a:solidFill>
                    <a:schemeClr val="accent2"/>
                  </a:solidFill>
                  <a:latin typeface="Arial Black" pitchFamily="34" charset="0"/>
                </a:rPr>
                <a:t> </a:t>
              </a:r>
            </a:p>
          </p:txBody>
        </p:sp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1430" y="3109"/>
              <a:ext cx="29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384" y="192"/>
              <a:ext cx="422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700">
                  <a:solidFill>
                    <a:schemeClr val="accent2"/>
                  </a:solidFill>
                </a:rPr>
                <a:t>Modeling</a:t>
              </a:r>
              <a:r>
                <a:rPr lang="en-US" sz="2500" b="1">
                  <a:solidFill>
                    <a:schemeClr val="accent2"/>
                  </a:solidFill>
                  <a:latin typeface="Arial Black" pitchFamily="34" charset="0"/>
                </a:rPr>
                <a:t> Diffusion Properties of Proteins</a:t>
              </a:r>
              <a:endParaRPr lang="en-US" sz="1700" b="1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5" y="1346"/>
              <a:ext cx="1713" cy="1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3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52" y="1300"/>
              <a:ext cx="1723" cy="1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1497" y="3976"/>
              <a:ext cx="37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/>
                <a:t>J. Garcia de la Torre </a:t>
              </a:r>
              <a:r>
                <a:rPr lang="en-US"/>
                <a:t>et al.</a:t>
              </a:r>
              <a:r>
                <a:rPr lang="en-US" sz="1700"/>
                <a:t>, J Mag Res </a:t>
              </a:r>
              <a:r>
                <a:rPr lang="en-US" sz="1700" b="1"/>
                <a:t>147, </a:t>
              </a:r>
              <a:r>
                <a:rPr lang="en-US" sz="1700"/>
                <a:t>138–146 (2000)</a:t>
              </a:r>
            </a:p>
          </p:txBody>
        </p:sp>
        <p:sp>
          <p:nvSpPr>
            <p:cNvPr id="24585" name="AutoShape 9"/>
            <p:cNvSpPr>
              <a:spLocks noChangeArrowheads="1"/>
            </p:cNvSpPr>
            <p:nvPr/>
          </p:nvSpPr>
          <p:spPr bwMode="auto">
            <a:xfrm>
              <a:off x="2496" y="1874"/>
              <a:ext cx="816" cy="240"/>
            </a:xfrm>
            <a:prstGeom prst="rightArrow">
              <a:avLst>
                <a:gd name="adj1" fmla="val 50000"/>
                <a:gd name="adj2" fmla="val 85000"/>
              </a:avLst>
            </a:prstGeom>
            <a:noFill/>
            <a:ln w="25400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586" name="Group 10"/>
            <p:cNvGrpSpPr>
              <a:grpSpLocks/>
            </p:cNvGrpSpPr>
            <p:nvPr/>
          </p:nvGrpSpPr>
          <p:grpSpPr bwMode="auto">
            <a:xfrm>
              <a:off x="768" y="3168"/>
              <a:ext cx="2836" cy="231"/>
              <a:chOff x="768" y="3168"/>
              <a:chExt cx="2836" cy="231"/>
            </a:xfrm>
          </p:grpSpPr>
          <p:sp>
            <p:nvSpPr>
              <p:cNvPr id="24588" name="Rectangle 11"/>
              <p:cNvSpPr>
                <a:spLocks noChangeArrowheads="1"/>
              </p:cNvSpPr>
              <p:nvPr/>
            </p:nvSpPr>
            <p:spPr bwMode="auto">
              <a:xfrm>
                <a:off x="768" y="3168"/>
                <a:ext cx="28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accent2"/>
                    </a:solidFill>
                  </a:rPr>
                  <a:t>Extrapolation for Bead size                  zero</a:t>
                </a:r>
              </a:p>
            </p:txBody>
          </p:sp>
          <p:sp>
            <p:nvSpPr>
              <p:cNvPr id="24589" name="AutoShape 12"/>
              <p:cNvSpPr>
                <a:spLocks noChangeArrowheads="1"/>
              </p:cNvSpPr>
              <p:nvPr/>
            </p:nvSpPr>
            <p:spPr bwMode="auto">
              <a:xfrm>
                <a:off x="2659" y="3252"/>
                <a:ext cx="528" cy="96"/>
              </a:xfrm>
              <a:prstGeom prst="rightArrow">
                <a:avLst>
                  <a:gd name="adj1" fmla="val 50000"/>
                  <a:gd name="adj2" fmla="val 137500"/>
                </a:avLst>
              </a:prstGeom>
              <a:noFill/>
              <a:ln w="254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587" name="Text Box 13"/>
            <p:cNvSpPr txBox="1">
              <a:spLocks noChangeArrowheads="1"/>
            </p:cNvSpPr>
            <p:nvPr/>
          </p:nvSpPr>
          <p:spPr bwMode="auto">
            <a:xfrm>
              <a:off x="3744" y="3504"/>
              <a:ext cx="15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  <a:latin typeface="Arial Black" pitchFamily="34" charset="0"/>
                </a:rPr>
                <a:t>10 000 beads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2057400" y="1206500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Why an ellipsoid model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270125" y="4935538"/>
            <a:ext cx="4664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609600" y="304800"/>
            <a:ext cx="6096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500" b="1">
                <a:solidFill>
                  <a:schemeClr val="accent2"/>
                </a:solidFill>
                <a:latin typeface="Arial Black" pitchFamily="34" charset="0"/>
              </a:rPr>
              <a:t>Diffusion Properties of Proteins</a:t>
            </a:r>
            <a:r>
              <a:rPr lang="en-US" b="1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en-US" b="1">
                <a:solidFill>
                  <a:schemeClr val="accent2"/>
                </a:solidFill>
                <a:latin typeface="Arial Black" pitchFamily="34" charset="0"/>
              </a:rPr>
            </a:br>
            <a:r>
              <a:rPr lang="en-US" b="1">
                <a:solidFill>
                  <a:schemeClr val="accent2"/>
                </a:solidFill>
                <a:latin typeface="Arial Black" pitchFamily="34" charset="0"/>
              </a:rPr>
              <a:t>    </a:t>
            </a:r>
            <a:r>
              <a:rPr lang="en-US" sz="1700" b="1">
                <a:solidFill>
                  <a:schemeClr val="accent2"/>
                </a:solidFill>
                <a:latin typeface="Arial Black" pitchFamily="34" charset="0"/>
              </a:rPr>
              <a:t>from ellipsoid model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047750" y="2085975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Diffusion Tensor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6483350" y="2082800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Ellipsoid Shell</a:t>
            </a:r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0" y="3073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800100" y="2886075"/>
          <a:ext cx="2514600" cy="1782763"/>
        </p:xfrm>
        <a:graphic>
          <a:graphicData uri="http://schemas.openxmlformats.org/presentationml/2006/ole">
            <p:oleObj spid="_x0000_s2050" name="Equation" r:id="rId4" imgW="1002865" imgH="710891" progId="Equation.3">
              <p:embed/>
            </p:oleObj>
          </a:graphicData>
        </a:graphic>
      </p:graphicFrame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762000" y="5392738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3</a:t>
            </a:r>
            <a:r>
              <a:rPr lang="en-US">
                <a:solidFill>
                  <a:schemeClr val="accent2"/>
                </a:solidFill>
              </a:rPr>
              <a:t> Euler angles for</a:t>
            </a:r>
          </a:p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Diffusion Tensor PAF</a:t>
            </a:r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6096000" y="2514600"/>
            <a:ext cx="2743200" cy="2514600"/>
            <a:chOff x="3840" y="1728"/>
            <a:chExt cx="1728" cy="1584"/>
          </a:xfrm>
        </p:grpSpPr>
        <p:pic>
          <p:nvPicPr>
            <p:cNvPr id="2062" name="Picture 11"/>
            <p:cNvPicPr>
              <a:picLocks noChangeAspect="1" noChangeArrowheads="1"/>
            </p:cNvPicPr>
            <p:nvPr/>
          </p:nvPicPr>
          <p:blipFill>
            <a:blip r:embed="rId5"/>
            <a:srcRect l="45744" t="20912" r="18747" b="25095"/>
            <a:stretch>
              <a:fillRect/>
            </a:stretch>
          </p:blipFill>
          <p:spPr bwMode="auto">
            <a:xfrm>
              <a:off x="3959" y="1824"/>
              <a:ext cx="1364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63" name="Group 12"/>
            <p:cNvGrpSpPr>
              <a:grpSpLocks/>
            </p:cNvGrpSpPr>
            <p:nvPr/>
          </p:nvGrpSpPr>
          <p:grpSpPr bwMode="auto">
            <a:xfrm>
              <a:off x="3840" y="1728"/>
              <a:ext cx="1728" cy="1575"/>
              <a:chOff x="3840" y="1728"/>
              <a:chExt cx="1728" cy="1575"/>
            </a:xfrm>
          </p:grpSpPr>
          <p:sp>
            <p:nvSpPr>
              <p:cNvPr id="2064" name="Text Box 13"/>
              <p:cNvSpPr txBox="1">
                <a:spLocks noChangeArrowheads="1"/>
              </p:cNvSpPr>
              <p:nvPr/>
            </p:nvSpPr>
            <p:spPr bwMode="auto">
              <a:xfrm>
                <a:off x="5232" y="1728"/>
                <a:ext cx="3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i="1"/>
                  <a:t>A</a:t>
                </a:r>
                <a:r>
                  <a:rPr lang="en-US" i="1" baseline="-25000"/>
                  <a:t>z</a:t>
                </a:r>
              </a:p>
            </p:txBody>
          </p:sp>
          <p:sp>
            <p:nvSpPr>
              <p:cNvPr id="2065" name="Text Box 14"/>
              <p:cNvSpPr txBox="1">
                <a:spLocks noChangeArrowheads="1"/>
              </p:cNvSpPr>
              <p:nvPr/>
            </p:nvSpPr>
            <p:spPr bwMode="auto">
              <a:xfrm>
                <a:off x="4992" y="3072"/>
                <a:ext cx="3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i="1"/>
                  <a:t>A</a:t>
                </a:r>
                <a:r>
                  <a:rPr lang="en-US" i="1" baseline="-25000"/>
                  <a:t>y</a:t>
                </a:r>
              </a:p>
            </p:txBody>
          </p:sp>
          <p:sp>
            <p:nvSpPr>
              <p:cNvPr id="2066" name="Text Box 15"/>
              <p:cNvSpPr txBox="1">
                <a:spLocks noChangeArrowheads="1"/>
              </p:cNvSpPr>
              <p:nvPr/>
            </p:nvSpPr>
            <p:spPr bwMode="auto">
              <a:xfrm>
                <a:off x="3840" y="2160"/>
                <a:ext cx="3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i="1"/>
                  <a:t>A</a:t>
                </a:r>
                <a:r>
                  <a:rPr lang="en-US" i="1" baseline="-25000"/>
                  <a:t>x</a:t>
                </a:r>
              </a:p>
            </p:txBody>
          </p:sp>
        </p:grpSp>
      </p:grpSp>
      <p:sp>
        <p:nvSpPr>
          <p:cNvPr id="2059" name="Rectangle 16"/>
          <p:cNvSpPr>
            <a:spLocks noChangeArrowheads="1"/>
          </p:cNvSpPr>
          <p:nvPr/>
        </p:nvSpPr>
        <p:spPr bwMode="auto">
          <a:xfrm>
            <a:off x="5937250" y="5392738"/>
            <a:ext cx="269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3</a:t>
            </a:r>
            <a:r>
              <a:rPr lang="en-US">
                <a:solidFill>
                  <a:schemeClr val="accent2"/>
                </a:solidFill>
              </a:rPr>
              <a:t> Euler angles for</a:t>
            </a:r>
          </a:p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Ellipsoid orientation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2060" name="AutoShape 17"/>
          <p:cNvSpPr>
            <a:spLocks noChangeArrowheads="1"/>
          </p:cNvSpPr>
          <p:nvPr/>
        </p:nvSpPr>
        <p:spPr bwMode="auto">
          <a:xfrm>
            <a:off x="3886200" y="3429000"/>
            <a:ext cx="1600200" cy="304800"/>
          </a:xfrm>
          <a:prstGeom prst="leftRightArrow">
            <a:avLst>
              <a:gd name="adj1" fmla="val 50000"/>
              <a:gd name="adj2" fmla="val 105000"/>
            </a:avLst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Rectangle 18"/>
          <p:cNvSpPr>
            <a:spLocks noChangeArrowheads="1"/>
          </p:cNvSpPr>
          <p:nvPr/>
        </p:nvSpPr>
        <p:spPr bwMode="auto">
          <a:xfrm>
            <a:off x="3895725" y="2855913"/>
            <a:ext cx="1611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0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One</a:t>
            </a:r>
            <a:r>
              <a:rPr lang="en-US">
                <a:solidFill>
                  <a:schemeClr val="accent2"/>
                </a:solidFill>
              </a:rPr>
              <a:t>-to-</a:t>
            </a:r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One</a:t>
            </a:r>
            <a:r>
              <a:rPr lang="en-US">
                <a:solidFill>
                  <a:schemeClr val="accent2"/>
                </a:solidFill>
              </a:rPr>
              <a:t> </a:t>
            </a:r>
          </a:p>
          <a:p>
            <a:r>
              <a:rPr lang="en-US">
                <a:solidFill>
                  <a:schemeClr val="accent2"/>
                </a:solidFill>
              </a:rPr>
              <a:t>    mapping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" name="Group 2"/>
          <p:cNvGrpSpPr>
            <a:grpSpLocks/>
          </p:cNvGrpSpPr>
          <p:nvPr/>
        </p:nvGrpSpPr>
        <p:grpSpPr bwMode="auto">
          <a:xfrm>
            <a:off x="0" y="304800"/>
            <a:ext cx="9144000" cy="5532438"/>
            <a:chOff x="0" y="192"/>
            <a:chExt cx="5760" cy="3485"/>
          </a:xfrm>
        </p:grpSpPr>
        <p:sp>
          <p:nvSpPr>
            <p:cNvPr id="3079" name="Text Box 3"/>
            <p:cNvSpPr txBox="1">
              <a:spLocks noChangeArrowheads="1"/>
            </p:cNvSpPr>
            <p:nvPr/>
          </p:nvSpPr>
          <p:spPr bwMode="auto">
            <a:xfrm>
              <a:off x="624" y="816"/>
              <a:ext cx="3572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</a:rPr>
                <a:t>Main problem</a:t>
              </a:r>
              <a:r>
                <a:rPr lang="en-US"/>
                <a:t>:</a:t>
              </a:r>
            </a:p>
            <a:p>
              <a:endParaRPr lang="en-US" sz="1000"/>
            </a:p>
            <a:p>
              <a:r>
                <a:rPr lang="en-US"/>
                <a:t>How to build the ellipsoid shell for a protein structure ?</a:t>
              </a:r>
            </a:p>
          </p:txBody>
        </p:sp>
        <p:sp>
          <p:nvSpPr>
            <p:cNvPr id="3080" name="Text Box 4"/>
            <p:cNvSpPr txBox="1">
              <a:spLocks noChangeArrowheads="1"/>
            </p:cNvSpPr>
            <p:nvPr/>
          </p:nvSpPr>
          <p:spPr bwMode="auto">
            <a:xfrm>
              <a:off x="960" y="3408"/>
              <a:ext cx="3511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200">
                  <a:solidFill>
                    <a:schemeClr val="accent2"/>
                  </a:solidFill>
                  <a:latin typeface="Arial Black" pitchFamily="34" charset="0"/>
                </a:rPr>
                <a:t>Inertia</a:t>
              </a:r>
              <a:r>
                <a:rPr lang="en-US" sz="2200">
                  <a:latin typeface="Arial Black" pitchFamily="34" charset="0"/>
                </a:rPr>
                <a:t> </a:t>
              </a:r>
              <a:r>
                <a:rPr lang="en-US" sz="2200">
                  <a:solidFill>
                    <a:srgbClr val="FF0000"/>
                  </a:solidFill>
                  <a:latin typeface="Arial Black" pitchFamily="34" charset="0"/>
                </a:rPr>
                <a:t>is</a:t>
              </a:r>
              <a:r>
                <a:rPr lang="en-US" sz="2200" b="1">
                  <a:solidFill>
                    <a:srgbClr val="FF0000"/>
                  </a:solidFill>
                </a:rPr>
                <a:t> </a:t>
              </a:r>
              <a:r>
                <a:rPr lang="en-US" sz="2200">
                  <a:solidFill>
                    <a:srgbClr val="FF0000"/>
                  </a:solidFill>
                  <a:latin typeface="Arial Black" pitchFamily="34" charset="0"/>
                </a:rPr>
                <a:t>irrelevant</a:t>
              </a:r>
              <a:r>
                <a:rPr lang="en-US" sz="2200">
                  <a:latin typeface="Arial Black" pitchFamily="34" charset="0"/>
                </a:rPr>
                <a:t> </a:t>
              </a:r>
              <a:r>
                <a:rPr lang="en-US" sz="2200"/>
                <a:t>for protein diffusion</a:t>
              </a:r>
              <a:endParaRPr lang="en-US"/>
            </a:p>
          </p:txBody>
        </p:sp>
        <p:sp>
          <p:nvSpPr>
            <p:cNvPr id="3081" name="Rectangle 5"/>
            <p:cNvSpPr>
              <a:spLocks noChangeArrowheads="1"/>
            </p:cNvSpPr>
            <p:nvPr/>
          </p:nvSpPr>
          <p:spPr bwMode="auto">
            <a:xfrm>
              <a:off x="384" y="192"/>
              <a:ext cx="3840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500" b="1">
                  <a:solidFill>
                    <a:schemeClr val="accent2"/>
                  </a:solidFill>
                  <a:latin typeface="Arial Black" pitchFamily="34" charset="0"/>
                </a:rPr>
                <a:t>Diffusion Properties of Proteins</a:t>
              </a:r>
              <a:r>
                <a:rPr lang="en-US" b="1">
                  <a:solidFill>
                    <a:schemeClr val="accent2"/>
                  </a:solidFill>
                  <a:latin typeface="Arial Black" pitchFamily="34" charset="0"/>
                </a:rPr>
                <a:t/>
              </a:r>
              <a:br>
                <a:rPr lang="en-US" b="1">
                  <a:solidFill>
                    <a:schemeClr val="accent2"/>
                  </a:solidFill>
                  <a:latin typeface="Arial Black" pitchFamily="34" charset="0"/>
                </a:rPr>
              </a:br>
              <a:r>
                <a:rPr lang="en-US" b="1">
                  <a:solidFill>
                    <a:schemeClr val="accent2"/>
                  </a:solidFill>
                  <a:latin typeface="Arial Black" pitchFamily="34" charset="0"/>
                </a:rPr>
                <a:t>    </a:t>
              </a:r>
              <a:r>
                <a:rPr lang="en-US" sz="1700" b="1">
                  <a:solidFill>
                    <a:schemeClr val="accent2"/>
                  </a:solidFill>
                  <a:latin typeface="Arial Black" pitchFamily="34" charset="0"/>
                </a:rPr>
                <a:t>from ellipsoid model</a:t>
              </a:r>
            </a:p>
          </p:txBody>
        </p:sp>
        <p:sp>
          <p:nvSpPr>
            <p:cNvPr id="3082" name="Text Box 6"/>
            <p:cNvSpPr txBox="1">
              <a:spLocks noChangeArrowheads="1"/>
            </p:cNvSpPr>
            <p:nvPr/>
          </p:nvSpPr>
          <p:spPr bwMode="auto">
            <a:xfrm>
              <a:off x="672" y="1488"/>
              <a:ext cx="30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</a:rPr>
                <a:t>State of the art:  </a:t>
              </a:r>
              <a:r>
                <a:rPr lang="en-US">
                  <a:solidFill>
                    <a:schemeClr val="accent2"/>
                  </a:solidFill>
                </a:rPr>
                <a:t>Inertia-equivalent ellipsoids</a:t>
              </a:r>
              <a:r>
                <a:rPr lang="en-US" b="1">
                  <a:solidFill>
                    <a:schemeClr val="accent2"/>
                  </a:solidFill>
                  <a:latin typeface="Arial Black" pitchFamily="34" charset="0"/>
                </a:rPr>
                <a:t> </a:t>
              </a:r>
            </a:p>
          </p:txBody>
        </p:sp>
        <p:sp>
          <p:nvSpPr>
            <p:cNvPr id="3083" name="Rectangle 7"/>
            <p:cNvSpPr>
              <a:spLocks noChangeArrowheads="1"/>
            </p:cNvSpPr>
            <p:nvPr/>
          </p:nvSpPr>
          <p:spPr bwMode="auto">
            <a:xfrm>
              <a:off x="0" y="2029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84" name="Rectangle 8"/>
            <p:cNvSpPr>
              <a:spLocks noChangeArrowheads="1"/>
            </p:cNvSpPr>
            <p:nvPr/>
          </p:nvSpPr>
          <p:spPr bwMode="auto">
            <a:xfrm>
              <a:off x="0" y="2029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3074" name="Object 9"/>
            <p:cNvGraphicFramePr>
              <a:graphicFrameLocks noChangeAspect="1"/>
            </p:cNvGraphicFramePr>
            <p:nvPr/>
          </p:nvGraphicFramePr>
          <p:xfrm>
            <a:off x="1208" y="1966"/>
            <a:ext cx="2869" cy="530"/>
          </p:xfrm>
          <a:graphic>
            <a:graphicData uri="http://schemas.openxmlformats.org/presentationml/2006/ole">
              <p:oleObj spid="_x0000_s3074" name="Equation" r:id="rId4" imgW="2247840" imgH="419040" progId="Equation.3">
                <p:embed/>
              </p:oleObj>
            </a:graphicData>
          </a:graphic>
        </p:graphicFrame>
        <p:sp>
          <p:nvSpPr>
            <p:cNvPr id="3085" name="Rectangle 10"/>
            <p:cNvSpPr>
              <a:spLocks noChangeArrowheads="1"/>
            </p:cNvSpPr>
            <p:nvPr/>
          </p:nvSpPr>
          <p:spPr bwMode="auto">
            <a:xfrm>
              <a:off x="0" y="2083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3075" name="Object 11"/>
            <p:cNvGraphicFramePr>
              <a:graphicFrameLocks noChangeAspect="1"/>
            </p:cNvGraphicFramePr>
            <p:nvPr/>
          </p:nvGraphicFramePr>
          <p:xfrm>
            <a:off x="775" y="2862"/>
            <a:ext cx="1633" cy="306"/>
          </p:xfrm>
          <a:graphic>
            <a:graphicData uri="http://schemas.openxmlformats.org/presentationml/2006/ole">
              <p:oleObj spid="_x0000_s3075" name="Equation" r:id="rId5" imgW="1307880" imgH="241200" progId="Equation.3">
                <p:embed/>
              </p:oleObj>
            </a:graphicData>
          </a:graphic>
        </p:graphicFrame>
        <p:sp>
          <p:nvSpPr>
            <p:cNvPr id="3086" name="Rectangle 12"/>
            <p:cNvSpPr>
              <a:spLocks noChangeArrowheads="1"/>
            </p:cNvSpPr>
            <p:nvPr/>
          </p:nvSpPr>
          <p:spPr bwMode="auto">
            <a:xfrm>
              <a:off x="0" y="2088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087" name="Group 13"/>
            <p:cNvGrpSpPr>
              <a:grpSpLocks/>
            </p:cNvGrpSpPr>
            <p:nvPr/>
          </p:nvGrpSpPr>
          <p:grpSpPr bwMode="auto">
            <a:xfrm>
              <a:off x="2970" y="2880"/>
              <a:ext cx="1638" cy="294"/>
              <a:chOff x="2856" y="2922"/>
              <a:chExt cx="1638" cy="294"/>
            </a:xfrm>
          </p:grpSpPr>
          <p:graphicFrame>
            <p:nvGraphicFramePr>
              <p:cNvPr id="3076" name="Object 14"/>
              <p:cNvGraphicFramePr>
                <a:graphicFrameLocks noChangeAspect="1"/>
              </p:cNvGraphicFramePr>
              <p:nvPr/>
            </p:nvGraphicFramePr>
            <p:xfrm>
              <a:off x="2856" y="2928"/>
              <a:ext cx="1472" cy="288"/>
            </p:xfrm>
            <a:graphic>
              <a:graphicData uri="http://schemas.openxmlformats.org/presentationml/2006/ole">
                <p:oleObj spid="_x0000_s3076" name="Equation" r:id="rId6" imgW="1168200" imgH="228600" progId="Equation.3">
                  <p:embed/>
                </p:oleObj>
              </a:graphicData>
            </a:graphic>
          </p:graphicFrame>
          <p:sp>
            <p:nvSpPr>
              <p:cNvPr id="3088" name="Rectangle 15"/>
              <p:cNvSpPr>
                <a:spLocks noChangeArrowheads="1"/>
              </p:cNvSpPr>
              <p:nvPr/>
            </p:nvSpPr>
            <p:spPr bwMode="auto">
              <a:xfrm>
                <a:off x="4242" y="2922"/>
                <a:ext cx="252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r>
                  <a:rPr lang="en-US" sz="2200">
                    <a:latin typeface="Times New Roman" pitchFamily="18" charset="0"/>
                  </a:rPr>
                  <a:t>Å</a:t>
                </a:r>
              </a:p>
            </p:txBody>
          </p:sp>
        </p:grpSp>
      </p:grpSp>
      <p:sp>
        <p:nvSpPr>
          <p:cNvPr id="3078" name="TextBox 15"/>
          <p:cNvSpPr txBox="1">
            <a:spLocks noChangeArrowheads="1"/>
          </p:cNvSpPr>
          <p:nvPr/>
        </p:nvSpPr>
        <p:spPr bwMode="auto">
          <a:xfrm>
            <a:off x="5791200" y="6096000"/>
            <a:ext cx="304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/>
              <a:t>Cantor &amp; Schimmel </a:t>
            </a:r>
            <a:r>
              <a:rPr lang="en-US"/>
              <a:t>(1980)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8"/>
          <p:cNvGrpSpPr>
            <a:grpSpLocks/>
          </p:cNvGrpSpPr>
          <p:nvPr/>
        </p:nvGrpSpPr>
        <p:grpSpPr bwMode="auto">
          <a:xfrm>
            <a:off x="609600" y="304800"/>
            <a:ext cx="7437438" cy="6221413"/>
            <a:chOff x="384" y="192"/>
            <a:chExt cx="4685" cy="3919"/>
          </a:xfrm>
        </p:grpSpPr>
        <p:sp>
          <p:nvSpPr>
            <p:cNvPr id="25603" name="Text Box 3"/>
            <p:cNvSpPr txBox="1">
              <a:spLocks noChangeArrowheads="1"/>
            </p:cNvSpPr>
            <p:nvPr/>
          </p:nvSpPr>
          <p:spPr bwMode="auto">
            <a:xfrm>
              <a:off x="1430" y="3109"/>
              <a:ext cx="293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>
              <a:off x="816" y="1296"/>
              <a:ext cx="3840" cy="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>
                  <a:solidFill>
                    <a:schemeClr val="accent2"/>
                  </a:solidFill>
                  <a:latin typeface="Arial Black" pitchFamily="34" charset="0"/>
                </a:rPr>
                <a:t>Diffusion process</a:t>
              </a:r>
              <a:r>
                <a:rPr lang="en-US" sz="2200"/>
                <a:t> related to </a:t>
              </a:r>
              <a:r>
                <a:rPr lang="en-US" sz="2200">
                  <a:solidFill>
                    <a:srgbClr val="FF0000"/>
                  </a:solidFill>
                  <a:latin typeface="Arial Black" pitchFamily="34" charset="0"/>
                </a:rPr>
                <a:t>friction</a:t>
              </a:r>
              <a:r>
                <a:rPr lang="en-US" sz="2200"/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sz="2200"/>
                <a:t> The </a:t>
              </a:r>
              <a:r>
                <a:rPr lang="en-US" sz="2200">
                  <a:solidFill>
                    <a:schemeClr val="accent2"/>
                  </a:solidFill>
                  <a:latin typeface="Arial Black" pitchFamily="34" charset="0"/>
                </a:rPr>
                <a:t>friction</a:t>
              </a:r>
              <a:r>
                <a:rPr lang="en-US" sz="2200"/>
                <a:t> occurs at protein </a:t>
              </a:r>
              <a:r>
                <a:rPr lang="en-US" sz="2200">
                  <a:solidFill>
                    <a:srgbClr val="FF0000"/>
                  </a:solidFill>
                  <a:latin typeface="Arial Black" pitchFamily="34" charset="0"/>
                </a:rPr>
                <a:t>surface</a:t>
              </a:r>
              <a:r>
                <a:rPr lang="en-US"/>
                <a:t> </a:t>
              </a:r>
            </a:p>
          </p:txBody>
        </p:sp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384" y="192"/>
              <a:ext cx="3840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500" b="1">
                  <a:solidFill>
                    <a:schemeClr val="accent2"/>
                  </a:solidFill>
                  <a:latin typeface="Arial Black" pitchFamily="34" charset="0"/>
                </a:rPr>
                <a:t>Diffusion Properties of Proteins</a:t>
              </a:r>
              <a:r>
                <a:rPr lang="en-US" b="1">
                  <a:solidFill>
                    <a:schemeClr val="accent2"/>
                  </a:solidFill>
                  <a:latin typeface="Arial Black" pitchFamily="34" charset="0"/>
                </a:rPr>
                <a:t/>
              </a:r>
              <a:br>
                <a:rPr lang="en-US" b="1">
                  <a:solidFill>
                    <a:schemeClr val="accent2"/>
                  </a:solidFill>
                  <a:latin typeface="Arial Black" pitchFamily="34" charset="0"/>
                </a:rPr>
              </a:br>
              <a:r>
                <a:rPr lang="en-US" b="1">
                  <a:solidFill>
                    <a:schemeClr val="accent2"/>
                  </a:solidFill>
                  <a:latin typeface="Arial Black" pitchFamily="34" charset="0"/>
                </a:rPr>
                <a:t>    </a:t>
              </a:r>
              <a:r>
                <a:rPr lang="en-US" sz="1700" b="1">
                  <a:solidFill>
                    <a:schemeClr val="accent2"/>
                  </a:solidFill>
                  <a:latin typeface="Arial Black" pitchFamily="34" charset="0"/>
                </a:rPr>
                <a:t>from ellipsoid model</a:t>
              </a:r>
            </a:p>
          </p:txBody>
        </p:sp>
        <p:sp>
          <p:nvSpPr>
            <p:cNvPr id="25606" name="Text Box 6"/>
            <p:cNvSpPr txBox="1">
              <a:spLocks noChangeArrowheads="1"/>
            </p:cNvSpPr>
            <p:nvPr/>
          </p:nvSpPr>
          <p:spPr bwMode="auto">
            <a:xfrm>
              <a:off x="3216" y="3888"/>
              <a:ext cx="1853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 b="1"/>
                <a:t>Ryabov</a:t>
              </a:r>
              <a:r>
                <a:rPr lang="en-US" sz="1700"/>
                <a:t> </a:t>
              </a:r>
              <a:r>
                <a:rPr lang="en-US" sz="1700" i="1"/>
                <a:t>et al.</a:t>
              </a:r>
              <a:r>
                <a:rPr lang="en-US" sz="1700"/>
                <a:t>, JACS (2006)</a:t>
              </a:r>
            </a:p>
          </p:txBody>
        </p:sp>
        <p:sp>
          <p:nvSpPr>
            <p:cNvPr id="25607" name="Text Box 7"/>
            <p:cNvSpPr txBox="1">
              <a:spLocks noChangeArrowheads="1"/>
            </p:cNvSpPr>
            <p:nvPr/>
          </p:nvSpPr>
          <p:spPr bwMode="auto">
            <a:xfrm>
              <a:off x="816" y="2231"/>
              <a:ext cx="3878" cy="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200">
                  <a:solidFill>
                    <a:schemeClr val="accent2"/>
                  </a:solidFill>
                  <a:latin typeface="Arial Black" pitchFamily="34" charset="0"/>
                </a:rPr>
                <a:t>Proposal</a:t>
              </a:r>
              <a:endParaRPr lang="en-US" sz="2200">
                <a:latin typeface="Arial Black" pitchFamily="34" charset="0"/>
              </a:endParaRPr>
            </a:p>
            <a:p>
              <a:endParaRPr lang="en-US" sz="2200">
                <a:latin typeface="Arial Black" pitchFamily="34" charset="0"/>
              </a:endParaRPr>
            </a:p>
            <a:p>
              <a:r>
                <a:rPr lang="en-US" sz="2200"/>
                <a:t>Let us use topology of protein  surface to derive </a:t>
              </a:r>
            </a:p>
            <a:p>
              <a:r>
                <a:rPr lang="en-US" sz="2200"/>
                <a:t>Equivalent ellipsoid for protein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533400" y="465138"/>
            <a:ext cx="6832600" cy="6029325"/>
            <a:chOff x="336" y="293"/>
            <a:chExt cx="4304" cy="3798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/>
            <a:srcRect l="20625" t="6798" r="18750" b="7843"/>
            <a:stretch>
              <a:fillRect/>
            </a:stretch>
          </p:blipFill>
          <p:spPr bwMode="auto">
            <a:xfrm>
              <a:off x="1151" y="575"/>
              <a:ext cx="3489" cy="3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28" name="Text Box 4"/>
            <p:cNvSpPr txBox="1">
              <a:spLocks noChangeArrowheads="1"/>
            </p:cNvSpPr>
            <p:nvPr/>
          </p:nvSpPr>
          <p:spPr bwMode="auto">
            <a:xfrm>
              <a:off x="336" y="293"/>
              <a:ext cx="2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Mapping protein surfaces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533400" y="465138"/>
            <a:ext cx="6832600" cy="6029325"/>
            <a:chOff x="336" y="293"/>
            <a:chExt cx="4304" cy="3798"/>
          </a:xfrm>
        </p:grpSpPr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3"/>
            <a:srcRect l="20625" t="6798" r="18750" b="7843"/>
            <a:stretch>
              <a:fillRect/>
            </a:stretch>
          </p:blipFill>
          <p:spPr bwMode="auto">
            <a:xfrm>
              <a:off x="1151" y="575"/>
              <a:ext cx="3489" cy="3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336" y="293"/>
              <a:ext cx="21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Mapping protein surfaces</a:t>
              </a:r>
            </a:p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SURF program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2" name="Group 2"/>
          <p:cNvGrpSpPr>
            <a:grpSpLocks/>
          </p:cNvGrpSpPr>
          <p:nvPr/>
        </p:nvGrpSpPr>
        <p:grpSpPr bwMode="auto">
          <a:xfrm>
            <a:off x="0" y="312738"/>
            <a:ext cx="9144000" cy="6183312"/>
            <a:chOff x="0" y="197"/>
            <a:chExt cx="5760" cy="3895"/>
          </a:xfrm>
        </p:grpSpPr>
        <p:sp>
          <p:nvSpPr>
            <p:cNvPr id="4103" name="Rectangle 3"/>
            <p:cNvSpPr>
              <a:spLocks noChangeArrowheads="1"/>
            </p:cNvSpPr>
            <p:nvPr/>
          </p:nvSpPr>
          <p:spPr bwMode="auto">
            <a:xfrm>
              <a:off x="0" y="612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4104" name="Picture 4"/>
            <p:cNvPicPr>
              <a:picLocks noChangeAspect="1" noChangeArrowheads="1"/>
            </p:cNvPicPr>
            <p:nvPr/>
          </p:nvPicPr>
          <p:blipFill>
            <a:blip r:embed="rId4"/>
            <a:srcRect l="20625" t="6798" r="18750" b="7843"/>
            <a:stretch>
              <a:fillRect/>
            </a:stretch>
          </p:blipFill>
          <p:spPr bwMode="auto">
            <a:xfrm>
              <a:off x="1151" y="575"/>
              <a:ext cx="3489" cy="3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5" name="Text Box 5"/>
            <p:cNvSpPr txBox="1">
              <a:spLocks noChangeArrowheads="1"/>
            </p:cNvSpPr>
            <p:nvPr/>
          </p:nvSpPr>
          <p:spPr bwMode="auto">
            <a:xfrm>
              <a:off x="333" y="197"/>
              <a:ext cx="30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Build equivalent ellipsoid</a:t>
              </a:r>
            </a:p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Principal Component Analysis (PCA)</a:t>
              </a:r>
              <a:r>
                <a:rPr lang="en-US">
                  <a:solidFill>
                    <a:srgbClr val="000066"/>
                  </a:solidFill>
                  <a:latin typeface="Arial Black" pitchFamily="34" charset="0"/>
                </a:rPr>
                <a:t> </a:t>
              </a:r>
            </a:p>
          </p:txBody>
        </p:sp>
      </p:grp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457200" y="1371600"/>
          <a:ext cx="3276600" cy="590550"/>
        </p:xfrm>
        <a:graphic>
          <a:graphicData uri="http://schemas.openxmlformats.org/presentationml/2006/ole">
            <p:oleObj spid="_x0000_s4098" name="Equation" r:id="rId5" imgW="2489200" imgH="444500" progId="Equation.3">
              <p:embed/>
            </p:oleObj>
          </a:graphicData>
        </a:graphic>
      </p:graphicFrame>
      <p:graphicFrame>
        <p:nvGraphicFramePr>
          <p:cNvPr id="4099" name="Object 7"/>
          <p:cNvGraphicFramePr>
            <a:graphicFrameLocks noChangeAspect="1"/>
          </p:cNvGraphicFramePr>
          <p:nvPr/>
        </p:nvGraphicFramePr>
        <p:xfrm>
          <a:off x="457200" y="2324100"/>
          <a:ext cx="1905000" cy="715963"/>
        </p:xfrm>
        <a:graphic>
          <a:graphicData uri="http://schemas.openxmlformats.org/presentationml/2006/ole">
            <p:oleObj spid="_x0000_s4099" name="Equation" r:id="rId6" imgW="1193800" imgH="444500" progId="Equation.3">
              <p:embed/>
            </p:oleObj>
          </a:graphicData>
        </a:graphic>
      </p:graphicFrame>
      <p:graphicFrame>
        <p:nvGraphicFramePr>
          <p:cNvPr id="4100" name="Object 8"/>
          <p:cNvGraphicFramePr>
            <a:graphicFrameLocks noChangeAspect="1"/>
          </p:cNvGraphicFramePr>
          <p:nvPr/>
        </p:nvGraphicFramePr>
        <p:xfrm>
          <a:off x="457200" y="3429000"/>
          <a:ext cx="1600200" cy="336550"/>
        </p:xfrm>
        <a:graphic>
          <a:graphicData uri="http://schemas.openxmlformats.org/presentationml/2006/ole">
            <p:oleObj spid="_x0000_s4100" name="Equation" r:id="rId7" imgW="952087" imgH="203112" progId="Equation.3">
              <p:embed/>
            </p:oleObj>
          </a:graphicData>
        </a:graphic>
      </p:graphicFrame>
      <p:graphicFrame>
        <p:nvGraphicFramePr>
          <p:cNvPr id="4101" name="Object 9"/>
          <p:cNvGraphicFramePr>
            <a:graphicFrameLocks noChangeAspect="1"/>
          </p:cNvGraphicFramePr>
          <p:nvPr/>
        </p:nvGraphicFramePr>
        <p:xfrm>
          <a:off x="457200" y="4038600"/>
          <a:ext cx="1143000" cy="441325"/>
        </p:xfrm>
        <a:graphic>
          <a:graphicData uri="http://schemas.openxmlformats.org/presentationml/2006/ole">
            <p:oleObj spid="_x0000_s4101" name="Equation" r:id="rId8" imgW="710891" imgH="279279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547688" y="465138"/>
            <a:ext cx="7715250" cy="4900612"/>
            <a:chOff x="345" y="293"/>
            <a:chExt cx="4860" cy="3087"/>
          </a:xfrm>
        </p:grpSpPr>
        <p:sp>
          <p:nvSpPr>
            <p:cNvPr id="28675" name="Text Box 3"/>
            <p:cNvSpPr txBox="1">
              <a:spLocks noChangeArrowheads="1"/>
            </p:cNvSpPr>
            <p:nvPr/>
          </p:nvSpPr>
          <p:spPr bwMode="auto">
            <a:xfrm>
              <a:off x="576" y="293"/>
              <a:ext cx="13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Hydration shell</a:t>
              </a:r>
              <a:r>
                <a:rPr lang="en-US"/>
                <a:t> </a:t>
              </a:r>
            </a:p>
          </p:txBody>
        </p:sp>
        <p:pic>
          <p:nvPicPr>
            <p:cNvPr id="28676" name="Picture 4"/>
            <p:cNvPicPr>
              <a:picLocks noChangeAspect="1" noChangeArrowheads="1"/>
            </p:cNvPicPr>
            <p:nvPr/>
          </p:nvPicPr>
          <p:blipFill>
            <a:blip r:embed="rId3"/>
            <a:srcRect l="20625" t="6798" r="18750" b="7843"/>
            <a:stretch>
              <a:fillRect/>
            </a:stretch>
          </p:blipFill>
          <p:spPr bwMode="auto">
            <a:xfrm>
              <a:off x="345" y="1036"/>
              <a:ext cx="2326" cy="2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7" name="Picture 5"/>
            <p:cNvPicPr>
              <a:picLocks noChangeAspect="1" noChangeArrowheads="1"/>
            </p:cNvPicPr>
            <p:nvPr/>
          </p:nvPicPr>
          <p:blipFill>
            <a:blip r:embed="rId4"/>
            <a:srcRect l="20625" t="6798" r="18750" b="7843"/>
            <a:stretch>
              <a:fillRect/>
            </a:stretch>
          </p:blipFill>
          <p:spPr bwMode="auto">
            <a:xfrm>
              <a:off x="2879" y="1036"/>
              <a:ext cx="2326" cy="2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3400" y="762000"/>
            <a:ext cx="8077200" cy="5334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1066800" y="1144588"/>
            <a:ext cx="72390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200" b="1">
                <a:solidFill>
                  <a:schemeClr val="accent2"/>
                </a:solidFill>
              </a:rPr>
              <a:t>OUTLINE</a:t>
            </a:r>
          </a:p>
          <a:p>
            <a:pPr algn="just"/>
            <a:endParaRPr lang="en-US" sz="800">
              <a:solidFill>
                <a:schemeClr val="accent2"/>
              </a:solidFill>
            </a:endParaRPr>
          </a:p>
          <a:p>
            <a:pPr algn="just"/>
            <a:endParaRPr lang="en-US" sz="800">
              <a:solidFill>
                <a:schemeClr val="accent2"/>
              </a:solidFill>
            </a:endParaRPr>
          </a:p>
          <a:p>
            <a:pPr algn="just"/>
            <a:endParaRPr lang="en-US" sz="800">
              <a:solidFill>
                <a:schemeClr val="accent2"/>
              </a:solidFill>
            </a:endParaRPr>
          </a:p>
          <a:p>
            <a:pPr algn="just"/>
            <a:r>
              <a:rPr lang="en-US" sz="2000">
                <a:solidFill>
                  <a:schemeClr val="accent2"/>
                </a:solidFill>
              </a:rPr>
              <a:t>A very general concept of protein structure elucidation:</a:t>
            </a:r>
          </a:p>
          <a:p>
            <a:pPr algn="just"/>
            <a:r>
              <a:rPr lang="en-US" sz="2000">
                <a:solidFill>
                  <a:schemeClr val="accent2"/>
                </a:solidFill>
              </a:rPr>
              <a:t>         Local and global structural  restraints.</a:t>
            </a:r>
          </a:p>
          <a:p>
            <a:pPr algn="just"/>
            <a:endParaRPr lang="en-US" sz="2000">
              <a:solidFill>
                <a:schemeClr val="accent2"/>
              </a:solidFill>
            </a:endParaRPr>
          </a:p>
          <a:p>
            <a:pPr algn="just"/>
            <a:r>
              <a:rPr lang="en-US" sz="2000">
                <a:solidFill>
                  <a:schemeClr val="accent2"/>
                </a:solidFill>
              </a:rPr>
              <a:t>Global restraints on protein shape from protein dynamics:</a:t>
            </a:r>
          </a:p>
          <a:p>
            <a:pPr algn="just"/>
            <a:r>
              <a:rPr lang="en-US" sz="2000">
                <a:solidFill>
                  <a:schemeClr val="accent2"/>
                </a:solidFill>
              </a:rPr>
              <a:t>      Efficient calculations of protein diffusion tensor.</a:t>
            </a:r>
          </a:p>
          <a:p>
            <a:pPr algn="just"/>
            <a:endParaRPr lang="en-US" sz="2000">
              <a:solidFill>
                <a:schemeClr val="accent2"/>
              </a:solidFill>
            </a:endParaRPr>
          </a:p>
          <a:p>
            <a:pPr algn="just"/>
            <a:r>
              <a:rPr lang="en-US" sz="2000">
                <a:solidFill>
                  <a:schemeClr val="accent2"/>
                </a:solidFill>
              </a:rPr>
              <a:t>Refinement of globular protein structure using overall shape</a:t>
            </a:r>
          </a:p>
          <a:p>
            <a:pPr algn="just"/>
            <a:r>
              <a:rPr lang="en-US" sz="2000">
                <a:solidFill>
                  <a:schemeClr val="accent2"/>
                </a:solidFill>
              </a:rPr>
              <a:t>      restraints encoded in protein diffusion tensor.</a:t>
            </a:r>
          </a:p>
          <a:p>
            <a:pPr algn="just"/>
            <a:endParaRPr lang="en-US" sz="2000">
              <a:solidFill>
                <a:schemeClr val="accent2"/>
              </a:solidFill>
            </a:endParaRPr>
          </a:p>
          <a:p>
            <a:pPr algn="just"/>
            <a:r>
              <a:rPr lang="en-US" sz="2000">
                <a:solidFill>
                  <a:schemeClr val="accent2"/>
                </a:solidFill>
              </a:rPr>
              <a:t>Docking domains in protein complexes. </a:t>
            </a:r>
          </a:p>
          <a:p>
            <a:pPr algn="just"/>
            <a:endParaRPr lang="en-US" sz="2000">
              <a:solidFill>
                <a:schemeClr val="accent2"/>
              </a:solidFill>
            </a:endParaRPr>
          </a:p>
          <a:p>
            <a:pPr algn="just"/>
            <a:r>
              <a:rPr lang="en-US" sz="2000">
                <a:solidFill>
                  <a:schemeClr val="accent2"/>
                </a:solidFill>
              </a:rPr>
              <a:t>Future directions.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914400" y="465138"/>
            <a:ext cx="213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Hydration shell</a:t>
            </a:r>
            <a:r>
              <a:rPr lang="en-US"/>
              <a:t> 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 l="20625" t="6798" r="18750" b="7843"/>
          <a:stretch>
            <a:fillRect/>
          </a:stretch>
        </p:blipFill>
        <p:spPr bwMode="auto">
          <a:xfrm>
            <a:off x="547688" y="1644650"/>
            <a:ext cx="369252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/>
          <a:srcRect l="20625" t="6798" r="18750" b="7843"/>
          <a:stretch>
            <a:fillRect/>
          </a:stretch>
        </p:blipFill>
        <p:spPr bwMode="auto">
          <a:xfrm>
            <a:off x="4570413" y="1644650"/>
            <a:ext cx="369252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0" y="541338"/>
            <a:ext cx="9144000" cy="4826000"/>
            <a:chOff x="0" y="341"/>
            <a:chExt cx="5760" cy="3040"/>
          </a:xfrm>
        </p:grpSpPr>
        <p:sp>
          <p:nvSpPr>
            <p:cNvPr id="30723" name="Rectangle 3"/>
            <p:cNvSpPr>
              <a:spLocks noChangeArrowheads="1"/>
            </p:cNvSpPr>
            <p:nvPr/>
          </p:nvSpPr>
          <p:spPr bwMode="auto">
            <a:xfrm>
              <a:off x="0" y="612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3"/>
            <a:srcRect l="20625" t="6798" r="18750" b="7843"/>
            <a:stretch>
              <a:fillRect/>
            </a:stretch>
          </p:blipFill>
          <p:spPr bwMode="auto">
            <a:xfrm>
              <a:off x="345" y="1036"/>
              <a:ext cx="2326" cy="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5" name="Text Box 5"/>
            <p:cNvSpPr txBox="1">
              <a:spLocks noChangeArrowheads="1"/>
            </p:cNvSpPr>
            <p:nvPr/>
          </p:nvSpPr>
          <p:spPr bwMode="auto">
            <a:xfrm>
              <a:off x="480" y="341"/>
              <a:ext cx="410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Hydration shell</a:t>
              </a:r>
            </a:p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Equivalent ellipsoid is approximately twice bigger</a:t>
              </a:r>
              <a:r>
                <a:rPr lang="en-US">
                  <a:solidFill>
                    <a:srgbClr val="000066"/>
                  </a:solidFill>
                  <a:latin typeface="Arial Black" pitchFamily="34" charset="0"/>
                </a:rPr>
                <a:t> </a:t>
              </a:r>
            </a:p>
          </p:txBody>
        </p:sp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4"/>
            <a:srcRect l="20625" t="6798" r="18750" b="7843"/>
            <a:stretch>
              <a:fillRect/>
            </a:stretch>
          </p:blipFill>
          <p:spPr bwMode="auto">
            <a:xfrm>
              <a:off x="2879" y="1036"/>
              <a:ext cx="2326" cy="2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28638" y="381000"/>
            <a:ext cx="52101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chemeClr val="accent2"/>
                </a:solidFill>
                <a:latin typeface="Arial Black" pitchFamily="34" charset="0"/>
              </a:rPr>
              <a:t>Complexity of the algorithms</a:t>
            </a: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1830388" y="1600200"/>
            <a:ext cx="4494212" cy="2073275"/>
            <a:chOff x="846" y="1008"/>
            <a:chExt cx="2831" cy="1306"/>
          </a:xfrm>
        </p:grpSpPr>
        <p:sp>
          <p:nvSpPr>
            <p:cNvPr id="31750" name="Text Box 4"/>
            <p:cNvSpPr txBox="1">
              <a:spLocks noChangeArrowheads="1"/>
            </p:cNvSpPr>
            <p:nvPr/>
          </p:nvSpPr>
          <p:spPr bwMode="auto">
            <a:xfrm>
              <a:off x="1714" y="1104"/>
              <a:ext cx="689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500">
                  <a:solidFill>
                    <a:schemeClr val="accent2"/>
                  </a:solidFill>
                  <a:latin typeface="Arial Black" pitchFamily="34" charset="0"/>
                </a:rPr>
                <a:t>ELM </a:t>
              </a:r>
              <a:r>
                <a:rPr lang="en-US">
                  <a:solidFill>
                    <a:srgbClr val="000066"/>
                  </a:solidFill>
                </a:rPr>
                <a:t> </a:t>
              </a:r>
            </a:p>
          </p:txBody>
        </p:sp>
        <p:sp>
          <p:nvSpPr>
            <p:cNvPr id="31751" name="Text Box 5"/>
            <p:cNvSpPr txBox="1">
              <a:spLocks noChangeArrowheads="1"/>
            </p:cNvSpPr>
            <p:nvPr/>
          </p:nvSpPr>
          <p:spPr bwMode="auto">
            <a:xfrm>
              <a:off x="3086" y="1008"/>
              <a:ext cx="585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700">
                  <a:solidFill>
                    <a:schemeClr val="accent2"/>
                  </a:solidFill>
                  <a:latin typeface="Arial Black" pitchFamily="34" charset="0"/>
                </a:rPr>
                <a:t>N</a:t>
              </a:r>
              <a:r>
                <a:rPr lang="en-US" sz="3700" baseline="-25000">
                  <a:solidFill>
                    <a:schemeClr val="accent2"/>
                  </a:solidFill>
                  <a:latin typeface="Arial Black" pitchFamily="34" charset="0"/>
                </a:rPr>
                <a:t>at</a:t>
              </a:r>
            </a:p>
          </p:txBody>
        </p:sp>
        <p:grpSp>
          <p:nvGrpSpPr>
            <p:cNvPr id="31752" name="Group 6"/>
            <p:cNvGrpSpPr>
              <a:grpSpLocks/>
            </p:cNvGrpSpPr>
            <p:nvPr/>
          </p:nvGrpSpPr>
          <p:grpSpPr bwMode="auto">
            <a:xfrm>
              <a:off x="846" y="1812"/>
              <a:ext cx="2831" cy="502"/>
              <a:chOff x="912" y="1812"/>
              <a:chExt cx="2831" cy="502"/>
            </a:xfrm>
          </p:grpSpPr>
          <p:sp>
            <p:nvSpPr>
              <p:cNvPr id="31753" name="Text Box 7"/>
              <p:cNvSpPr txBox="1">
                <a:spLocks noChangeArrowheads="1"/>
              </p:cNvSpPr>
              <p:nvPr/>
            </p:nvSpPr>
            <p:spPr bwMode="auto">
              <a:xfrm>
                <a:off x="912" y="1968"/>
                <a:ext cx="1497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500">
                    <a:solidFill>
                      <a:schemeClr val="accent2"/>
                    </a:solidFill>
                    <a:latin typeface="Arial Black" pitchFamily="34" charset="0"/>
                  </a:rPr>
                  <a:t>HYDRONMR</a:t>
                </a:r>
                <a:r>
                  <a:rPr lang="en-US" sz="2500">
                    <a:solidFill>
                      <a:srgbClr val="000066"/>
                    </a:solidFill>
                    <a:latin typeface="Arial Black" pitchFamily="34" charset="0"/>
                  </a:rPr>
                  <a:t> </a:t>
                </a:r>
              </a:p>
            </p:txBody>
          </p:sp>
          <p:sp>
            <p:nvSpPr>
              <p:cNvPr id="31754" name="Text Box 8"/>
              <p:cNvSpPr txBox="1">
                <a:spLocks noChangeArrowheads="1"/>
              </p:cNvSpPr>
              <p:nvPr/>
            </p:nvSpPr>
            <p:spPr bwMode="auto">
              <a:xfrm>
                <a:off x="3158" y="1901"/>
                <a:ext cx="585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700">
                    <a:solidFill>
                      <a:schemeClr val="accent2"/>
                    </a:solidFill>
                    <a:latin typeface="Arial Black" pitchFamily="34" charset="0"/>
                  </a:rPr>
                  <a:t>N</a:t>
                </a:r>
                <a:r>
                  <a:rPr lang="en-US" sz="3700" baseline="-25000">
                    <a:solidFill>
                      <a:schemeClr val="accent2"/>
                    </a:solidFill>
                    <a:latin typeface="Arial Black" pitchFamily="34" charset="0"/>
                  </a:rPr>
                  <a:t>at</a:t>
                </a:r>
              </a:p>
            </p:txBody>
          </p:sp>
          <p:sp>
            <p:nvSpPr>
              <p:cNvPr id="31755" name="Text Box 9"/>
              <p:cNvSpPr txBox="1">
                <a:spLocks noChangeArrowheads="1"/>
              </p:cNvSpPr>
              <p:nvPr/>
            </p:nvSpPr>
            <p:spPr bwMode="auto">
              <a:xfrm>
                <a:off x="3425" y="1812"/>
                <a:ext cx="249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500">
                    <a:solidFill>
                      <a:schemeClr val="accent2"/>
                    </a:solidFill>
                    <a:latin typeface="Arial Black" pitchFamily="34" charset="0"/>
                  </a:rPr>
                  <a:t>2</a:t>
                </a:r>
              </a:p>
            </p:txBody>
          </p:sp>
        </p:grpSp>
      </p:grpSp>
      <p:sp>
        <p:nvSpPr>
          <p:cNvPr id="31748" name="Text Box 10"/>
          <p:cNvSpPr txBox="1">
            <a:spLocks noChangeArrowheads="1"/>
          </p:cNvSpPr>
          <p:nvPr/>
        </p:nvSpPr>
        <p:spPr bwMode="auto">
          <a:xfrm>
            <a:off x="2819400" y="4343400"/>
            <a:ext cx="3581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500">
                <a:solidFill>
                  <a:schemeClr val="accent2"/>
                </a:solidFill>
                <a:latin typeface="Arial Black" pitchFamily="34" charset="0"/>
              </a:rPr>
              <a:t>ELM : HYDRONMR</a:t>
            </a:r>
            <a:r>
              <a:rPr lang="en-US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31749" name="Text Box 11"/>
          <p:cNvSpPr txBox="1">
            <a:spLocks noChangeArrowheads="1"/>
          </p:cNvSpPr>
          <p:nvPr/>
        </p:nvSpPr>
        <p:spPr bwMode="auto">
          <a:xfrm>
            <a:off x="3048000" y="5334000"/>
            <a:ext cx="32004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500">
                <a:solidFill>
                  <a:srgbClr val="000066"/>
                </a:solidFill>
                <a:latin typeface="Arial Black" pitchFamily="34" charset="0"/>
              </a:rPr>
              <a:t>     </a:t>
            </a:r>
            <a:r>
              <a:rPr lang="en-US" sz="3700">
                <a:solidFill>
                  <a:srgbClr val="FF0000"/>
                </a:solidFill>
                <a:latin typeface="Arial Black" pitchFamily="34" charset="0"/>
              </a:rPr>
              <a:t>1  :  500</a:t>
            </a:r>
            <a:r>
              <a:rPr lang="en-US" sz="370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3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Comparison with the experimental data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0" y="676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0" y="59991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2047875" y="1085850"/>
          <a:ext cx="4962525" cy="5181600"/>
        </p:xfrm>
        <a:graphic>
          <a:graphicData uri="http://schemas.openxmlformats.org/presentationml/2006/ole">
            <p:oleObj spid="_x0000_s5122" name="Graph" r:id="rId4" imgW="2773440" imgH="297936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7" name="Group 2"/>
          <p:cNvGrpSpPr>
            <a:grpSpLocks/>
          </p:cNvGrpSpPr>
          <p:nvPr/>
        </p:nvGrpSpPr>
        <p:grpSpPr bwMode="auto">
          <a:xfrm>
            <a:off x="0" y="304800"/>
            <a:ext cx="9144000" cy="6376988"/>
            <a:chOff x="0" y="192"/>
            <a:chExt cx="5760" cy="4017"/>
          </a:xfrm>
        </p:grpSpPr>
        <p:sp>
          <p:nvSpPr>
            <p:cNvPr id="6158" name="Text Box 3"/>
            <p:cNvSpPr txBox="1">
              <a:spLocks noChangeArrowheads="1"/>
            </p:cNvSpPr>
            <p:nvPr/>
          </p:nvSpPr>
          <p:spPr bwMode="auto">
            <a:xfrm>
              <a:off x="432" y="782"/>
              <a:ext cx="28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Build equivalent ellipsoid with PCA</a:t>
              </a:r>
            </a:p>
          </p:txBody>
        </p:sp>
        <p:sp>
          <p:nvSpPr>
            <p:cNvPr id="6159" name="Rectangle 4"/>
            <p:cNvSpPr>
              <a:spLocks noChangeArrowheads="1"/>
            </p:cNvSpPr>
            <p:nvPr/>
          </p:nvSpPr>
          <p:spPr bwMode="auto">
            <a:xfrm>
              <a:off x="0" y="2019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146" name="Object 5"/>
            <p:cNvGraphicFramePr>
              <a:graphicFrameLocks noChangeAspect="1"/>
            </p:cNvGraphicFramePr>
            <p:nvPr/>
          </p:nvGraphicFramePr>
          <p:xfrm>
            <a:off x="528" y="1181"/>
            <a:ext cx="2064" cy="372"/>
          </p:xfrm>
          <a:graphic>
            <a:graphicData uri="http://schemas.openxmlformats.org/presentationml/2006/ole">
              <p:oleObj spid="_x0000_s6146" name="Equation" r:id="rId4" imgW="2489200" imgH="444500" progId="Equation.3">
                <p:embed/>
              </p:oleObj>
            </a:graphicData>
          </a:graphic>
        </p:graphicFrame>
        <p:sp>
          <p:nvSpPr>
            <p:cNvPr id="6160" name="Rectangle 6"/>
            <p:cNvSpPr>
              <a:spLocks noChangeArrowheads="1"/>
            </p:cNvSpPr>
            <p:nvPr/>
          </p:nvSpPr>
          <p:spPr bwMode="auto">
            <a:xfrm>
              <a:off x="0" y="2019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147" name="Object 7"/>
            <p:cNvGraphicFramePr>
              <a:graphicFrameLocks noChangeAspect="1"/>
            </p:cNvGraphicFramePr>
            <p:nvPr/>
          </p:nvGraphicFramePr>
          <p:xfrm>
            <a:off x="2784" y="1133"/>
            <a:ext cx="1200" cy="451"/>
          </p:xfrm>
          <a:graphic>
            <a:graphicData uri="http://schemas.openxmlformats.org/presentationml/2006/ole">
              <p:oleObj spid="_x0000_s6147" name="Equation" r:id="rId5" imgW="1193800" imgH="444500" progId="Equation.3">
                <p:embed/>
              </p:oleObj>
            </a:graphicData>
          </a:graphic>
        </p:graphicFrame>
        <p:sp>
          <p:nvSpPr>
            <p:cNvPr id="6161" name="Rectangle 8"/>
            <p:cNvSpPr>
              <a:spLocks noChangeArrowheads="1"/>
            </p:cNvSpPr>
            <p:nvPr/>
          </p:nvSpPr>
          <p:spPr bwMode="auto">
            <a:xfrm>
              <a:off x="0" y="2097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148" name="Object 9"/>
            <p:cNvGraphicFramePr>
              <a:graphicFrameLocks noChangeAspect="1"/>
            </p:cNvGraphicFramePr>
            <p:nvPr/>
          </p:nvGraphicFramePr>
          <p:xfrm>
            <a:off x="1872" y="1690"/>
            <a:ext cx="1008" cy="212"/>
          </p:xfrm>
          <a:graphic>
            <a:graphicData uri="http://schemas.openxmlformats.org/presentationml/2006/ole">
              <p:oleObj spid="_x0000_s6148" name="Equation" r:id="rId6" imgW="952087" imgH="203112" progId="Equation.3">
                <p:embed/>
              </p:oleObj>
            </a:graphicData>
          </a:graphic>
        </p:graphicFrame>
        <p:sp>
          <p:nvSpPr>
            <p:cNvPr id="6162" name="Rectangle 10"/>
            <p:cNvSpPr>
              <a:spLocks noChangeArrowheads="1"/>
            </p:cNvSpPr>
            <p:nvPr/>
          </p:nvSpPr>
          <p:spPr bwMode="auto">
            <a:xfrm>
              <a:off x="0" y="2073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149" name="Object 11"/>
            <p:cNvGraphicFramePr>
              <a:graphicFrameLocks noChangeAspect="1"/>
            </p:cNvGraphicFramePr>
            <p:nvPr/>
          </p:nvGraphicFramePr>
          <p:xfrm>
            <a:off x="576" y="1690"/>
            <a:ext cx="720" cy="278"/>
          </p:xfrm>
          <a:graphic>
            <a:graphicData uri="http://schemas.openxmlformats.org/presentationml/2006/ole">
              <p:oleObj spid="_x0000_s6149" name="Equation" r:id="rId7" imgW="710891" imgH="279279" progId="Equation.3">
                <p:embed/>
              </p:oleObj>
            </a:graphicData>
          </a:graphic>
        </p:graphicFrame>
        <p:sp>
          <p:nvSpPr>
            <p:cNvPr id="6163" name="Text Box 12"/>
            <p:cNvSpPr txBox="1">
              <a:spLocks noChangeArrowheads="1"/>
            </p:cNvSpPr>
            <p:nvPr/>
          </p:nvSpPr>
          <p:spPr bwMode="auto">
            <a:xfrm>
              <a:off x="432" y="2121"/>
              <a:ext cx="4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Evaluate diffusion tensor components with Perrin’s Equations</a:t>
              </a:r>
            </a:p>
          </p:txBody>
        </p:sp>
        <p:sp>
          <p:nvSpPr>
            <p:cNvPr id="6164" name="Rectangle 13"/>
            <p:cNvSpPr>
              <a:spLocks noChangeArrowheads="1"/>
            </p:cNvSpPr>
            <p:nvPr/>
          </p:nvSpPr>
          <p:spPr bwMode="auto">
            <a:xfrm>
              <a:off x="0" y="2007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65" name="Rectangle 14"/>
            <p:cNvSpPr>
              <a:spLocks noChangeArrowheads="1"/>
            </p:cNvSpPr>
            <p:nvPr/>
          </p:nvSpPr>
          <p:spPr bwMode="auto">
            <a:xfrm>
              <a:off x="0" y="2016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66" name="Rectangle 15"/>
            <p:cNvSpPr>
              <a:spLocks noChangeArrowheads="1"/>
            </p:cNvSpPr>
            <p:nvPr/>
          </p:nvSpPr>
          <p:spPr bwMode="auto">
            <a:xfrm>
              <a:off x="0" y="2007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67" name="Rectangle 16"/>
            <p:cNvSpPr>
              <a:spLocks noChangeArrowheads="1"/>
            </p:cNvSpPr>
            <p:nvPr/>
          </p:nvSpPr>
          <p:spPr bwMode="auto">
            <a:xfrm>
              <a:off x="0" y="1992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150" name="Object 17"/>
            <p:cNvGraphicFramePr>
              <a:graphicFrameLocks noChangeAspect="1"/>
            </p:cNvGraphicFramePr>
            <p:nvPr/>
          </p:nvGraphicFramePr>
          <p:xfrm>
            <a:off x="336" y="3120"/>
            <a:ext cx="1584" cy="429"/>
          </p:xfrm>
          <a:graphic>
            <a:graphicData uri="http://schemas.openxmlformats.org/presentationml/2006/ole">
              <p:oleObj spid="_x0000_s6150" name="Equation" r:id="rId8" imgW="1968500" imgH="533400" progId="Equation.3">
                <p:embed/>
              </p:oleObj>
            </a:graphicData>
          </a:graphic>
        </p:graphicFrame>
        <p:sp>
          <p:nvSpPr>
            <p:cNvPr id="6168" name="Rectangle 18"/>
            <p:cNvSpPr>
              <a:spLocks noChangeArrowheads="1"/>
            </p:cNvSpPr>
            <p:nvPr/>
          </p:nvSpPr>
          <p:spPr bwMode="auto">
            <a:xfrm>
              <a:off x="0" y="1992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151" name="Object 19"/>
            <p:cNvGraphicFramePr>
              <a:graphicFrameLocks noChangeAspect="1"/>
            </p:cNvGraphicFramePr>
            <p:nvPr/>
          </p:nvGraphicFramePr>
          <p:xfrm>
            <a:off x="2064" y="3120"/>
            <a:ext cx="1632" cy="441"/>
          </p:xfrm>
          <a:graphic>
            <a:graphicData uri="http://schemas.openxmlformats.org/presentationml/2006/ole">
              <p:oleObj spid="_x0000_s6151" name="Equation" r:id="rId9" imgW="1968500" imgH="533400" progId="Equation.3">
                <p:embed/>
              </p:oleObj>
            </a:graphicData>
          </a:graphic>
        </p:graphicFrame>
        <p:sp>
          <p:nvSpPr>
            <p:cNvPr id="6169" name="Rectangle 20"/>
            <p:cNvSpPr>
              <a:spLocks noChangeArrowheads="1"/>
            </p:cNvSpPr>
            <p:nvPr/>
          </p:nvSpPr>
          <p:spPr bwMode="auto">
            <a:xfrm>
              <a:off x="0" y="1992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6152" name="Object 21"/>
            <p:cNvGraphicFramePr>
              <a:graphicFrameLocks noChangeAspect="1"/>
            </p:cNvGraphicFramePr>
            <p:nvPr/>
          </p:nvGraphicFramePr>
          <p:xfrm>
            <a:off x="3840" y="3120"/>
            <a:ext cx="1680" cy="455"/>
          </p:xfrm>
          <a:graphic>
            <a:graphicData uri="http://schemas.openxmlformats.org/presentationml/2006/ole">
              <p:oleObj spid="_x0000_s6152" name="Equation" r:id="rId10" imgW="1968500" imgH="533400" progId="Equation.3">
                <p:embed/>
              </p:oleObj>
            </a:graphicData>
          </a:graphic>
        </p:graphicFrame>
        <p:sp>
          <p:nvSpPr>
            <p:cNvPr id="6170" name="Rectangle 22"/>
            <p:cNvSpPr>
              <a:spLocks noChangeArrowheads="1"/>
            </p:cNvSpPr>
            <p:nvPr/>
          </p:nvSpPr>
          <p:spPr bwMode="auto">
            <a:xfrm>
              <a:off x="0" y="2025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6171" name="Group 23"/>
            <p:cNvGrpSpPr>
              <a:grpSpLocks/>
            </p:cNvGrpSpPr>
            <p:nvPr/>
          </p:nvGrpSpPr>
          <p:grpSpPr bwMode="auto">
            <a:xfrm>
              <a:off x="624" y="2536"/>
              <a:ext cx="4608" cy="440"/>
              <a:chOff x="624" y="2352"/>
              <a:chExt cx="4608" cy="440"/>
            </a:xfrm>
          </p:grpSpPr>
          <p:graphicFrame>
            <p:nvGraphicFramePr>
              <p:cNvPr id="6153" name="Object 24"/>
              <p:cNvGraphicFramePr>
                <a:graphicFrameLocks noChangeAspect="1"/>
              </p:cNvGraphicFramePr>
              <p:nvPr/>
            </p:nvGraphicFramePr>
            <p:xfrm>
              <a:off x="1536" y="2352"/>
              <a:ext cx="1104" cy="430"/>
            </p:xfrm>
            <a:graphic>
              <a:graphicData uri="http://schemas.openxmlformats.org/presentationml/2006/ole">
                <p:oleObj spid="_x0000_s6153" name="Equation" r:id="rId11" imgW="1244600" imgH="482600" progId="Equation.3">
                  <p:embed/>
                </p:oleObj>
              </a:graphicData>
            </a:graphic>
          </p:graphicFrame>
          <p:graphicFrame>
            <p:nvGraphicFramePr>
              <p:cNvPr id="6154" name="Object 25"/>
              <p:cNvGraphicFramePr>
                <a:graphicFrameLocks noChangeAspect="1"/>
              </p:cNvGraphicFramePr>
              <p:nvPr/>
            </p:nvGraphicFramePr>
            <p:xfrm>
              <a:off x="2832" y="2352"/>
              <a:ext cx="1200" cy="440"/>
            </p:xfrm>
            <a:graphic>
              <a:graphicData uri="http://schemas.openxmlformats.org/presentationml/2006/ole">
                <p:oleObj spid="_x0000_s6154" name="Equation" r:id="rId12" imgW="1244600" imgH="457200" progId="Equation.3">
                  <p:embed/>
                </p:oleObj>
              </a:graphicData>
            </a:graphic>
          </p:graphicFrame>
          <p:graphicFrame>
            <p:nvGraphicFramePr>
              <p:cNvPr id="6155" name="Object 26"/>
              <p:cNvGraphicFramePr>
                <a:graphicFrameLocks noChangeAspect="1"/>
              </p:cNvGraphicFramePr>
              <p:nvPr/>
            </p:nvGraphicFramePr>
            <p:xfrm>
              <a:off x="4128" y="2352"/>
              <a:ext cx="1104" cy="430"/>
            </p:xfrm>
            <a:graphic>
              <a:graphicData uri="http://schemas.openxmlformats.org/presentationml/2006/ole">
                <p:oleObj spid="_x0000_s6155" name="Equation" r:id="rId13" imgW="1244600" imgH="482600" progId="Equation.3">
                  <p:embed/>
                </p:oleObj>
              </a:graphicData>
            </a:graphic>
          </p:graphicFrame>
          <p:graphicFrame>
            <p:nvGraphicFramePr>
              <p:cNvPr id="6156" name="Object 27"/>
              <p:cNvGraphicFramePr>
                <a:graphicFrameLocks noChangeAspect="1"/>
              </p:cNvGraphicFramePr>
              <p:nvPr/>
            </p:nvGraphicFramePr>
            <p:xfrm>
              <a:off x="624" y="2352"/>
              <a:ext cx="576" cy="439"/>
            </p:xfrm>
            <a:graphic>
              <a:graphicData uri="http://schemas.openxmlformats.org/presentationml/2006/ole">
                <p:oleObj spid="_x0000_s6156" name="Equation" r:id="rId14" imgW="558558" imgH="431613" progId="Equation.3">
                  <p:embed/>
                </p:oleObj>
              </a:graphicData>
            </a:graphic>
          </p:graphicFrame>
        </p:grpSp>
        <p:sp>
          <p:nvSpPr>
            <p:cNvPr id="6172" name="Text Box 28"/>
            <p:cNvSpPr txBox="1">
              <a:spLocks noChangeArrowheads="1"/>
            </p:cNvSpPr>
            <p:nvPr/>
          </p:nvSpPr>
          <p:spPr bwMode="auto">
            <a:xfrm>
              <a:off x="2294" y="3815"/>
              <a:ext cx="2602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700"/>
                <a:t>Perrin </a:t>
              </a:r>
              <a:r>
                <a:rPr lang="en-US" sz="1700" i="1"/>
                <a:t>J. Phys. Radium </a:t>
              </a:r>
              <a:r>
                <a:rPr lang="en-US" sz="1700"/>
                <a:t>(1934, 1936)</a:t>
              </a:r>
            </a:p>
            <a:p>
              <a:r>
                <a:rPr lang="en-US"/>
                <a:t> </a:t>
              </a:r>
            </a:p>
          </p:txBody>
        </p:sp>
        <p:sp>
          <p:nvSpPr>
            <p:cNvPr id="6173" name="Text Box 29"/>
            <p:cNvSpPr txBox="1">
              <a:spLocks noChangeArrowheads="1"/>
            </p:cNvSpPr>
            <p:nvPr/>
          </p:nvSpPr>
          <p:spPr bwMode="auto">
            <a:xfrm>
              <a:off x="588" y="192"/>
              <a:ext cx="171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500">
                  <a:solidFill>
                    <a:schemeClr val="accent2"/>
                  </a:solidFill>
                  <a:latin typeface="Arial Black" pitchFamily="34" charset="0"/>
                </a:rPr>
                <a:t>ELM Algorithm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"/>
          <p:cNvGrpSpPr>
            <a:grpSpLocks/>
          </p:cNvGrpSpPr>
          <p:nvPr/>
        </p:nvGrpSpPr>
        <p:grpSpPr bwMode="auto">
          <a:xfrm>
            <a:off x="420688" y="1447800"/>
            <a:ext cx="8342312" cy="3886200"/>
            <a:chOff x="381000" y="1600200"/>
            <a:chExt cx="8342244" cy="3886200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81000" y="1600200"/>
              <a:ext cx="8342244" cy="3886200"/>
            </a:xfrm>
            <a:prstGeom prst="wedgeRoundRectCallou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1905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 useBgFill="1">
          <p:nvSpPr>
            <p:cNvPr id="32772" name="TextBox 3"/>
            <p:cNvSpPr txBox="1">
              <a:spLocks noChangeArrowheads="1"/>
            </p:cNvSpPr>
            <p:nvPr/>
          </p:nvSpPr>
          <p:spPr bwMode="auto">
            <a:xfrm>
              <a:off x="620286" y="2014478"/>
              <a:ext cx="7848600" cy="286232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>
                  <a:solidFill>
                    <a:schemeClr val="accent2"/>
                  </a:solidFill>
                </a:rPr>
                <a:t>Fast and accurate ELM algorithm, which is able to provide closed-form derivatives of the energy function associated with the overall shape restraints, can be used in Molecular Dynamics and for gradient minimization in protein structure determination routines.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3"/>
          <p:cNvGrpSpPr>
            <a:grpSpLocks/>
          </p:cNvGrpSpPr>
          <p:nvPr/>
        </p:nvGrpSpPr>
        <p:grpSpPr bwMode="auto">
          <a:xfrm>
            <a:off x="288925" y="425450"/>
            <a:ext cx="8474075" cy="5641975"/>
            <a:chOff x="288925" y="425450"/>
            <a:chExt cx="8474075" cy="5641975"/>
          </a:xfrm>
        </p:grpSpPr>
        <p:sp>
          <p:nvSpPr>
            <p:cNvPr id="33797" name="Text Box 2"/>
            <p:cNvSpPr txBox="1">
              <a:spLocks noChangeArrowheads="1"/>
            </p:cNvSpPr>
            <p:nvPr/>
          </p:nvSpPr>
          <p:spPr bwMode="auto">
            <a:xfrm>
              <a:off x="288925" y="425450"/>
              <a:ext cx="77343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Refinement of a protein structure with Xplor-NIH </a:t>
              </a:r>
            </a:p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             using overall shape restraints from diffusion tensor 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962400" y="1535113"/>
              <a:ext cx="4343400" cy="369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N terminal domain from Enzyme I (EIN) </a:t>
              </a:r>
            </a:p>
          </p:txBody>
        </p:sp>
        <p:pic>
          <p:nvPicPr>
            <p:cNvPr id="33799" name="Picture 11" descr="ndc_dc_lowest_a1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066800"/>
              <a:ext cx="3333750" cy="500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3962400" y="3625850"/>
              <a:ext cx="4800600" cy="17843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Experimental restraints:  </a:t>
              </a:r>
            </a:p>
            <a:p>
              <a:pPr>
                <a:defRPr/>
              </a:pPr>
              <a:endParaRPr lang="en-US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   distance restraints derived from NOE </a:t>
              </a:r>
            </a:p>
            <a:p>
              <a:pPr>
                <a:defRPr/>
              </a:pPr>
              <a:endParaRPr lang="en-US" sz="500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endParaRPr lang="en-US" sz="500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and </a:t>
              </a:r>
            </a:p>
            <a:p>
              <a:pPr>
                <a:defRPr/>
              </a:pPr>
              <a:endParaRPr lang="en-US" sz="500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endParaRPr lang="en-US" sz="500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r>
                <a:rPr lang="en-US" sz="800" dirty="0">
                  <a:solidFill>
                    <a:schemeClr val="accent2"/>
                  </a:solidFill>
                </a:rPr>
                <a:t>       </a:t>
              </a:r>
              <a:r>
                <a:rPr lang="en-US" dirty="0">
                  <a:solidFill>
                    <a:schemeClr val="accent2"/>
                  </a:solidFill>
                  <a:latin typeface="+mn-lt"/>
                </a:rPr>
                <a:t>Components of Rotation Diffusion Tensor</a:t>
              </a: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4000500" y="2276475"/>
            <a:ext cx="48006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Standard 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Xplor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-NIH simulated annealing protocol started from 3000K down to 25 K</a:t>
            </a: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With 12.5 K steps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62000" y="6019800"/>
            <a:ext cx="7620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structures:   Blue with diffusion tensor restraints</a:t>
            </a:r>
          </a:p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                                                Green without </a:t>
            </a:r>
            <a:r>
              <a:rPr lang="en-US" dirty="0">
                <a:solidFill>
                  <a:schemeClr val="accent2"/>
                </a:solidFill>
              </a:rPr>
              <a:t>diffusion tensor restraints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9"/>
          <p:cNvGrpSpPr>
            <a:grpSpLocks/>
          </p:cNvGrpSpPr>
          <p:nvPr/>
        </p:nvGrpSpPr>
        <p:grpSpPr bwMode="auto">
          <a:xfrm>
            <a:off x="228600" y="425450"/>
            <a:ext cx="8656638" cy="5988050"/>
            <a:chOff x="228600" y="425450"/>
            <a:chExt cx="8656316" cy="5988669"/>
          </a:xfrm>
        </p:grpSpPr>
        <p:sp>
          <p:nvSpPr>
            <p:cNvPr id="34819" name="Text Box 2"/>
            <p:cNvSpPr txBox="1">
              <a:spLocks noChangeArrowheads="1"/>
            </p:cNvSpPr>
            <p:nvPr/>
          </p:nvSpPr>
          <p:spPr bwMode="auto">
            <a:xfrm>
              <a:off x="288925" y="425450"/>
              <a:ext cx="34881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Validation with SAXS data</a:t>
              </a:r>
            </a:p>
          </p:txBody>
        </p:sp>
        <p:pic>
          <p:nvPicPr>
            <p:cNvPr id="34820" name="Picture 13" descr="EZA1.JPG"/>
            <p:cNvPicPr>
              <a:picLocks noChangeAspect="1"/>
            </p:cNvPicPr>
            <p:nvPr/>
          </p:nvPicPr>
          <p:blipFill>
            <a:blip r:embed="rId3"/>
            <a:srcRect l="2274" t="5882" r="6818" b="2940"/>
            <a:stretch>
              <a:fillRect/>
            </a:stretch>
          </p:blipFill>
          <p:spPr bwMode="auto">
            <a:xfrm>
              <a:off x="228600" y="789412"/>
              <a:ext cx="4389116" cy="340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4821" name="Group 16"/>
            <p:cNvGrpSpPr>
              <a:grpSpLocks/>
            </p:cNvGrpSpPr>
            <p:nvPr/>
          </p:nvGrpSpPr>
          <p:grpSpPr bwMode="auto">
            <a:xfrm>
              <a:off x="2894082" y="4107359"/>
              <a:ext cx="3735318" cy="769441"/>
              <a:chOff x="1676400" y="4640759"/>
              <a:chExt cx="3735318" cy="769441"/>
            </a:xfrm>
          </p:grpSpPr>
          <p:sp>
            <p:nvSpPr>
              <p:cNvPr id="34824" name="TextBox 162"/>
              <p:cNvSpPr txBox="1">
                <a:spLocks noChangeArrowheads="1"/>
              </p:cNvSpPr>
              <p:nvPr/>
            </p:nvSpPr>
            <p:spPr bwMode="auto">
              <a:xfrm>
                <a:off x="1676400" y="4640759"/>
                <a:ext cx="3735318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000">
                    <a:solidFill>
                      <a:schemeClr val="accent2"/>
                    </a:solidFill>
                    <a:sym typeface="Symbol" pitchFamily="18" charset="2"/>
                  </a:rPr>
                  <a:t></a:t>
                </a:r>
                <a:r>
                  <a:rPr lang="en-US" sz="4400">
                    <a:solidFill>
                      <a:schemeClr val="accent2"/>
                    </a:solidFill>
                    <a:sym typeface="Symbol" pitchFamily="18" charset="2"/>
                  </a:rPr>
                  <a:t>  </a:t>
                </a:r>
                <a:r>
                  <a:rPr lang="en-US" sz="1700">
                    <a:solidFill>
                      <a:schemeClr val="accent2"/>
                    </a:solidFill>
                    <a:sym typeface="Symbol" pitchFamily="18" charset="2"/>
                  </a:rPr>
                  <a:t>for comparison with SAXS data</a:t>
                </a:r>
                <a:endParaRPr lang="en-US" sz="1700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Box 162"/>
              <p:cNvSpPr txBox="1">
                <a:spLocks noChangeArrowheads="1"/>
              </p:cNvSpPr>
              <p:nvPr/>
            </p:nvSpPr>
            <p:spPr bwMode="auto">
              <a:xfrm>
                <a:off x="1892124" y="4839102"/>
                <a:ext cx="306376" cy="354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700" dirty="0">
                    <a:solidFill>
                      <a:schemeClr val="accent2"/>
                    </a:solidFill>
                    <a:latin typeface="+mn-lt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34822" name="TextBox 17"/>
            <p:cNvSpPr txBox="1">
              <a:spLocks noChangeArrowheads="1"/>
            </p:cNvSpPr>
            <p:nvPr/>
          </p:nvSpPr>
          <p:spPr bwMode="auto">
            <a:xfrm>
              <a:off x="1219200" y="4800600"/>
              <a:ext cx="7086600" cy="1613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700">
                  <a:solidFill>
                    <a:schemeClr val="accent2"/>
                  </a:solidFill>
                </a:rPr>
                <a:t>1EZA (NMR)					2.03</a:t>
              </a:r>
            </a:p>
            <a:p>
              <a:pPr>
                <a:lnSpc>
                  <a:spcPct val="150000"/>
                </a:lnSpc>
              </a:pPr>
              <a:r>
                <a:rPr lang="en-US" sz="1700">
                  <a:solidFill>
                    <a:schemeClr val="accent2"/>
                  </a:solidFill>
                </a:rPr>
                <a:t>1ZYM (X-ray)					1.38</a:t>
              </a:r>
            </a:p>
            <a:p>
              <a:pPr>
                <a:lnSpc>
                  <a:spcPct val="150000"/>
                </a:lnSpc>
              </a:pPr>
              <a:r>
                <a:rPr lang="en-US" sz="1700">
                  <a:solidFill>
                    <a:schemeClr val="accent2"/>
                  </a:solidFill>
                </a:rPr>
                <a:t>Refined without diffusion tensor restraints		1.58</a:t>
              </a:r>
            </a:p>
            <a:p>
              <a:pPr>
                <a:lnSpc>
                  <a:spcPct val="150000"/>
                </a:lnSpc>
              </a:pPr>
              <a:r>
                <a:rPr lang="en-US" sz="1700">
                  <a:solidFill>
                    <a:schemeClr val="accent2"/>
                  </a:solidFill>
                </a:rPr>
                <a:t>Refined with diffusion tensor restraints 		1.37</a:t>
              </a:r>
            </a:p>
          </p:txBody>
        </p:sp>
        <p:pic>
          <p:nvPicPr>
            <p:cNvPr id="34823" name="Picture 18" descr="DC.JPG"/>
            <p:cNvPicPr>
              <a:picLocks noChangeAspect="1"/>
            </p:cNvPicPr>
            <p:nvPr/>
          </p:nvPicPr>
          <p:blipFill>
            <a:blip r:embed="rId4"/>
            <a:srcRect l="2274" t="5882" r="6818" b="2940"/>
            <a:stretch>
              <a:fillRect/>
            </a:stretch>
          </p:blipFill>
          <p:spPr bwMode="auto">
            <a:xfrm>
              <a:off x="4495800" y="789412"/>
              <a:ext cx="4389116" cy="340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9"/>
          <p:cNvGrpSpPr>
            <a:grpSpLocks/>
          </p:cNvGrpSpPr>
          <p:nvPr/>
        </p:nvGrpSpPr>
        <p:grpSpPr bwMode="auto">
          <a:xfrm>
            <a:off x="0" y="425450"/>
            <a:ext cx="9094788" cy="5899150"/>
            <a:chOff x="0" y="425450"/>
            <a:chExt cx="9094788" cy="5899150"/>
          </a:xfrm>
        </p:grpSpPr>
        <p:grpSp>
          <p:nvGrpSpPr>
            <p:cNvPr id="35843" name="Group 6"/>
            <p:cNvGrpSpPr>
              <a:grpSpLocks/>
            </p:cNvGrpSpPr>
            <p:nvPr/>
          </p:nvGrpSpPr>
          <p:grpSpPr bwMode="auto">
            <a:xfrm>
              <a:off x="0" y="425450"/>
              <a:ext cx="9094788" cy="5137150"/>
              <a:chOff x="0" y="425450"/>
              <a:chExt cx="9095232" cy="5137150"/>
            </a:xfrm>
          </p:grpSpPr>
          <p:sp>
            <p:nvSpPr>
              <p:cNvPr id="35846" name="Text Box 2"/>
              <p:cNvSpPr txBox="1">
                <a:spLocks noChangeArrowheads="1"/>
              </p:cNvSpPr>
              <p:nvPr/>
            </p:nvSpPr>
            <p:spPr bwMode="auto">
              <a:xfrm>
                <a:off x="288925" y="425450"/>
                <a:ext cx="7334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accent2"/>
                    </a:solidFill>
                    <a:latin typeface="Arial Black" pitchFamily="34" charset="0"/>
                  </a:rPr>
                  <a:t>Effect of temperature settings for diffusion tensor term </a:t>
                </a:r>
              </a:p>
            </p:txBody>
          </p:sp>
          <p:pic>
            <p:nvPicPr>
              <p:cNvPr id="35847" name="Picture 5" descr="Chi2avep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67200" y="1831848"/>
                <a:ext cx="4828032" cy="3730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48" name="Picture 4" descr="avEn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1831848"/>
                <a:ext cx="4828032" cy="3730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5844" name="TextBox 9"/>
            <p:cNvSpPr txBox="1">
              <a:spLocks noChangeArrowheads="1"/>
            </p:cNvSpPr>
            <p:nvPr/>
          </p:nvSpPr>
          <p:spPr bwMode="auto">
            <a:xfrm>
              <a:off x="421944" y="1002268"/>
              <a:ext cx="408958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>
                  <a:solidFill>
                    <a:schemeClr val="accent2"/>
                  </a:solidFill>
                </a:rPr>
                <a:t>Experimental temperature:	313 K</a:t>
              </a:r>
            </a:p>
            <a:p>
              <a:pPr>
                <a:tabLst>
                  <a:tab pos="3206750" algn="l"/>
                  <a:tab pos="4230688" algn="l"/>
                </a:tabLst>
              </a:pPr>
              <a:r>
                <a:rPr lang="en-US">
                  <a:solidFill>
                    <a:schemeClr val="accent2"/>
                  </a:solidFill>
                </a:rPr>
                <a:t>Temperature of the minimum:	316 K </a:t>
              </a:r>
            </a:p>
          </p:txBody>
        </p:sp>
        <p:sp>
          <p:nvSpPr>
            <p:cNvPr id="35845" name="TextBox 9"/>
            <p:cNvSpPr txBox="1">
              <a:spLocks noChangeArrowheads="1"/>
            </p:cNvSpPr>
            <p:nvPr/>
          </p:nvSpPr>
          <p:spPr bwMode="auto">
            <a:xfrm>
              <a:off x="762000" y="5678269"/>
              <a:ext cx="777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>
                  <a:solidFill>
                    <a:schemeClr val="accent2"/>
                  </a:solidFill>
                </a:rPr>
                <a:t>Uncertainties in </a:t>
              </a:r>
            </a:p>
            <a:p>
              <a:pPr>
                <a:tabLst>
                  <a:tab pos="3206750" algn="l"/>
                  <a:tab pos="4230688" algn="l"/>
                </a:tabLst>
              </a:pPr>
              <a:r>
                <a:rPr lang="en-US">
                  <a:solidFill>
                    <a:schemeClr val="accent2"/>
                  </a:solidFill>
                </a:rPr>
                <a:t>thickness of hydration layer, sample temperature, and sample viscosity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8"/>
          <p:cNvGrpSpPr>
            <a:grpSpLocks/>
          </p:cNvGrpSpPr>
          <p:nvPr/>
        </p:nvGrpSpPr>
        <p:grpSpPr bwMode="auto">
          <a:xfrm>
            <a:off x="0" y="425450"/>
            <a:ext cx="9094788" cy="5899150"/>
            <a:chOff x="0" y="425450"/>
            <a:chExt cx="9094788" cy="5899150"/>
          </a:xfrm>
        </p:grpSpPr>
        <p:grpSp>
          <p:nvGrpSpPr>
            <p:cNvPr id="36867" name="Group 12"/>
            <p:cNvGrpSpPr>
              <a:grpSpLocks/>
            </p:cNvGrpSpPr>
            <p:nvPr/>
          </p:nvGrpSpPr>
          <p:grpSpPr bwMode="auto">
            <a:xfrm>
              <a:off x="0" y="425450"/>
              <a:ext cx="9094788" cy="5137150"/>
              <a:chOff x="0" y="425450"/>
              <a:chExt cx="9095232" cy="5137150"/>
            </a:xfrm>
          </p:grpSpPr>
          <p:sp>
            <p:nvSpPr>
              <p:cNvPr id="36870" name="Text Box 2"/>
              <p:cNvSpPr txBox="1">
                <a:spLocks noChangeArrowheads="1"/>
              </p:cNvSpPr>
              <p:nvPr/>
            </p:nvSpPr>
            <p:spPr bwMode="auto">
              <a:xfrm>
                <a:off x="288925" y="425450"/>
                <a:ext cx="7334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accent2"/>
                    </a:solidFill>
                    <a:latin typeface="Arial Black" pitchFamily="34" charset="0"/>
                  </a:rPr>
                  <a:t>Effect of temperature settings for diffusion tensor term </a:t>
                </a:r>
              </a:p>
            </p:txBody>
          </p:sp>
          <p:pic>
            <p:nvPicPr>
              <p:cNvPr id="36871" name="Picture 10" descr="Chi2avep_op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67200" y="1831848"/>
                <a:ext cx="4828032" cy="3730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872" name="Picture 11" descr="avEn_op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1831848"/>
                <a:ext cx="4828032" cy="3730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6868" name="TextBox 9"/>
            <p:cNvSpPr txBox="1">
              <a:spLocks noChangeArrowheads="1"/>
            </p:cNvSpPr>
            <p:nvPr/>
          </p:nvSpPr>
          <p:spPr bwMode="auto">
            <a:xfrm>
              <a:off x="421944" y="1002268"/>
              <a:ext cx="826001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>
                  <a:solidFill>
                    <a:schemeClr val="accent2"/>
                  </a:solidFill>
                </a:rPr>
                <a:t>Experimental temperature:	313 K	Optimized Temperature: </a:t>
              </a:r>
              <a:r>
                <a:rPr lang="en-US">
                  <a:solidFill>
                    <a:srgbClr val="FF0000"/>
                  </a:solidFill>
                </a:rPr>
                <a:t>315.3 ± 0.5</a:t>
              </a:r>
              <a:r>
                <a:rPr lang="en-US">
                  <a:solidFill>
                    <a:schemeClr val="accent2"/>
                  </a:solidFill>
                </a:rPr>
                <a:t>  </a:t>
              </a:r>
            </a:p>
            <a:p>
              <a:pPr>
                <a:tabLst>
                  <a:tab pos="3206750" algn="l"/>
                  <a:tab pos="4230688" algn="l"/>
                </a:tabLst>
              </a:pPr>
              <a:r>
                <a:rPr lang="en-US">
                  <a:solidFill>
                    <a:schemeClr val="accent2"/>
                  </a:solidFill>
                </a:rPr>
                <a:t>Temperature of the minimum:	316 K </a:t>
              </a:r>
            </a:p>
          </p:txBody>
        </p:sp>
        <p:sp>
          <p:nvSpPr>
            <p:cNvPr id="36869" name="TextBox 9"/>
            <p:cNvSpPr txBox="1">
              <a:spLocks noChangeArrowheads="1"/>
            </p:cNvSpPr>
            <p:nvPr/>
          </p:nvSpPr>
          <p:spPr bwMode="auto">
            <a:xfrm>
              <a:off x="762000" y="5678269"/>
              <a:ext cx="777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>
                  <a:solidFill>
                    <a:schemeClr val="accent2"/>
                  </a:solidFill>
                </a:rPr>
                <a:t>Uncertainties in </a:t>
              </a:r>
            </a:p>
            <a:p>
              <a:pPr>
                <a:tabLst>
                  <a:tab pos="3206750" algn="l"/>
                  <a:tab pos="4230688" algn="l"/>
                </a:tabLst>
              </a:pPr>
              <a:r>
                <a:rPr lang="en-US">
                  <a:solidFill>
                    <a:schemeClr val="accent2"/>
                  </a:solidFill>
                </a:rPr>
                <a:t>thickness of hydration layer, sample temperature, and sample viscosity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5"/>
          <p:cNvGrpSpPr>
            <a:grpSpLocks/>
          </p:cNvGrpSpPr>
          <p:nvPr/>
        </p:nvGrpSpPr>
        <p:grpSpPr bwMode="auto">
          <a:xfrm>
            <a:off x="990600" y="685800"/>
            <a:ext cx="7924800" cy="5278438"/>
            <a:chOff x="990600" y="685800"/>
            <a:chExt cx="7924800" cy="5278027"/>
          </a:xfrm>
        </p:grpSpPr>
        <p:pic>
          <p:nvPicPr>
            <p:cNvPr id="16387" name="Picture 6" descr="6.jpg"/>
            <p:cNvPicPr>
              <a:picLocks noChangeAspect="1"/>
            </p:cNvPicPr>
            <p:nvPr/>
          </p:nvPicPr>
          <p:blipFill>
            <a:blip r:embed="rId3"/>
            <a:srcRect l="18333" r="19167"/>
            <a:stretch>
              <a:fillRect/>
            </a:stretch>
          </p:blipFill>
          <p:spPr bwMode="auto">
            <a:xfrm>
              <a:off x="3110347" y="4038600"/>
              <a:ext cx="2144683" cy="1925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8" name="Picture 4" descr="exended.jpg"/>
            <p:cNvPicPr>
              <a:picLocks noChangeAspect="1"/>
            </p:cNvPicPr>
            <p:nvPr/>
          </p:nvPicPr>
          <p:blipFill>
            <a:blip r:embed="rId4"/>
            <a:srcRect t="35172" b="36655"/>
            <a:stretch>
              <a:fillRect/>
            </a:stretch>
          </p:blipFill>
          <p:spPr bwMode="auto">
            <a:xfrm>
              <a:off x="1676400" y="2039151"/>
              <a:ext cx="5715000" cy="904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1371600" y="1489502"/>
              <a:ext cx="4419600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100" b="1">
                  <a:solidFill>
                    <a:schemeClr val="accent2"/>
                  </a:solidFill>
                </a:rPr>
                <a:t>Sequence of amino acid residues</a:t>
              </a:r>
            </a:p>
          </p:txBody>
        </p:sp>
        <p:sp>
          <p:nvSpPr>
            <p:cNvPr id="16390" name="TextBox 7"/>
            <p:cNvSpPr txBox="1">
              <a:spLocks noChangeArrowheads="1"/>
            </p:cNvSpPr>
            <p:nvPr/>
          </p:nvSpPr>
          <p:spPr bwMode="auto">
            <a:xfrm>
              <a:off x="4232816" y="2794337"/>
              <a:ext cx="567784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6391" name="Rectangle 9"/>
            <p:cNvSpPr>
              <a:spLocks noChangeArrowheads="1"/>
            </p:cNvSpPr>
            <p:nvPr/>
          </p:nvSpPr>
          <p:spPr bwMode="auto">
            <a:xfrm>
              <a:off x="1447800" y="3581400"/>
              <a:ext cx="4953000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100" b="1">
                  <a:solidFill>
                    <a:schemeClr val="accent2"/>
                  </a:solidFill>
                </a:rPr>
                <a:t>Model inter atomic forces</a:t>
              </a:r>
            </a:p>
          </p:txBody>
        </p:sp>
        <p:sp>
          <p:nvSpPr>
            <p:cNvPr id="16392" name="TextBox 10"/>
            <p:cNvSpPr txBox="1">
              <a:spLocks noChangeArrowheads="1"/>
            </p:cNvSpPr>
            <p:nvPr/>
          </p:nvSpPr>
          <p:spPr bwMode="auto">
            <a:xfrm>
              <a:off x="1828800" y="4393049"/>
              <a:ext cx="631904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6393" name="Rectangle 14"/>
            <p:cNvSpPr>
              <a:spLocks noChangeArrowheads="1"/>
            </p:cNvSpPr>
            <p:nvPr/>
          </p:nvSpPr>
          <p:spPr bwMode="auto">
            <a:xfrm>
              <a:off x="990600" y="685800"/>
              <a:ext cx="7924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Ultimate Goal of protein structure prediction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9047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Assembling structures of multi domain proteins </a:t>
            </a:r>
          </a:p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    using the overall shape restraints provided by the diffusion tensor</a:t>
            </a:r>
          </a:p>
        </p:txBody>
      </p:sp>
      <p:grpSp>
        <p:nvGrpSpPr>
          <p:cNvPr id="2" name="Group 116"/>
          <p:cNvGrpSpPr>
            <a:grpSpLocks/>
          </p:cNvGrpSpPr>
          <p:nvPr/>
        </p:nvGrpSpPr>
        <p:grpSpPr bwMode="auto">
          <a:xfrm rot="10800000">
            <a:off x="6705600" y="2138363"/>
            <a:ext cx="1951038" cy="3576637"/>
            <a:chOff x="1447800" y="2133600"/>
            <a:chExt cx="1951283" cy="3577278"/>
          </a:xfrm>
        </p:grpSpPr>
        <p:grpSp>
          <p:nvGrpSpPr>
            <p:cNvPr id="37920" name="Group 99"/>
            <p:cNvGrpSpPr>
              <a:grpSpLocks/>
            </p:cNvGrpSpPr>
            <p:nvPr/>
          </p:nvGrpSpPr>
          <p:grpSpPr bwMode="auto">
            <a:xfrm>
              <a:off x="1447800" y="2133600"/>
              <a:ext cx="1951283" cy="1904020"/>
              <a:chOff x="1346851" y="1911277"/>
              <a:chExt cx="1951283" cy="1904020"/>
            </a:xfrm>
          </p:grpSpPr>
          <p:cxnSp>
            <p:nvCxnSpPr>
              <p:cNvPr id="142" name="Straight Connector 3"/>
              <p:cNvCxnSpPr/>
              <p:nvPr/>
            </p:nvCxnSpPr>
            <p:spPr bwMode="auto">
              <a:xfrm rot="3082729" flipV="1">
                <a:off x="2183553" y="1931932"/>
                <a:ext cx="609709" cy="533467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939" name="Group 84"/>
              <p:cNvGrpSpPr>
                <a:grpSpLocks/>
              </p:cNvGrpSpPr>
              <p:nvPr/>
            </p:nvGrpSpPr>
            <p:grpSpPr bwMode="auto">
              <a:xfrm>
                <a:off x="1346851" y="2052564"/>
                <a:ext cx="1951283" cy="1762733"/>
                <a:chOff x="1346851" y="2052564"/>
                <a:chExt cx="1951283" cy="1762733"/>
              </a:xfrm>
            </p:grpSpPr>
            <p:cxnSp>
              <p:nvCxnSpPr>
                <p:cNvPr id="144" name="Straight Connector 3"/>
                <p:cNvCxnSpPr/>
                <p:nvPr/>
              </p:nvCxnSpPr>
              <p:spPr bwMode="auto">
                <a:xfrm rot="20134198" flipV="1">
                  <a:off x="1329387" y="3089413"/>
                  <a:ext cx="609677" cy="53508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4"/>
                <p:cNvSpPr>
                  <a:spLocks noChangeAspect="1"/>
                </p:cNvSpPr>
                <p:nvPr/>
              </p:nvSpPr>
              <p:spPr bwMode="auto">
                <a:xfrm rot="20134198">
                  <a:off x="1383369" y="3584802"/>
                  <a:ext cx="228629" cy="2302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46" name="Straight Connector 3"/>
                <p:cNvCxnSpPr/>
                <p:nvPr/>
              </p:nvCxnSpPr>
              <p:spPr bwMode="auto">
                <a:xfrm rot="19603465" flipV="1">
                  <a:off x="2048614" y="2925871"/>
                  <a:ext cx="609677" cy="533496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 bwMode="auto">
                <a:xfrm rot="17312154" flipV="1">
                  <a:off x="1969213" y="2270130"/>
                  <a:ext cx="609709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19"/>
                <p:cNvSpPr>
                  <a:spLocks noChangeAspect="1"/>
                </p:cNvSpPr>
                <p:nvPr/>
              </p:nvSpPr>
              <p:spPr bwMode="auto">
                <a:xfrm rot="17312154">
                  <a:off x="2332013" y="2759954"/>
                  <a:ext cx="228641" cy="2270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49" name="Straight Connector 148"/>
                <p:cNvCxnSpPr/>
                <p:nvPr/>
              </p:nvCxnSpPr>
              <p:spPr bwMode="auto">
                <a:xfrm rot="7046017" flipV="1">
                  <a:off x="2659862" y="2330466"/>
                  <a:ext cx="609709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3"/>
                <p:cNvCxnSpPr/>
                <p:nvPr/>
              </p:nvCxnSpPr>
              <p:spPr bwMode="auto">
                <a:xfrm rot="8690494" flipV="1">
                  <a:off x="2670992" y="3111642"/>
                  <a:ext cx="609677" cy="536671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Oval 150"/>
                <p:cNvSpPr>
                  <a:spLocks noChangeAspect="1"/>
                </p:cNvSpPr>
                <p:nvPr/>
              </p:nvSpPr>
              <p:spPr bwMode="auto">
                <a:xfrm rot="8690494">
                  <a:off x="2931375" y="2905230"/>
                  <a:ext cx="228629" cy="2286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2" name="Oval 151"/>
                <p:cNvSpPr>
                  <a:spLocks noChangeAspect="1"/>
                </p:cNvSpPr>
                <p:nvPr/>
              </p:nvSpPr>
              <p:spPr bwMode="auto">
                <a:xfrm rot="3082729">
                  <a:off x="2027174" y="2035924"/>
                  <a:ext cx="228641" cy="2270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3" name="Straight Connector 9"/>
                <p:cNvCxnSpPr/>
                <p:nvPr/>
              </p:nvCxnSpPr>
              <p:spPr bwMode="auto">
                <a:xfrm rot="5724039" flipV="1">
                  <a:off x="1748523" y="3024328"/>
                  <a:ext cx="609709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Oval 10"/>
                <p:cNvSpPr>
                  <a:spLocks noChangeAspect="1"/>
                </p:cNvSpPr>
                <p:nvPr/>
              </p:nvSpPr>
              <p:spPr bwMode="auto">
                <a:xfrm rot="5724039">
                  <a:off x="1712016" y="2887770"/>
                  <a:ext cx="228641" cy="228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Oval 154"/>
                <p:cNvSpPr>
                  <a:spLocks noChangeAspect="1"/>
                </p:cNvSpPr>
                <p:nvPr/>
              </p:nvSpPr>
              <p:spPr bwMode="auto">
                <a:xfrm rot="19603465">
                  <a:off x="2154990" y="3454603"/>
                  <a:ext cx="228629" cy="2270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6" name="Oval 155"/>
                <p:cNvSpPr>
                  <a:spLocks noChangeAspect="1"/>
                </p:cNvSpPr>
                <p:nvPr/>
              </p:nvSpPr>
              <p:spPr bwMode="auto">
                <a:xfrm rot="7046017">
                  <a:off x="2747196" y="2128809"/>
                  <a:ext cx="228641" cy="228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7921" name="Group 100"/>
            <p:cNvGrpSpPr>
              <a:grpSpLocks/>
            </p:cNvGrpSpPr>
            <p:nvPr/>
          </p:nvGrpSpPr>
          <p:grpSpPr bwMode="auto">
            <a:xfrm flipV="1">
              <a:off x="1447800" y="3808926"/>
              <a:ext cx="1951283" cy="1901952"/>
              <a:chOff x="1346851" y="1911277"/>
              <a:chExt cx="1951283" cy="1904020"/>
            </a:xfrm>
          </p:grpSpPr>
          <p:cxnSp>
            <p:nvCxnSpPr>
              <p:cNvPr id="127" name="Straight Connector 3"/>
              <p:cNvCxnSpPr/>
              <p:nvPr/>
            </p:nvCxnSpPr>
            <p:spPr bwMode="auto">
              <a:xfrm rot="3082729" flipV="1">
                <a:off x="2183221" y="1949730"/>
                <a:ext cx="610372" cy="533467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924" name="Group 84"/>
              <p:cNvGrpSpPr>
                <a:grpSpLocks/>
              </p:cNvGrpSpPr>
              <p:nvPr/>
            </p:nvGrpSpPr>
            <p:grpSpPr bwMode="auto">
              <a:xfrm>
                <a:off x="1346851" y="2052564"/>
                <a:ext cx="1951283" cy="1762733"/>
                <a:chOff x="1346851" y="2052564"/>
                <a:chExt cx="1951283" cy="1762733"/>
              </a:xfrm>
            </p:grpSpPr>
            <p:cxnSp>
              <p:nvCxnSpPr>
                <p:cNvPr id="129" name="Straight Connector 3"/>
                <p:cNvCxnSpPr/>
                <p:nvPr/>
              </p:nvCxnSpPr>
              <p:spPr bwMode="auto">
                <a:xfrm rot="20134198" flipV="1">
                  <a:off x="1329387" y="3073209"/>
                  <a:ext cx="609677" cy="534076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Oval 4"/>
                <p:cNvSpPr>
                  <a:spLocks noChangeAspect="1"/>
                </p:cNvSpPr>
                <p:nvPr/>
              </p:nvSpPr>
              <p:spPr bwMode="auto">
                <a:xfrm rot="20134198">
                  <a:off x="1378605" y="3550062"/>
                  <a:ext cx="228629" cy="23048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31" name="Straight Connector 3"/>
                <p:cNvCxnSpPr/>
                <p:nvPr/>
              </p:nvCxnSpPr>
              <p:spPr bwMode="auto">
                <a:xfrm rot="19603465" flipV="1">
                  <a:off x="2048614" y="2925385"/>
                  <a:ext cx="609677" cy="534076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 bwMode="auto">
                <a:xfrm rot="17312154" flipV="1">
                  <a:off x="1968881" y="2270811"/>
                  <a:ext cx="610372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19"/>
                <p:cNvSpPr>
                  <a:spLocks noChangeAspect="1"/>
                </p:cNvSpPr>
                <p:nvPr/>
              </p:nvSpPr>
              <p:spPr bwMode="auto">
                <a:xfrm rot="17312154">
                  <a:off x="2331888" y="2759411"/>
                  <a:ext cx="228890" cy="2270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34" name="Straight Connector 133"/>
                <p:cNvCxnSpPr/>
                <p:nvPr/>
              </p:nvCxnSpPr>
              <p:spPr bwMode="auto">
                <a:xfrm rot="7046017" flipV="1">
                  <a:off x="2659531" y="2331212"/>
                  <a:ext cx="610372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3"/>
                <p:cNvCxnSpPr/>
                <p:nvPr/>
              </p:nvCxnSpPr>
              <p:spPr bwMode="auto">
                <a:xfrm rot="8690494" flipV="1">
                  <a:off x="2670992" y="3111357"/>
                  <a:ext cx="609677" cy="537255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Oval 135"/>
                <p:cNvSpPr>
                  <a:spLocks noChangeAspect="1"/>
                </p:cNvSpPr>
                <p:nvPr/>
              </p:nvSpPr>
              <p:spPr bwMode="auto">
                <a:xfrm rot="8690494">
                  <a:off x="2931375" y="2904721"/>
                  <a:ext cx="228629" cy="22889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7" name="Oval 136"/>
                <p:cNvSpPr>
                  <a:spLocks noChangeAspect="1"/>
                </p:cNvSpPr>
                <p:nvPr/>
              </p:nvSpPr>
              <p:spPr bwMode="auto">
                <a:xfrm rot="3082729">
                  <a:off x="2027050" y="2036184"/>
                  <a:ext cx="228890" cy="22704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38" name="Straight Connector 9"/>
                <p:cNvCxnSpPr/>
                <p:nvPr/>
              </p:nvCxnSpPr>
              <p:spPr bwMode="auto">
                <a:xfrm rot="5724039" flipV="1">
                  <a:off x="1748192" y="3024239"/>
                  <a:ext cx="610372" cy="53346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0"/>
                <p:cNvSpPr>
                  <a:spLocks noChangeAspect="1"/>
                </p:cNvSpPr>
                <p:nvPr/>
              </p:nvSpPr>
              <p:spPr bwMode="auto">
                <a:xfrm rot="5724039">
                  <a:off x="1711891" y="2888956"/>
                  <a:ext cx="228890" cy="228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0" name="Oval 139"/>
                <p:cNvSpPr>
                  <a:spLocks noChangeAspect="1"/>
                </p:cNvSpPr>
                <p:nvPr/>
              </p:nvSpPr>
              <p:spPr bwMode="auto">
                <a:xfrm rot="19603465">
                  <a:off x="2154990" y="3437208"/>
                  <a:ext cx="228629" cy="22889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1" name="Oval 140"/>
                <p:cNvSpPr>
                  <a:spLocks noChangeAspect="1"/>
                </p:cNvSpPr>
                <p:nvPr/>
              </p:nvSpPr>
              <p:spPr bwMode="auto">
                <a:xfrm rot="7046017">
                  <a:off x="2747071" y="2129170"/>
                  <a:ext cx="228890" cy="228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sp>
          <p:nvSpPr>
            <p:cNvPr id="126" name="Oval 125"/>
            <p:cNvSpPr>
              <a:spLocks noChangeAspect="1"/>
            </p:cNvSpPr>
            <p:nvPr/>
          </p:nvSpPr>
          <p:spPr bwMode="auto">
            <a:xfrm rot="6344103">
              <a:off x="2905302" y="3792840"/>
              <a:ext cx="228641" cy="228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117"/>
          <p:cNvGrpSpPr>
            <a:grpSpLocks/>
          </p:cNvGrpSpPr>
          <p:nvPr/>
        </p:nvGrpSpPr>
        <p:grpSpPr bwMode="auto">
          <a:xfrm rot="10800000">
            <a:off x="838200" y="2366963"/>
            <a:ext cx="1662113" cy="2932112"/>
            <a:chOff x="3062662" y="1585818"/>
            <a:chExt cx="1661335" cy="2932309"/>
          </a:xfrm>
        </p:grpSpPr>
        <p:cxnSp>
          <p:nvCxnSpPr>
            <p:cNvPr id="158" name="Straight Connector 157"/>
            <p:cNvCxnSpPr/>
            <p:nvPr/>
          </p:nvCxnSpPr>
          <p:spPr bwMode="auto">
            <a:xfrm rot="5108878">
              <a:off x="3282265" y="1704237"/>
              <a:ext cx="609641" cy="531563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6" name="Group 7"/>
            <p:cNvGrpSpPr>
              <a:grpSpLocks/>
            </p:cNvGrpSpPr>
            <p:nvPr/>
          </p:nvGrpSpPr>
          <p:grpSpPr bwMode="auto">
            <a:xfrm rot="2158012" flipV="1">
              <a:off x="3062662" y="2319248"/>
              <a:ext cx="685800" cy="635000"/>
              <a:chOff x="837640" y="3886406"/>
              <a:chExt cx="685800" cy="634983"/>
            </a:xfrm>
          </p:grpSpPr>
          <p:cxnSp>
            <p:nvCxnSpPr>
              <p:cNvPr id="181" name="Straight Connector 3"/>
              <p:cNvCxnSpPr/>
              <p:nvPr/>
            </p:nvCxnSpPr>
            <p:spPr>
              <a:xfrm flipV="1">
                <a:off x="930282" y="3889563"/>
                <a:ext cx="601381" cy="535009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Oval 4"/>
              <p:cNvSpPr>
                <a:spLocks noChangeAspect="1"/>
              </p:cNvSpPr>
              <p:nvPr/>
            </p:nvSpPr>
            <p:spPr>
              <a:xfrm>
                <a:off x="839402" y="4299432"/>
                <a:ext cx="228493" cy="2286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897" name="Group 8"/>
            <p:cNvGrpSpPr>
              <a:grpSpLocks/>
            </p:cNvGrpSpPr>
            <p:nvPr/>
          </p:nvGrpSpPr>
          <p:grpSpPr bwMode="auto">
            <a:xfrm rot="3755444" flipV="1">
              <a:off x="3091639" y="3095186"/>
              <a:ext cx="684659" cy="634787"/>
              <a:chOff x="841026" y="3888679"/>
              <a:chExt cx="684641" cy="634787"/>
            </a:xfrm>
          </p:grpSpPr>
          <p:cxnSp>
            <p:nvCxnSpPr>
              <p:cNvPr id="179" name="Straight Connector 9"/>
              <p:cNvCxnSpPr/>
              <p:nvPr/>
            </p:nvCxnSpPr>
            <p:spPr>
              <a:xfrm flipV="1">
                <a:off x="915265" y="3891855"/>
                <a:ext cx="609625" cy="533151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Oval 10"/>
              <p:cNvSpPr>
                <a:spLocks noChangeAspect="1"/>
              </p:cNvSpPr>
              <p:nvPr/>
            </p:nvSpPr>
            <p:spPr>
              <a:xfrm>
                <a:off x="840454" y="4301453"/>
                <a:ext cx="228609" cy="2284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61" name="Straight Connector 3"/>
            <p:cNvCxnSpPr/>
            <p:nvPr/>
          </p:nvCxnSpPr>
          <p:spPr bwMode="auto">
            <a:xfrm rot="1996535">
              <a:off x="3161041" y="3822755"/>
              <a:ext cx="610902" cy="53661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21"/>
            <p:cNvSpPr>
              <a:spLocks noChangeAspect="1"/>
            </p:cNvSpPr>
            <p:nvPr/>
          </p:nvSpPr>
          <p:spPr bwMode="auto">
            <a:xfrm rot="1996535" flipV="1">
              <a:off x="3251487" y="3644943"/>
              <a:ext cx="228493" cy="22861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7900" name="Group 8"/>
            <p:cNvGrpSpPr>
              <a:grpSpLocks/>
            </p:cNvGrpSpPr>
            <p:nvPr/>
          </p:nvGrpSpPr>
          <p:grpSpPr bwMode="auto">
            <a:xfrm rot="15488881" flipV="1">
              <a:off x="3338854" y="3856626"/>
              <a:ext cx="687791" cy="635212"/>
              <a:chOff x="835130" y="3891959"/>
              <a:chExt cx="687773" cy="635212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 flipV="1">
                <a:off x="900246" y="3872630"/>
                <a:ext cx="606450" cy="529977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822613" y="4283569"/>
                <a:ext cx="228609" cy="2284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901" name="Group 7"/>
            <p:cNvGrpSpPr>
              <a:grpSpLocks/>
            </p:cNvGrpSpPr>
            <p:nvPr/>
          </p:nvGrpSpPr>
          <p:grpSpPr bwMode="auto">
            <a:xfrm rot="19124959" flipV="1">
              <a:off x="3892072" y="3423968"/>
              <a:ext cx="684209" cy="638130"/>
              <a:chOff x="837406" y="3889998"/>
              <a:chExt cx="684191" cy="638130"/>
            </a:xfrm>
          </p:grpSpPr>
          <p:cxnSp>
            <p:nvCxnSpPr>
              <p:cNvPr id="175" name="Straight Connector 3"/>
              <p:cNvCxnSpPr/>
              <p:nvPr/>
            </p:nvCxnSpPr>
            <p:spPr>
              <a:xfrm flipV="1">
                <a:off x="936571" y="3875563"/>
                <a:ext cx="604538" cy="536611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Oval 175"/>
              <p:cNvSpPr>
                <a:spLocks noChangeAspect="1"/>
              </p:cNvSpPr>
              <p:nvPr/>
            </p:nvSpPr>
            <p:spPr>
              <a:xfrm>
                <a:off x="841145" y="4297292"/>
                <a:ext cx="228487" cy="2286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902" name="Group 8"/>
            <p:cNvGrpSpPr>
              <a:grpSpLocks/>
            </p:cNvGrpSpPr>
            <p:nvPr/>
          </p:nvGrpSpPr>
          <p:grpSpPr bwMode="auto">
            <a:xfrm rot="10800000" flipV="1">
              <a:off x="4038600" y="3200400"/>
              <a:ext cx="685397" cy="635601"/>
              <a:chOff x="843886" y="3889461"/>
              <a:chExt cx="685397" cy="635584"/>
            </a:xfrm>
          </p:grpSpPr>
          <p:cxnSp>
            <p:nvCxnSpPr>
              <p:cNvPr id="173" name="Straight Connector 172"/>
              <p:cNvCxnSpPr/>
              <p:nvPr/>
            </p:nvCxnSpPr>
            <p:spPr>
              <a:xfrm flipV="1">
                <a:off x="920050" y="3872011"/>
                <a:ext cx="609315" cy="531834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843886" y="4278428"/>
                <a:ext cx="228493" cy="2286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903" name="Group 8"/>
            <p:cNvGrpSpPr>
              <a:grpSpLocks/>
            </p:cNvGrpSpPr>
            <p:nvPr/>
          </p:nvGrpSpPr>
          <p:grpSpPr bwMode="auto">
            <a:xfrm rot="-2783626">
              <a:off x="3705892" y="2511242"/>
              <a:ext cx="684771" cy="637306"/>
              <a:chOff x="829749" y="3889403"/>
              <a:chExt cx="684771" cy="637306"/>
            </a:xfrm>
          </p:grpSpPr>
          <p:cxnSp>
            <p:nvCxnSpPr>
              <p:cNvPr id="171" name="Straight Connector 170"/>
              <p:cNvCxnSpPr/>
              <p:nvPr/>
            </p:nvCxnSpPr>
            <p:spPr>
              <a:xfrm flipV="1">
                <a:off x="904153" y="3889305"/>
                <a:ext cx="608054" cy="533151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Oval 171"/>
              <p:cNvSpPr>
                <a:spLocks noChangeAspect="1"/>
              </p:cNvSpPr>
              <p:nvPr/>
            </p:nvSpPr>
            <p:spPr>
              <a:xfrm>
                <a:off x="829770" y="4304011"/>
                <a:ext cx="228615" cy="2284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904" name="Group 7"/>
            <p:cNvGrpSpPr>
              <a:grpSpLocks/>
            </p:cNvGrpSpPr>
            <p:nvPr/>
          </p:nvGrpSpPr>
          <p:grpSpPr bwMode="auto">
            <a:xfrm rot="12933896" flipV="1">
              <a:off x="3617054" y="1821765"/>
              <a:ext cx="717762" cy="614831"/>
              <a:chOff x="837214" y="3912097"/>
              <a:chExt cx="717762" cy="614814"/>
            </a:xfrm>
          </p:grpSpPr>
          <p:cxnSp>
            <p:nvCxnSpPr>
              <p:cNvPr id="169" name="Straight Connector 3"/>
              <p:cNvCxnSpPr/>
              <p:nvPr/>
            </p:nvCxnSpPr>
            <p:spPr>
              <a:xfrm flipV="1">
                <a:off x="913419" y="3916807"/>
                <a:ext cx="620423" cy="528658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806526" y="4296508"/>
                <a:ext cx="230080" cy="2270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8" name="Oval 45"/>
            <p:cNvSpPr>
              <a:spLocks noChangeAspect="1"/>
            </p:cNvSpPr>
            <p:nvPr/>
          </p:nvSpPr>
          <p:spPr bwMode="auto">
            <a:xfrm rot="5108878" flipV="1">
              <a:off x="3713171" y="1568415"/>
              <a:ext cx="228615" cy="2284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1" name="Oval 120"/>
          <p:cNvSpPr/>
          <p:nvPr/>
        </p:nvSpPr>
        <p:spPr>
          <a:xfrm rot="16176444">
            <a:off x="3028156" y="1672432"/>
            <a:ext cx="3133725" cy="42179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>
            <a:off x="1676400" y="1295400"/>
            <a:ext cx="38655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Global restraints on Overall shape 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47 -0.0932 L -0.00886 -0.00115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32 0.06337 L -0.00139 -0.00925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" y="-3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IV_second_domain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162050"/>
            <a:ext cx="2443163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IV_two.jpg"/>
          <p:cNvPicPr>
            <a:picLocks noChangeAspect="1"/>
          </p:cNvPicPr>
          <p:nvPr/>
        </p:nvPicPr>
        <p:blipFill>
          <a:blip r:embed="rId4"/>
          <a:srcRect l="3841" r="38400"/>
          <a:stretch>
            <a:fillRect/>
          </a:stretch>
        </p:blipFill>
        <p:spPr bwMode="auto">
          <a:xfrm>
            <a:off x="3352800" y="2362200"/>
            <a:ext cx="22002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HIV_one.jpg"/>
          <p:cNvPicPr>
            <a:picLocks noChangeAspect="1"/>
          </p:cNvPicPr>
          <p:nvPr/>
        </p:nvPicPr>
        <p:blipFill>
          <a:blip r:embed="rId5"/>
          <a:srcRect l="3841" r="38400"/>
          <a:stretch>
            <a:fillRect/>
          </a:stretch>
        </p:blipFill>
        <p:spPr bwMode="auto">
          <a:xfrm>
            <a:off x="3352800" y="2362200"/>
            <a:ext cx="22002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7.jpg"/>
          <p:cNvPicPr>
            <a:picLocks noChangeAspect="1"/>
          </p:cNvPicPr>
          <p:nvPr/>
        </p:nvPicPr>
        <p:blipFill>
          <a:blip r:embed="rId6"/>
          <a:srcRect l="21120" r="28799"/>
          <a:stretch>
            <a:fillRect/>
          </a:stretch>
        </p:blipFill>
        <p:spPr bwMode="auto">
          <a:xfrm>
            <a:off x="2982913" y="4630738"/>
            <a:ext cx="19081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5"/>
          <p:cNvPicPr>
            <a:picLocks noChangeAspect="1"/>
          </p:cNvPicPr>
          <p:nvPr/>
        </p:nvPicPr>
        <p:blipFill>
          <a:blip r:embed="rId7"/>
          <a:srcRect l="38400" t="13531" b="10149"/>
          <a:stretch>
            <a:fillRect/>
          </a:stretch>
        </p:blipFill>
        <p:spPr bwMode="auto">
          <a:xfrm>
            <a:off x="3978275" y="738188"/>
            <a:ext cx="234632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7561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Assembling structure of a symmetric protein homo dimer</a:t>
            </a:r>
          </a:p>
        </p:txBody>
      </p:sp>
      <p:sp>
        <p:nvSpPr>
          <p:cNvPr id="38920" name="Rectangle 2"/>
          <p:cNvSpPr>
            <a:spLocks noChangeArrowheads="1"/>
          </p:cNvSpPr>
          <p:nvPr/>
        </p:nvSpPr>
        <p:spPr bwMode="auto">
          <a:xfrm>
            <a:off x="1524000" y="925513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HIV -1 protease</a:t>
            </a:r>
            <a:endParaRPr lang="en-US"/>
          </a:p>
        </p:txBody>
      </p:sp>
      <p:pic>
        <p:nvPicPr>
          <p:cNvPr id="8" name="Picture 7" descr="Hiv_4.jpg"/>
          <p:cNvPicPr>
            <a:picLocks noChangeAspect="1"/>
          </p:cNvPicPr>
          <p:nvPr/>
        </p:nvPicPr>
        <p:blipFill>
          <a:blip r:embed="rId8"/>
          <a:srcRect l="27840" t="13531" r="11520" b="13531"/>
          <a:stretch>
            <a:fillRect/>
          </a:stretch>
        </p:blipFill>
        <p:spPr bwMode="auto">
          <a:xfrm>
            <a:off x="914400" y="3733800"/>
            <a:ext cx="2309813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6.jpg"/>
          <p:cNvPicPr>
            <a:picLocks noChangeAspect="1"/>
          </p:cNvPicPr>
          <p:nvPr/>
        </p:nvPicPr>
        <p:blipFill>
          <a:blip r:embed="rId9"/>
          <a:srcRect l="5760" t="10149" r="26880"/>
          <a:stretch>
            <a:fillRect/>
          </a:stretch>
        </p:blipFill>
        <p:spPr bwMode="auto">
          <a:xfrm>
            <a:off x="5638800" y="4724400"/>
            <a:ext cx="25669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2858E-6 L 0.25469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HIV_one.jpg"/>
          <p:cNvPicPr>
            <a:picLocks noChangeAspect="1"/>
          </p:cNvPicPr>
          <p:nvPr/>
        </p:nvPicPr>
        <p:blipFill>
          <a:blip r:embed="rId3"/>
          <a:srcRect l="3841" r="35986"/>
          <a:stretch>
            <a:fillRect/>
          </a:stretch>
        </p:blipFill>
        <p:spPr bwMode="auto">
          <a:xfrm>
            <a:off x="1143000" y="3844925"/>
            <a:ext cx="22923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 descr="HIV_one.jpg"/>
          <p:cNvPicPr>
            <a:picLocks noChangeAspect="1"/>
          </p:cNvPicPr>
          <p:nvPr/>
        </p:nvPicPr>
        <p:blipFill>
          <a:blip r:embed="rId3"/>
          <a:srcRect l="3841" r="35986"/>
          <a:stretch>
            <a:fillRect/>
          </a:stretch>
        </p:blipFill>
        <p:spPr bwMode="auto">
          <a:xfrm>
            <a:off x="3352800" y="2362200"/>
            <a:ext cx="22923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7561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Assembling structure of a symmetric protein homo dimer</a:t>
            </a:r>
          </a:p>
        </p:txBody>
      </p:sp>
      <p:sp>
        <p:nvSpPr>
          <p:cNvPr id="39941" name="Rectangle 2"/>
          <p:cNvSpPr>
            <a:spLocks noChangeArrowheads="1"/>
          </p:cNvSpPr>
          <p:nvPr/>
        </p:nvSpPr>
        <p:spPr bwMode="auto">
          <a:xfrm>
            <a:off x="5791200" y="1981200"/>
            <a:ext cx="3133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Part I: </a:t>
            </a:r>
          </a:p>
          <a:p>
            <a:r>
              <a:rPr lang="en-US">
                <a:solidFill>
                  <a:schemeClr val="accent2"/>
                </a:solidFill>
              </a:rPr>
              <a:t>  Rigid body dynamics </a:t>
            </a:r>
          </a:p>
          <a:p>
            <a:r>
              <a:rPr lang="en-US">
                <a:solidFill>
                  <a:schemeClr val="accent2"/>
                </a:solidFill>
              </a:rPr>
              <a:t>  for raw domain positioning. </a:t>
            </a:r>
          </a:p>
        </p:txBody>
      </p:sp>
      <p:sp>
        <p:nvSpPr>
          <p:cNvPr id="39942" name="Rectangle 2"/>
          <p:cNvSpPr>
            <a:spLocks noChangeArrowheads="1"/>
          </p:cNvSpPr>
          <p:nvPr/>
        </p:nvSpPr>
        <p:spPr bwMode="auto">
          <a:xfrm>
            <a:off x="5715000" y="3886200"/>
            <a:ext cx="304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Part II: </a:t>
            </a:r>
          </a:p>
          <a:p>
            <a:r>
              <a:rPr lang="en-US">
                <a:solidFill>
                  <a:schemeClr val="accent2"/>
                </a:solidFill>
              </a:rPr>
              <a:t>  Simulated annealing </a:t>
            </a:r>
          </a:p>
          <a:p>
            <a:r>
              <a:rPr lang="en-US">
                <a:solidFill>
                  <a:schemeClr val="accent2"/>
                </a:solidFill>
              </a:rPr>
              <a:t>  with flexible side chains </a:t>
            </a:r>
          </a:p>
          <a:p>
            <a:r>
              <a:rPr lang="en-US">
                <a:solidFill>
                  <a:schemeClr val="accent2"/>
                </a:solidFill>
              </a:rPr>
              <a:t>  for final adjustment. </a:t>
            </a:r>
          </a:p>
        </p:txBody>
      </p:sp>
      <p:sp>
        <p:nvSpPr>
          <p:cNvPr id="39943" name="Rectangle 16"/>
          <p:cNvSpPr>
            <a:spLocks noChangeArrowheads="1"/>
          </p:cNvSpPr>
          <p:nvPr/>
        </p:nvSpPr>
        <p:spPr bwMode="auto">
          <a:xfrm>
            <a:off x="5791200" y="1143000"/>
            <a:ext cx="280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Generic docking protocol </a:t>
            </a:r>
            <a:endParaRPr lang="en-US"/>
          </a:p>
        </p:txBody>
      </p:sp>
      <p:pic>
        <p:nvPicPr>
          <p:cNvPr id="11" name="Picture 10" descr="HIV_second_domain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162050"/>
            <a:ext cx="2443163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HIV_second_domain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2988" y="3836988"/>
            <a:ext cx="2443162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2858E-6 L -0.31024 -0.16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" y="-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37 L 0.28316 -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24 -0.16875 L -0.25034 -0.179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-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16 -0.00138 L 0.1415 -0.005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20000">
                                      <p:cBhvr>
                                        <p:cTn id="17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">
                                      <p:cBhvr>
                                        <p:cTn id="2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2000">
                                      <p:cBhvr>
                                        <p:cTn id="2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7"/>
          <p:cNvGrpSpPr>
            <a:grpSpLocks/>
          </p:cNvGrpSpPr>
          <p:nvPr/>
        </p:nvGrpSpPr>
        <p:grpSpPr bwMode="auto">
          <a:xfrm>
            <a:off x="120650" y="425450"/>
            <a:ext cx="8947150" cy="4973638"/>
            <a:chOff x="120650" y="425450"/>
            <a:chExt cx="8947150" cy="4973638"/>
          </a:xfrm>
        </p:grpSpPr>
        <p:pic>
          <p:nvPicPr>
            <p:cNvPr id="40963" name="Picture 14" descr="10_x_ray_lowest_a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650" y="1639888"/>
              <a:ext cx="4451350" cy="308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4" name="Text Box 2"/>
            <p:cNvSpPr txBox="1">
              <a:spLocks noChangeArrowheads="1"/>
            </p:cNvSpPr>
            <p:nvPr/>
          </p:nvSpPr>
          <p:spPr bwMode="auto">
            <a:xfrm>
              <a:off x="288925" y="425450"/>
              <a:ext cx="75612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Assembling structure of a symmetric protein homo dimer</a:t>
              </a:r>
            </a:p>
          </p:txBody>
        </p:sp>
        <p:sp>
          <p:nvSpPr>
            <p:cNvPr id="40965" name="Rectangle 2"/>
            <p:cNvSpPr>
              <a:spLocks noChangeArrowheads="1"/>
            </p:cNvSpPr>
            <p:nvPr/>
          </p:nvSpPr>
          <p:spPr bwMode="auto">
            <a:xfrm>
              <a:off x="1524000" y="925512"/>
              <a:ext cx="18002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HIV -1 protease</a:t>
              </a:r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267200" y="1676400"/>
              <a:ext cx="4800600" cy="29400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Randomization of domain positions </a:t>
              </a:r>
            </a:p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and Rigid body dynamics repeated 10 times;</a:t>
              </a:r>
            </a:p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then the lowest energy structure submitted to final simulated annealing part of the protocol</a:t>
              </a:r>
            </a:p>
            <a:p>
              <a:pPr>
                <a:defRPr/>
              </a:pPr>
              <a:endParaRPr lang="en-US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      512 structures calculated.</a:t>
              </a:r>
            </a:p>
            <a:p>
              <a:pPr>
                <a:defRPr/>
              </a:pPr>
              <a:endParaRPr lang="en-US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endParaRPr lang="en-US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The only experimental restrains are</a:t>
              </a:r>
              <a:endParaRPr lang="en-US" sz="500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endParaRPr lang="en-US" sz="500" dirty="0">
                <a:solidFill>
                  <a:schemeClr val="accent2"/>
                </a:solidFill>
                <a:latin typeface="+mn-lt"/>
              </a:endParaRPr>
            </a:p>
            <a:p>
              <a:pPr>
                <a:defRPr/>
              </a:pPr>
              <a:r>
                <a:rPr lang="en-US" sz="800" dirty="0">
                  <a:solidFill>
                    <a:schemeClr val="accent2"/>
                  </a:solidFill>
                </a:rPr>
                <a:t>    </a:t>
              </a:r>
              <a:r>
                <a:rPr lang="en-US" dirty="0">
                  <a:solidFill>
                    <a:schemeClr val="accent2"/>
                  </a:solidFill>
                  <a:latin typeface="+mn-lt"/>
                </a:rPr>
                <a:t>Components of Rotation Diffusion Tensor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838200" y="5029200"/>
              <a:ext cx="3276600" cy="3698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10 lowest energy structures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9"/>
          <p:cNvGrpSpPr>
            <a:grpSpLocks/>
          </p:cNvGrpSpPr>
          <p:nvPr/>
        </p:nvGrpSpPr>
        <p:grpSpPr bwMode="auto">
          <a:xfrm>
            <a:off x="120650" y="425450"/>
            <a:ext cx="8794750" cy="5795963"/>
            <a:chOff x="120650" y="425450"/>
            <a:chExt cx="8794750" cy="5795963"/>
          </a:xfrm>
        </p:grpSpPr>
        <p:pic>
          <p:nvPicPr>
            <p:cNvPr id="41987" name="Picture 14" descr="10_x_ray_lowest_a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650" y="1639888"/>
              <a:ext cx="4451350" cy="308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88" name="Text Box 2"/>
            <p:cNvSpPr txBox="1">
              <a:spLocks noChangeArrowheads="1"/>
            </p:cNvSpPr>
            <p:nvPr/>
          </p:nvSpPr>
          <p:spPr bwMode="auto">
            <a:xfrm>
              <a:off x="288925" y="425450"/>
              <a:ext cx="75612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Assembling structure of a symmetric protein homo dimer</a:t>
              </a:r>
            </a:p>
          </p:txBody>
        </p:sp>
        <p:sp>
          <p:nvSpPr>
            <p:cNvPr id="41989" name="Rectangle 2"/>
            <p:cNvSpPr>
              <a:spLocks noChangeArrowheads="1"/>
            </p:cNvSpPr>
            <p:nvPr/>
          </p:nvSpPr>
          <p:spPr bwMode="auto">
            <a:xfrm>
              <a:off x="1524000" y="925512"/>
              <a:ext cx="18002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HIV -1 protease</a:t>
              </a:r>
              <a:endParaRPr lang="en-US"/>
            </a:p>
          </p:txBody>
        </p:sp>
        <p:pic>
          <p:nvPicPr>
            <p:cNvPr id="41990" name="Picture 6" descr="ref_ave.t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4400" y="1779588"/>
              <a:ext cx="3819525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4495800" y="5021263"/>
              <a:ext cx="4419600" cy="12001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Averaged over 10 lowest energy structures  (blue)  versus reference  (red) </a:t>
              </a:r>
            </a:p>
            <a:p>
              <a:pPr algn="just"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    </a:t>
              </a:r>
            </a:p>
            <a:p>
              <a:pPr algn="just"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      C</a:t>
              </a:r>
              <a:r>
                <a:rPr lang="en-US" dirty="0">
                  <a:solidFill>
                    <a:schemeClr val="accent2"/>
                  </a:solidFill>
                  <a:latin typeface="+mn-lt"/>
                  <a:sym typeface="Symbol"/>
                </a:rPr>
                <a:t> RMSD	0.35 0.09 [</a:t>
              </a:r>
              <a:r>
                <a:rPr lang="en-US" dirty="0">
                  <a:solidFill>
                    <a:schemeClr val="accent2"/>
                  </a:solidFill>
                  <a:latin typeface="Times New Roman"/>
                  <a:cs typeface="Times New Roman"/>
                  <a:sym typeface="Symbol"/>
                </a:rPr>
                <a:t>Å]</a:t>
              </a:r>
              <a:endParaRPr lang="en-US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38200" y="5029200"/>
              <a:ext cx="3276600" cy="3698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dirty="0">
                  <a:solidFill>
                    <a:schemeClr val="accent2"/>
                  </a:solidFill>
                  <a:latin typeface="+mn-lt"/>
                </a:rPr>
                <a:t>10 lowest energy structures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Graph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1828800"/>
            <a:ext cx="4827587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7561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Assembling structure of a symmetric protein homo dimer</a:t>
            </a:r>
          </a:p>
        </p:txBody>
      </p:sp>
      <p:pic>
        <p:nvPicPr>
          <p:cNvPr id="43012" name="Picture 5" descr="Graph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0"/>
            <a:ext cx="4827588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9"/>
          <p:cNvSpPr txBox="1">
            <a:spLocks noChangeArrowheads="1"/>
          </p:cNvSpPr>
          <p:nvPr/>
        </p:nvSpPr>
        <p:spPr bwMode="auto">
          <a:xfrm>
            <a:off x="422275" y="1001713"/>
            <a:ext cx="82597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3206750" algn="l"/>
                <a:tab pos="4230688" algn="l"/>
              </a:tabLst>
            </a:pPr>
            <a:r>
              <a:rPr lang="en-US">
                <a:solidFill>
                  <a:schemeClr val="accent2"/>
                </a:solidFill>
              </a:rPr>
              <a:t>Experimental temperature:	300 K	Optimized Temperature: </a:t>
            </a:r>
            <a:r>
              <a:rPr lang="en-US">
                <a:solidFill>
                  <a:srgbClr val="FF0000"/>
                </a:solidFill>
              </a:rPr>
              <a:t>302.5 ± 0.6</a:t>
            </a:r>
            <a:r>
              <a:rPr lang="en-US">
                <a:solidFill>
                  <a:schemeClr val="accent2"/>
                </a:solidFill>
              </a:rPr>
              <a:t>  </a:t>
            </a:r>
          </a:p>
          <a:p>
            <a:pPr>
              <a:tabLst>
                <a:tab pos="3206750" algn="l"/>
                <a:tab pos="4230688" algn="l"/>
              </a:tabLst>
            </a:pPr>
            <a:r>
              <a:rPr lang="en-US">
                <a:solidFill>
                  <a:schemeClr val="accent2"/>
                </a:solidFill>
              </a:rPr>
              <a:t>Temperature of the minimum:	303 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Sta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1444625"/>
            <a:ext cx="4827587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7561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Assembling structure of a symmetric protein homo dimer</a:t>
            </a:r>
          </a:p>
        </p:txBody>
      </p:sp>
      <p:sp>
        <p:nvSpPr>
          <p:cNvPr id="44036" name="Rectangle 2"/>
          <p:cNvSpPr>
            <a:spLocks noChangeArrowheads="1"/>
          </p:cNvSpPr>
          <p:nvPr/>
        </p:nvSpPr>
        <p:spPr bwMode="auto">
          <a:xfrm>
            <a:off x="1524000" y="925513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HIV -1 protease</a:t>
            </a:r>
            <a:endParaRPr lang="en-US"/>
          </a:p>
        </p:txBody>
      </p:sp>
      <p:pic>
        <p:nvPicPr>
          <p:cNvPr id="44037" name="Picture 3" descr="Total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7800"/>
            <a:ext cx="4827588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20688" y="5486400"/>
            <a:ext cx="8342312" cy="990600"/>
            <a:chOff x="420688" y="5486400"/>
            <a:chExt cx="8342312" cy="99060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420688" y="5486400"/>
              <a:ext cx="8342312" cy="990600"/>
            </a:xfrm>
            <a:prstGeom prst="wedgeRoundRectCallou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1905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043" name="TextBox 9"/>
            <p:cNvSpPr txBox="1">
              <a:spLocks noChangeArrowheads="1"/>
            </p:cNvSpPr>
            <p:nvPr/>
          </p:nvSpPr>
          <p:spPr bwMode="auto">
            <a:xfrm>
              <a:off x="990600" y="5638800"/>
              <a:ext cx="777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3206750" algn="l"/>
                  <a:tab pos="4230688" algn="l"/>
                </a:tabLst>
              </a:pPr>
              <a:r>
                <a:rPr lang="en-US">
                  <a:solidFill>
                    <a:schemeClr val="accent2"/>
                  </a:solidFill>
                </a:rPr>
                <a:t>Diffusion tensor shape restraints have they own right to define domain assembly in protein complexes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914400" y="4191000"/>
            <a:ext cx="381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509588" y="3390900"/>
            <a:ext cx="1295400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1" name="TextBox 13"/>
          <p:cNvSpPr txBox="1">
            <a:spLocks noChangeArrowheads="1"/>
          </p:cNvSpPr>
          <p:nvPr/>
        </p:nvSpPr>
        <p:spPr bwMode="auto">
          <a:xfrm>
            <a:off x="1066800" y="2362200"/>
            <a:ext cx="1906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13 % of all structures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pic>
        <p:nvPicPr>
          <p:cNvPr id="4" name="Picture 3" descr="EIN_HPr_initial.jpg"/>
          <p:cNvPicPr>
            <a:picLocks noChangeAspect="1"/>
          </p:cNvPicPr>
          <p:nvPr/>
        </p:nvPicPr>
        <p:blipFill>
          <a:blip r:embed="rId3"/>
          <a:srcRect l="21120" r="19200"/>
          <a:stretch>
            <a:fillRect/>
          </a:stretch>
        </p:blipFill>
        <p:spPr bwMode="auto">
          <a:xfrm>
            <a:off x="2178050" y="1423988"/>
            <a:ext cx="4832350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5546725" y="1371600"/>
            <a:ext cx="2670175" cy="4876800"/>
            <a:chOff x="5547435" y="1371600"/>
            <a:chExt cx="2670246" cy="4876800"/>
          </a:xfrm>
        </p:grpSpPr>
        <p:grpSp>
          <p:nvGrpSpPr>
            <p:cNvPr id="45062" name="Group 42"/>
            <p:cNvGrpSpPr>
              <a:grpSpLocks/>
            </p:cNvGrpSpPr>
            <p:nvPr/>
          </p:nvGrpSpPr>
          <p:grpSpPr bwMode="auto">
            <a:xfrm rot="-1046256">
              <a:off x="5547435" y="1766248"/>
              <a:ext cx="2661564" cy="4375471"/>
              <a:chOff x="5192725" y="1385248"/>
              <a:chExt cx="2661564" cy="4375471"/>
            </a:xfrm>
          </p:grpSpPr>
          <p:grpSp>
            <p:nvGrpSpPr>
              <p:cNvPr id="45064" name="Group 102"/>
              <p:cNvGrpSpPr>
                <a:grpSpLocks/>
              </p:cNvGrpSpPr>
              <p:nvPr/>
            </p:nvGrpSpPr>
            <p:grpSpPr bwMode="auto">
              <a:xfrm>
                <a:off x="6711288" y="1385248"/>
                <a:ext cx="1143001" cy="1281752"/>
                <a:chOff x="7743137" y="1189938"/>
                <a:chExt cx="1143001" cy="1281752"/>
              </a:xfrm>
            </p:grpSpPr>
            <p:sp>
              <p:nvSpPr>
                <p:cNvPr id="72" name="Hexagon 71"/>
                <p:cNvSpPr/>
                <p:nvPr/>
              </p:nvSpPr>
              <p:spPr>
                <a:xfrm rot="16200000">
                  <a:off x="7773944" y="1356744"/>
                  <a:ext cx="1066800" cy="914424"/>
                </a:xfrm>
                <a:prstGeom prst="hexagon">
                  <a:avLst/>
                </a:prstGeom>
                <a:noFill/>
                <a:ln w="38100">
                  <a:solidFill>
                    <a:srgbClr val="00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3" name="Oval 72"/>
                <p:cNvSpPr>
                  <a:spLocks noChangeAspect="1"/>
                </p:cNvSpPr>
                <p:nvPr/>
              </p:nvSpPr>
              <p:spPr bwMode="auto">
                <a:xfrm rot="18655984">
                  <a:off x="8659954" y="2014367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4" name="Oval 73"/>
                <p:cNvSpPr>
                  <a:spLocks noChangeAspect="1"/>
                </p:cNvSpPr>
                <p:nvPr/>
              </p:nvSpPr>
              <p:spPr bwMode="auto">
                <a:xfrm rot="18655984">
                  <a:off x="8659667" y="1416413"/>
                  <a:ext cx="225425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5" name="Oval 74"/>
                <p:cNvSpPr>
                  <a:spLocks noChangeAspect="1"/>
                </p:cNvSpPr>
                <p:nvPr/>
              </p:nvSpPr>
              <p:spPr bwMode="auto">
                <a:xfrm rot="18655984">
                  <a:off x="8200229" y="1189407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6" name="Oval 75"/>
                <p:cNvSpPr>
                  <a:spLocks noChangeAspect="1"/>
                </p:cNvSpPr>
                <p:nvPr/>
              </p:nvSpPr>
              <p:spPr bwMode="auto">
                <a:xfrm rot="18655984">
                  <a:off x="7746342" y="1418491"/>
                  <a:ext cx="227012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7" name="Oval 76"/>
                <p:cNvSpPr>
                  <a:spLocks noChangeAspect="1"/>
                </p:cNvSpPr>
                <p:nvPr/>
              </p:nvSpPr>
              <p:spPr bwMode="auto">
                <a:xfrm rot="18655984">
                  <a:off x="7759038" y="2005950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8" name="Oval 77"/>
                <p:cNvSpPr>
                  <a:spLocks noChangeAspect="1"/>
                </p:cNvSpPr>
                <p:nvPr/>
              </p:nvSpPr>
              <p:spPr bwMode="auto">
                <a:xfrm rot="18655984">
                  <a:off x="8202935" y="2231986"/>
                  <a:ext cx="223837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5065" name="Group 111"/>
              <p:cNvGrpSpPr>
                <a:grpSpLocks/>
              </p:cNvGrpSpPr>
              <p:nvPr/>
            </p:nvGrpSpPr>
            <p:grpSpPr bwMode="auto">
              <a:xfrm>
                <a:off x="5192725" y="1635249"/>
                <a:ext cx="2293843" cy="4125470"/>
                <a:chOff x="5192725" y="1635249"/>
                <a:chExt cx="2293843" cy="4125470"/>
              </a:xfrm>
            </p:grpSpPr>
            <p:cxnSp>
              <p:nvCxnSpPr>
                <p:cNvPr id="46" name="Straight Connector 3"/>
                <p:cNvCxnSpPr/>
                <p:nvPr/>
              </p:nvCxnSpPr>
              <p:spPr bwMode="auto">
                <a:xfrm rot="4611655">
                  <a:off x="5356311" y="2948797"/>
                  <a:ext cx="611188" cy="53341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9"/>
                <p:cNvCxnSpPr/>
                <p:nvPr/>
              </p:nvCxnSpPr>
              <p:spPr bwMode="auto">
                <a:xfrm rot="1436712" flipH="1" flipV="1">
                  <a:off x="6269820" y="4472607"/>
                  <a:ext cx="609616" cy="53181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3"/>
                <p:cNvCxnSpPr/>
                <p:nvPr/>
              </p:nvCxnSpPr>
              <p:spPr bwMode="auto">
                <a:xfrm rot="7396535" flipH="1" flipV="1">
                  <a:off x="6465078" y="4004106"/>
                  <a:ext cx="609600" cy="538176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21"/>
                <p:cNvSpPr>
                  <a:spLocks noChangeAspect="1"/>
                </p:cNvSpPr>
                <p:nvPr/>
              </p:nvSpPr>
              <p:spPr bwMode="auto">
                <a:xfrm rot="7396535" flipH="1">
                  <a:off x="6297194" y="4237681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 bwMode="auto">
                <a:xfrm rot="3433247" flipH="1" flipV="1">
                  <a:off x="6920905" y="3512320"/>
                  <a:ext cx="609600" cy="53182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Oval 50"/>
                <p:cNvSpPr>
                  <a:spLocks noChangeAspect="1"/>
                </p:cNvSpPr>
                <p:nvPr/>
              </p:nvSpPr>
              <p:spPr bwMode="auto">
                <a:xfrm rot="3433247" flipH="1">
                  <a:off x="7036671" y="4028994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2" name="Straight Connector 51"/>
                <p:cNvCxnSpPr/>
                <p:nvPr/>
              </p:nvCxnSpPr>
              <p:spPr bwMode="auto">
                <a:xfrm rot="2986103">
                  <a:off x="5154127" y="3647973"/>
                  <a:ext cx="609600" cy="53341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/>
                <p:cNvSpPr>
                  <a:spLocks noChangeAspect="1"/>
                </p:cNvSpPr>
                <p:nvPr/>
              </p:nvSpPr>
              <p:spPr bwMode="auto">
                <a:xfrm rot="2986103" flipV="1">
                  <a:off x="5363821" y="3433600"/>
                  <a:ext cx="228600" cy="2254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4" name="Straight Connector 3"/>
                <p:cNvCxnSpPr>
                  <a:endCxn id="71" idx="1"/>
                </p:cNvCxnSpPr>
                <p:nvPr/>
              </p:nvCxnSpPr>
              <p:spPr bwMode="auto">
                <a:xfrm rot="16200000" flipV="1">
                  <a:off x="6833359" y="3042978"/>
                  <a:ext cx="781050" cy="136529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al 54"/>
                <p:cNvSpPr>
                  <a:spLocks noChangeAspect="1"/>
                </p:cNvSpPr>
                <p:nvPr/>
              </p:nvSpPr>
              <p:spPr bwMode="auto">
                <a:xfrm rot="2317271" flipH="1">
                  <a:off x="7159208" y="3352018"/>
                  <a:ext cx="228606" cy="23018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 bwMode="auto">
                <a:xfrm rot="3051806">
                  <a:off x="5573462" y="2297086"/>
                  <a:ext cx="609600" cy="53341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/>
                <p:cNvSpPr>
                  <a:spLocks noChangeAspect="1"/>
                </p:cNvSpPr>
                <p:nvPr/>
              </p:nvSpPr>
              <p:spPr bwMode="auto">
                <a:xfrm rot="4611655" flipV="1">
                  <a:off x="5731370" y="2784488"/>
                  <a:ext cx="228600" cy="2270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58" name="Straight Connector 3"/>
                <p:cNvCxnSpPr/>
                <p:nvPr/>
              </p:nvCxnSpPr>
              <p:spPr bwMode="auto">
                <a:xfrm rot="1430041">
                  <a:off x="5290361" y="4396507"/>
                  <a:ext cx="611204" cy="531812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3"/>
                <p:cNvCxnSpPr/>
                <p:nvPr/>
              </p:nvCxnSpPr>
              <p:spPr bwMode="auto">
                <a:xfrm rot="710083">
                  <a:off x="5693589" y="5087071"/>
                  <a:ext cx="609616" cy="534988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4"/>
                <p:cNvSpPr>
                  <a:spLocks noChangeAspect="1"/>
                </p:cNvSpPr>
                <p:nvPr/>
              </p:nvSpPr>
              <p:spPr bwMode="auto">
                <a:xfrm rot="710083" flipV="1">
                  <a:off x="5671576" y="4913217"/>
                  <a:ext cx="228606" cy="23336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1" name="Straight Connector 3"/>
                <p:cNvCxnSpPr/>
                <p:nvPr/>
              </p:nvCxnSpPr>
              <p:spPr bwMode="auto">
                <a:xfrm rot="5400000" flipH="1" flipV="1">
                  <a:off x="6158705" y="5111643"/>
                  <a:ext cx="609600" cy="53341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Oval 4"/>
                <p:cNvSpPr>
                  <a:spLocks noChangeAspect="1"/>
                </p:cNvSpPr>
                <p:nvPr/>
              </p:nvSpPr>
              <p:spPr bwMode="auto">
                <a:xfrm rot="5400000" flipH="1">
                  <a:off x="6098794" y="5531501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3" name="Oval 10"/>
                <p:cNvSpPr>
                  <a:spLocks noChangeAspect="1"/>
                </p:cNvSpPr>
                <p:nvPr/>
              </p:nvSpPr>
              <p:spPr bwMode="auto">
                <a:xfrm rot="1436712" flipH="1">
                  <a:off x="6600041" y="4963452"/>
                  <a:ext cx="228606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 bwMode="auto">
                <a:xfrm rot="5400000" flipH="1">
                  <a:off x="6612070" y="2331196"/>
                  <a:ext cx="311150" cy="714394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3"/>
                <p:cNvCxnSpPr/>
                <p:nvPr/>
              </p:nvCxnSpPr>
              <p:spPr bwMode="auto">
                <a:xfrm rot="3019185" flipH="1" flipV="1">
                  <a:off x="6176834" y="1866132"/>
                  <a:ext cx="609600" cy="541351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/>
                <p:cNvSpPr>
                  <a:spLocks noChangeAspect="1"/>
                </p:cNvSpPr>
                <p:nvPr/>
              </p:nvSpPr>
              <p:spPr bwMode="auto">
                <a:xfrm rot="3019185" flipH="1">
                  <a:off x="6348140" y="2390075"/>
                  <a:ext cx="228600" cy="23019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 bwMode="auto">
                <a:xfrm rot="16746728" flipH="1" flipV="1">
                  <a:off x="5863951" y="1695168"/>
                  <a:ext cx="609600" cy="528652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Oval 67"/>
                <p:cNvSpPr>
                  <a:spLocks noChangeAspect="1"/>
                </p:cNvSpPr>
                <p:nvPr/>
              </p:nvSpPr>
              <p:spPr bwMode="auto">
                <a:xfrm rot="16746728" flipH="1">
                  <a:off x="6356213" y="1628811"/>
                  <a:ext cx="228600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9" name="Oval 10"/>
                <p:cNvSpPr>
                  <a:spLocks noChangeAspect="1"/>
                </p:cNvSpPr>
                <p:nvPr/>
              </p:nvSpPr>
              <p:spPr bwMode="auto">
                <a:xfrm rot="3051806" flipV="1">
                  <a:off x="5785586" y="2078811"/>
                  <a:ext cx="230187" cy="2286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0" name="Oval 69"/>
                <p:cNvSpPr>
                  <a:spLocks noChangeAspect="1"/>
                </p:cNvSpPr>
                <p:nvPr/>
              </p:nvSpPr>
              <p:spPr bwMode="auto">
                <a:xfrm rot="1430041" flipV="1">
                  <a:off x="5342940" y="4209149"/>
                  <a:ext cx="228606" cy="22701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1" name="Oval 70"/>
                <p:cNvSpPr>
                  <a:spLocks noChangeAspect="1"/>
                </p:cNvSpPr>
                <p:nvPr/>
              </p:nvSpPr>
              <p:spPr bwMode="auto">
                <a:xfrm rot="19953983" flipH="1">
                  <a:off x="7003222" y="2715853"/>
                  <a:ext cx="230193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</p:grpSp>
        <p:sp>
          <p:nvSpPr>
            <p:cNvPr id="79" name="Oval 78"/>
            <p:cNvSpPr/>
            <p:nvPr/>
          </p:nvSpPr>
          <p:spPr>
            <a:xfrm>
              <a:off x="5626812" y="1371600"/>
              <a:ext cx="2590869" cy="4876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5"/>
          <p:cNvGrpSpPr>
            <a:grpSpLocks/>
          </p:cNvGrpSpPr>
          <p:nvPr/>
        </p:nvGrpSpPr>
        <p:grpSpPr bwMode="auto">
          <a:xfrm>
            <a:off x="6858000" y="990600"/>
            <a:ext cx="1552575" cy="2897188"/>
            <a:chOff x="6858000" y="990600"/>
            <a:chExt cx="1552578" cy="2897188"/>
          </a:xfrm>
        </p:grpSpPr>
        <p:cxnSp>
          <p:nvCxnSpPr>
            <p:cNvPr id="127" name="Straight Arrow Connector 126"/>
            <p:cNvCxnSpPr/>
            <p:nvPr/>
          </p:nvCxnSpPr>
          <p:spPr>
            <a:xfrm>
              <a:off x="6886575" y="3886200"/>
              <a:ext cx="1524003" cy="1588"/>
            </a:xfrm>
            <a:prstGeom prst="straightConnector1">
              <a:avLst/>
            </a:prstGeom>
            <a:ln w="2540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16200000" flipV="1">
              <a:off x="5430044" y="2418556"/>
              <a:ext cx="2895600" cy="39688"/>
            </a:xfrm>
            <a:prstGeom prst="straightConnector1">
              <a:avLst/>
            </a:prstGeom>
            <a:ln w="2540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22"/>
          <p:cNvGrpSpPr>
            <a:grpSpLocks/>
          </p:cNvGrpSpPr>
          <p:nvPr/>
        </p:nvGrpSpPr>
        <p:grpSpPr bwMode="auto">
          <a:xfrm>
            <a:off x="6858000" y="990600"/>
            <a:ext cx="1552575" cy="2897188"/>
            <a:chOff x="6858000" y="990600"/>
            <a:chExt cx="1552578" cy="2897188"/>
          </a:xfrm>
        </p:grpSpPr>
        <p:cxnSp>
          <p:nvCxnSpPr>
            <p:cNvPr id="124" name="Straight Arrow Connector 123"/>
            <p:cNvCxnSpPr/>
            <p:nvPr/>
          </p:nvCxnSpPr>
          <p:spPr>
            <a:xfrm>
              <a:off x="6886575" y="3886200"/>
              <a:ext cx="1524003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16200000" flipV="1">
              <a:off x="5430044" y="2418556"/>
              <a:ext cx="2895600" cy="396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46085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pic>
        <p:nvPicPr>
          <p:cNvPr id="46086" name="Picture 4" descr="EIN_HPr_initial.jpg"/>
          <p:cNvPicPr>
            <a:picLocks noChangeAspect="1"/>
          </p:cNvPicPr>
          <p:nvPr/>
        </p:nvPicPr>
        <p:blipFill>
          <a:blip r:embed="rId3"/>
          <a:srcRect l="22588" r="19200"/>
          <a:stretch>
            <a:fillRect/>
          </a:stretch>
        </p:blipFill>
        <p:spPr bwMode="auto">
          <a:xfrm>
            <a:off x="7938" y="1423988"/>
            <a:ext cx="4711700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2"/>
          <p:cNvGrpSpPr>
            <a:grpSpLocks/>
          </p:cNvGrpSpPr>
          <p:nvPr/>
        </p:nvGrpSpPr>
        <p:grpSpPr bwMode="auto">
          <a:xfrm rot="-1046256">
            <a:off x="6567488" y="1609725"/>
            <a:ext cx="1143000" cy="1281113"/>
            <a:chOff x="7743137" y="1189938"/>
            <a:chExt cx="1143001" cy="1281752"/>
          </a:xfrm>
        </p:grpSpPr>
        <p:sp>
          <p:nvSpPr>
            <p:cNvPr id="96" name="Hexagon 95"/>
            <p:cNvSpPr/>
            <p:nvPr/>
          </p:nvSpPr>
          <p:spPr>
            <a:xfrm rot="16200000">
              <a:off x="7769093" y="1369049"/>
              <a:ext cx="1067332" cy="914401"/>
            </a:xfrm>
            <a:prstGeom prst="hexagon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 bwMode="auto">
            <a:xfrm rot="18655984">
              <a:off x="8650105" y="2016864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 bwMode="auto">
            <a:xfrm rot="18655984">
              <a:off x="8656756" y="1417960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 bwMode="auto">
            <a:xfrm rot="18655984">
              <a:off x="8194761" y="1182876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 bwMode="auto">
            <a:xfrm rot="18655984">
              <a:off x="7741622" y="1425625"/>
              <a:ext cx="227126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 bwMode="auto">
            <a:xfrm rot="18655984">
              <a:off x="7747222" y="2009482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 bwMode="auto">
            <a:xfrm rot="18655984">
              <a:off x="8191431" y="2232318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6088" name="Group 111"/>
          <p:cNvGrpSpPr>
            <a:grpSpLocks/>
          </p:cNvGrpSpPr>
          <p:nvPr/>
        </p:nvGrpSpPr>
        <p:grpSpPr bwMode="auto">
          <a:xfrm rot="-1046256">
            <a:off x="5592763" y="2065338"/>
            <a:ext cx="2293937" cy="4125912"/>
            <a:chOff x="5192725" y="1635249"/>
            <a:chExt cx="2293843" cy="4125470"/>
          </a:xfrm>
        </p:grpSpPr>
        <p:cxnSp>
          <p:nvCxnSpPr>
            <p:cNvPr id="31" name="Straight Connector 3"/>
            <p:cNvCxnSpPr/>
            <p:nvPr/>
          </p:nvCxnSpPr>
          <p:spPr bwMode="auto">
            <a:xfrm rot="4611655">
              <a:off x="5351998" y="2952234"/>
              <a:ext cx="609535" cy="53179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9"/>
            <p:cNvCxnSpPr/>
            <p:nvPr/>
          </p:nvCxnSpPr>
          <p:spPr bwMode="auto">
            <a:xfrm rot="1436712" flipH="1" flipV="1">
              <a:off x="6264420" y="4462551"/>
              <a:ext cx="609575" cy="531755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3"/>
            <p:cNvCxnSpPr/>
            <p:nvPr/>
          </p:nvCxnSpPr>
          <p:spPr bwMode="auto">
            <a:xfrm rot="7396535" flipH="1" flipV="1">
              <a:off x="6464871" y="4004039"/>
              <a:ext cx="609535" cy="53814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21"/>
            <p:cNvSpPr>
              <a:spLocks noChangeAspect="1"/>
            </p:cNvSpPr>
            <p:nvPr/>
          </p:nvSpPr>
          <p:spPr bwMode="auto">
            <a:xfrm rot="7396535" flipH="1">
              <a:off x="6297467" y="423608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rot="3433247" flipH="1" flipV="1">
              <a:off x="6919152" y="3511831"/>
              <a:ext cx="609535" cy="53179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>
              <a:spLocks noChangeAspect="1"/>
            </p:cNvSpPr>
            <p:nvPr/>
          </p:nvSpPr>
          <p:spPr bwMode="auto">
            <a:xfrm rot="3433247" flipH="1">
              <a:off x="7038645" y="4027929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2986103">
              <a:off x="5154009" y="3647945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 bwMode="auto">
            <a:xfrm rot="2986103" flipV="1">
              <a:off x="5363681" y="3433601"/>
              <a:ext cx="228576" cy="2254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3" name="Straight Connector 3"/>
            <p:cNvCxnSpPr>
              <a:endCxn id="107" idx="1"/>
            </p:cNvCxnSpPr>
            <p:nvPr/>
          </p:nvCxnSpPr>
          <p:spPr bwMode="auto">
            <a:xfrm rot="16200000" flipV="1">
              <a:off x="6827073" y="3041119"/>
              <a:ext cx="780966" cy="13651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>
              <a:spLocks noChangeAspect="1"/>
            </p:cNvSpPr>
            <p:nvPr/>
          </p:nvSpPr>
          <p:spPr bwMode="auto">
            <a:xfrm rot="2317271" flipH="1">
              <a:off x="7158942" y="3352032"/>
              <a:ext cx="228591" cy="2301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rot="3051806">
              <a:off x="5573315" y="2297202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>
              <a:spLocks noChangeAspect="1"/>
            </p:cNvSpPr>
            <p:nvPr/>
          </p:nvSpPr>
          <p:spPr bwMode="auto">
            <a:xfrm rot="4611655" flipV="1">
              <a:off x="5728177" y="2783607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Connector 3"/>
            <p:cNvCxnSpPr/>
            <p:nvPr/>
          </p:nvCxnSpPr>
          <p:spPr bwMode="auto">
            <a:xfrm rot="1430041">
              <a:off x="5284114" y="4389249"/>
              <a:ext cx="609575" cy="53175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"/>
            <p:cNvCxnSpPr/>
            <p:nvPr/>
          </p:nvCxnSpPr>
          <p:spPr bwMode="auto">
            <a:xfrm rot="710083">
              <a:off x="5690393" y="5085947"/>
              <a:ext cx="609575" cy="53493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4"/>
            <p:cNvSpPr>
              <a:spLocks noChangeAspect="1"/>
            </p:cNvSpPr>
            <p:nvPr/>
          </p:nvSpPr>
          <p:spPr bwMode="auto">
            <a:xfrm rot="710083" flipV="1">
              <a:off x="5671411" y="4913064"/>
              <a:ext cx="228591" cy="233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5" name="Straight Connector 3"/>
            <p:cNvCxnSpPr/>
            <p:nvPr/>
          </p:nvCxnSpPr>
          <p:spPr bwMode="auto">
            <a:xfrm rot="5400000" flipH="1" flipV="1">
              <a:off x="6151898" y="5106051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4"/>
            <p:cNvSpPr>
              <a:spLocks noChangeAspect="1"/>
            </p:cNvSpPr>
            <p:nvPr/>
          </p:nvSpPr>
          <p:spPr bwMode="auto">
            <a:xfrm rot="5400000" flipH="1">
              <a:off x="6099081" y="552976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10"/>
            <p:cNvSpPr>
              <a:spLocks noChangeAspect="1"/>
            </p:cNvSpPr>
            <p:nvPr/>
          </p:nvSpPr>
          <p:spPr bwMode="auto">
            <a:xfrm rot="1436712" flipH="1">
              <a:off x="6597260" y="4960827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 rot="5400000" flipH="1">
              <a:off x="6609574" y="2331386"/>
              <a:ext cx="311117" cy="71275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3"/>
            <p:cNvCxnSpPr/>
            <p:nvPr/>
          </p:nvCxnSpPr>
          <p:spPr bwMode="auto">
            <a:xfrm rot="3019185" flipH="1" flipV="1">
              <a:off x="6173468" y="1871913"/>
              <a:ext cx="609535" cy="53972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>
              <a:spLocks noChangeAspect="1"/>
            </p:cNvSpPr>
            <p:nvPr/>
          </p:nvSpPr>
          <p:spPr bwMode="auto">
            <a:xfrm rot="3019185" flipH="1">
              <a:off x="6342677" y="2391826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 rot="16746728" flipH="1" flipV="1">
              <a:off x="5866338" y="1697816"/>
              <a:ext cx="609535" cy="52861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>
              <a:spLocks noChangeAspect="1"/>
            </p:cNvSpPr>
            <p:nvPr/>
          </p:nvSpPr>
          <p:spPr bwMode="auto">
            <a:xfrm rot="16746728" flipH="1">
              <a:off x="6357608" y="1634499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10"/>
            <p:cNvSpPr>
              <a:spLocks noChangeAspect="1"/>
            </p:cNvSpPr>
            <p:nvPr/>
          </p:nvSpPr>
          <p:spPr bwMode="auto">
            <a:xfrm rot="3051806" flipV="1">
              <a:off x="5788959" y="2078155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 rot="1430041" flipV="1">
              <a:off x="5343273" y="4207557"/>
              <a:ext cx="228591" cy="2269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 bwMode="auto">
            <a:xfrm rot="19953983" flipH="1">
              <a:off x="6997897" y="2710766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14" name="Oval 113"/>
          <p:cNvSpPr/>
          <p:nvPr/>
        </p:nvSpPr>
        <p:spPr>
          <a:xfrm>
            <a:off x="5626100" y="1371600"/>
            <a:ext cx="2590800" cy="487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05157 0.077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9" descr="EIN_fix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3338"/>
            <a:ext cx="51435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47108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 rot="-1046256">
            <a:off x="6567488" y="1609725"/>
            <a:ext cx="1143000" cy="1281113"/>
            <a:chOff x="7743137" y="1189938"/>
            <a:chExt cx="1143001" cy="1281752"/>
          </a:xfrm>
        </p:grpSpPr>
        <p:sp>
          <p:nvSpPr>
            <p:cNvPr id="96" name="Hexagon 95"/>
            <p:cNvSpPr/>
            <p:nvPr/>
          </p:nvSpPr>
          <p:spPr>
            <a:xfrm rot="16200000">
              <a:off x="7769093" y="1369049"/>
              <a:ext cx="1067332" cy="914401"/>
            </a:xfrm>
            <a:prstGeom prst="hexagon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 bwMode="auto">
            <a:xfrm rot="18655984">
              <a:off x="8650105" y="2016864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 bwMode="auto">
            <a:xfrm rot="18655984">
              <a:off x="8656756" y="1417960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 bwMode="auto">
            <a:xfrm rot="18655984">
              <a:off x="8194761" y="1182876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 bwMode="auto">
            <a:xfrm rot="18655984">
              <a:off x="7741622" y="1425625"/>
              <a:ext cx="227126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 bwMode="auto">
            <a:xfrm rot="18655984">
              <a:off x="7747222" y="2009482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 bwMode="auto">
            <a:xfrm rot="18655984">
              <a:off x="8191431" y="2232318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7110" name="Group 111"/>
          <p:cNvGrpSpPr>
            <a:grpSpLocks/>
          </p:cNvGrpSpPr>
          <p:nvPr/>
        </p:nvGrpSpPr>
        <p:grpSpPr bwMode="auto">
          <a:xfrm rot="-1046256">
            <a:off x="5592763" y="2065338"/>
            <a:ext cx="2293937" cy="4125912"/>
            <a:chOff x="5192725" y="1635249"/>
            <a:chExt cx="2293843" cy="4125470"/>
          </a:xfrm>
        </p:grpSpPr>
        <p:cxnSp>
          <p:nvCxnSpPr>
            <p:cNvPr id="31" name="Straight Connector 3"/>
            <p:cNvCxnSpPr/>
            <p:nvPr/>
          </p:nvCxnSpPr>
          <p:spPr bwMode="auto">
            <a:xfrm rot="4611655">
              <a:off x="5351998" y="2952234"/>
              <a:ext cx="609535" cy="53179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9"/>
            <p:cNvCxnSpPr/>
            <p:nvPr/>
          </p:nvCxnSpPr>
          <p:spPr bwMode="auto">
            <a:xfrm rot="1436712" flipH="1" flipV="1">
              <a:off x="6264420" y="4462551"/>
              <a:ext cx="609575" cy="531755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3"/>
            <p:cNvCxnSpPr/>
            <p:nvPr/>
          </p:nvCxnSpPr>
          <p:spPr bwMode="auto">
            <a:xfrm rot="7396535" flipH="1" flipV="1">
              <a:off x="6464871" y="4004039"/>
              <a:ext cx="609535" cy="53814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21"/>
            <p:cNvSpPr>
              <a:spLocks noChangeAspect="1"/>
            </p:cNvSpPr>
            <p:nvPr/>
          </p:nvSpPr>
          <p:spPr bwMode="auto">
            <a:xfrm rot="7396535" flipH="1">
              <a:off x="6297467" y="423608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rot="3433247" flipH="1" flipV="1">
              <a:off x="6919152" y="3511831"/>
              <a:ext cx="609535" cy="53179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>
              <a:spLocks noChangeAspect="1"/>
            </p:cNvSpPr>
            <p:nvPr/>
          </p:nvSpPr>
          <p:spPr bwMode="auto">
            <a:xfrm rot="3433247" flipH="1">
              <a:off x="7038645" y="4027929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2986103">
              <a:off x="5154009" y="3647945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 bwMode="auto">
            <a:xfrm rot="2986103" flipV="1">
              <a:off x="5363681" y="3433601"/>
              <a:ext cx="228576" cy="2254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3" name="Straight Connector 3"/>
            <p:cNvCxnSpPr>
              <a:endCxn id="107" idx="1"/>
            </p:cNvCxnSpPr>
            <p:nvPr/>
          </p:nvCxnSpPr>
          <p:spPr bwMode="auto">
            <a:xfrm rot="16200000" flipV="1">
              <a:off x="6827073" y="3041119"/>
              <a:ext cx="780966" cy="13651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>
              <a:spLocks noChangeAspect="1"/>
            </p:cNvSpPr>
            <p:nvPr/>
          </p:nvSpPr>
          <p:spPr bwMode="auto">
            <a:xfrm rot="2317271" flipH="1">
              <a:off x="7158942" y="3352032"/>
              <a:ext cx="228591" cy="2301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rot="3051806">
              <a:off x="5573315" y="2297202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>
              <a:spLocks noChangeAspect="1"/>
            </p:cNvSpPr>
            <p:nvPr/>
          </p:nvSpPr>
          <p:spPr bwMode="auto">
            <a:xfrm rot="4611655" flipV="1">
              <a:off x="5728177" y="2783607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Connector 3"/>
            <p:cNvCxnSpPr/>
            <p:nvPr/>
          </p:nvCxnSpPr>
          <p:spPr bwMode="auto">
            <a:xfrm rot="1430041">
              <a:off x="5284114" y="4389249"/>
              <a:ext cx="609575" cy="53175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"/>
            <p:cNvCxnSpPr/>
            <p:nvPr/>
          </p:nvCxnSpPr>
          <p:spPr bwMode="auto">
            <a:xfrm rot="710083">
              <a:off x="5690393" y="5085947"/>
              <a:ext cx="609575" cy="53493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4"/>
            <p:cNvSpPr>
              <a:spLocks noChangeAspect="1"/>
            </p:cNvSpPr>
            <p:nvPr/>
          </p:nvSpPr>
          <p:spPr bwMode="auto">
            <a:xfrm rot="710083" flipV="1">
              <a:off x="5671411" y="4913064"/>
              <a:ext cx="228591" cy="233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5" name="Straight Connector 3"/>
            <p:cNvCxnSpPr/>
            <p:nvPr/>
          </p:nvCxnSpPr>
          <p:spPr bwMode="auto">
            <a:xfrm rot="5400000" flipH="1" flipV="1">
              <a:off x="6151898" y="5106051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4"/>
            <p:cNvSpPr>
              <a:spLocks noChangeAspect="1"/>
            </p:cNvSpPr>
            <p:nvPr/>
          </p:nvSpPr>
          <p:spPr bwMode="auto">
            <a:xfrm rot="5400000" flipH="1">
              <a:off x="6099081" y="552976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10"/>
            <p:cNvSpPr>
              <a:spLocks noChangeAspect="1"/>
            </p:cNvSpPr>
            <p:nvPr/>
          </p:nvSpPr>
          <p:spPr bwMode="auto">
            <a:xfrm rot="1436712" flipH="1">
              <a:off x="6597260" y="4960827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 rot="5400000" flipH="1">
              <a:off x="6609574" y="2331386"/>
              <a:ext cx="311117" cy="71275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3"/>
            <p:cNvCxnSpPr/>
            <p:nvPr/>
          </p:nvCxnSpPr>
          <p:spPr bwMode="auto">
            <a:xfrm rot="3019185" flipH="1" flipV="1">
              <a:off x="6173468" y="1871913"/>
              <a:ext cx="609535" cy="53972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>
              <a:spLocks noChangeAspect="1"/>
            </p:cNvSpPr>
            <p:nvPr/>
          </p:nvSpPr>
          <p:spPr bwMode="auto">
            <a:xfrm rot="3019185" flipH="1">
              <a:off x="6342677" y="2391826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 rot="16746728" flipH="1" flipV="1">
              <a:off x="5866338" y="1697816"/>
              <a:ext cx="609535" cy="52861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>
              <a:spLocks noChangeAspect="1"/>
            </p:cNvSpPr>
            <p:nvPr/>
          </p:nvSpPr>
          <p:spPr bwMode="auto">
            <a:xfrm rot="16746728" flipH="1">
              <a:off x="6357608" y="1634499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10"/>
            <p:cNvSpPr>
              <a:spLocks noChangeAspect="1"/>
            </p:cNvSpPr>
            <p:nvPr/>
          </p:nvSpPr>
          <p:spPr bwMode="auto">
            <a:xfrm rot="3051806" flipV="1">
              <a:off x="5788959" y="2078155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 rot="1430041" flipV="1">
              <a:off x="5343273" y="4207557"/>
              <a:ext cx="228591" cy="2269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 bwMode="auto">
            <a:xfrm rot="19953983" flipH="1">
              <a:off x="6997897" y="2710766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14" name="Oval 113"/>
          <p:cNvSpPr/>
          <p:nvPr/>
        </p:nvSpPr>
        <p:spPr>
          <a:xfrm>
            <a:off x="5626100" y="1371600"/>
            <a:ext cx="2590800" cy="487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6172200"/>
            <a:ext cx="3276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structures 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5"/>
          <p:cNvGrpSpPr>
            <a:grpSpLocks/>
          </p:cNvGrpSpPr>
          <p:nvPr/>
        </p:nvGrpSpPr>
        <p:grpSpPr bwMode="auto">
          <a:xfrm>
            <a:off x="990600" y="685800"/>
            <a:ext cx="7924800" cy="5278438"/>
            <a:chOff x="990600" y="685800"/>
            <a:chExt cx="7924800" cy="5278027"/>
          </a:xfrm>
        </p:grpSpPr>
        <p:pic>
          <p:nvPicPr>
            <p:cNvPr id="17414" name="Picture 6" descr="6.jpg"/>
            <p:cNvPicPr>
              <a:picLocks noChangeAspect="1"/>
            </p:cNvPicPr>
            <p:nvPr/>
          </p:nvPicPr>
          <p:blipFill>
            <a:blip r:embed="rId3"/>
            <a:srcRect l="18333" r="19167"/>
            <a:stretch>
              <a:fillRect/>
            </a:stretch>
          </p:blipFill>
          <p:spPr bwMode="auto">
            <a:xfrm>
              <a:off x="3110347" y="4038600"/>
              <a:ext cx="2144683" cy="1925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4" descr="exended.jpg"/>
            <p:cNvPicPr>
              <a:picLocks noChangeAspect="1"/>
            </p:cNvPicPr>
            <p:nvPr/>
          </p:nvPicPr>
          <p:blipFill>
            <a:blip r:embed="rId4"/>
            <a:srcRect t="35172" b="36655"/>
            <a:stretch>
              <a:fillRect/>
            </a:stretch>
          </p:blipFill>
          <p:spPr bwMode="auto">
            <a:xfrm>
              <a:off x="1676400" y="2039151"/>
              <a:ext cx="5715000" cy="904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Rectangle 5"/>
            <p:cNvSpPr>
              <a:spLocks noChangeArrowheads="1"/>
            </p:cNvSpPr>
            <p:nvPr/>
          </p:nvSpPr>
          <p:spPr bwMode="auto">
            <a:xfrm>
              <a:off x="1371600" y="1489502"/>
              <a:ext cx="5181600" cy="73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100" b="1">
                  <a:solidFill>
                    <a:schemeClr val="accent2"/>
                  </a:solidFill>
                </a:rPr>
                <a:t>Sequence of amino acid residues</a:t>
              </a:r>
            </a:p>
            <a:p>
              <a:endParaRPr lang="en-US" sz="2100" b="1">
                <a:solidFill>
                  <a:schemeClr val="accent2"/>
                </a:solidFill>
              </a:endParaRPr>
            </a:p>
          </p:txBody>
        </p:sp>
        <p:sp>
          <p:nvSpPr>
            <p:cNvPr id="17417" name="TextBox 7"/>
            <p:cNvSpPr txBox="1">
              <a:spLocks noChangeArrowheads="1"/>
            </p:cNvSpPr>
            <p:nvPr/>
          </p:nvSpPr>
          <p:spPr bwMode="auto">
            <a:xfrm>
              <a:off x="4232816" y="2794337"/>
              <a:ext cx="567784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7418" name="Rectangle 9"/>
            <p:cNvSpPr>
              <a:spLocks noChangeArrowheads="1"/>
            </p:cNvSpPr>
            <p:nvPr/>
          </p:nvSpPr>
          <p:spPr bwMode="auto">
            <a:xfrm>
              <a:off x="1447800" y="3581400"/>
              <a:ext cx="4953000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100" b="1">
                  <a:solidFill>
                    <a:schemeClr val="accent2"/>
                  </a:solidFill>
                </a:rPr>
                <a:t>Model inter atomic forces</a:t>
              </a:r>
            </a:p>
          </p:txBody>
        </p:sp>
        <p:sp>
          <p:nvSpPr>
            <p:cNvPr id="17419" name="TextBox 10"/>
            <p:cNvSpPr txBox="1">
              <a:spLocks noChangeArrowheads="1"/>
            </p:cNvSpPr>
            <p:nvPr/>
          </p:nvSpPr>
          <p:spPr bwMode="auto">
            <a:xfrm>
              <a:off x="1828800" y="4393049"/>
              <a:ext cx="631904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7420" name="Rectangle 14"/>
            <p:cNvSpPr>
              <a:spLocks noChangeArrowheads="1"/>
            </p:cNvSpPr>
            <p:nvPr/>
          </p:nvSpPr>
          <p:spPr bwMode="auto">
            <a:xfrm>
              <a:off x="990600" y="685800"/>
              <a:ext cx="7924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Ultimate Goal of protein structure prediction   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 rot="16200000" flipH="1">
            <a:off x="1689100" y="4584700"/>
            <a:ext cx="914400" cy="762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727200" y="4622800"/>
            <a:ext cx="914400" cy="685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5486400" y="4800600"/>
            <a:ext cx="3276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Is not yet accomplished  </a:t>
            </a:r>
            <a:r>
              <a:rPr lang="en-US" b="1">
                <a:solidFill>
                  <a:schemeClr val="tx2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1" descr="EIN_fix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3338"/>
            <a:ext cx="51435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48132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 rot="-1046256">
            <a:off x="6567488" y="1609725"/>
            <a:ext cx="1143000" cy="1281113"/>
            <a:chOff x="7743137" y="1189938"/>
            <a:chExt cx="1143001" cy="1281752"/>
          </a:xfrm>
        </p:grpSpPr>
        <p:sp>
          <p:nvSpPr>
            <p:cNvPr id="96" name="Hexagon 95"/>
            <p:cNvSpPr/>
            <p:nvPr/>
          </p:nvSpPr>
          <p:spPr>
            <a:xfrm rot="16200000">
              <a:off x="7769093" y="1369049"/>
              <a:ext cx="1067332" cy="914401"/>
            </a:xfrm>
            <a:prstGeom prst="hexagon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 bwMode="auto">
            <a:xfrm rot="18655984">
              <a:off x="8650105" y="2016864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 bwMode="auto">
            <a:xfrm rot="18655984">
              <a:off x="8656756" y="1417960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 bwMode="auto">
            <a:xfrm rot="18655984">
              <a:off x="8194761" y="1182876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 bwMode="auto">
            <a:xfrm rot="18655984">
              <a:off x="7741622" y="1425625"/>
              <a:ext cx="227126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 bwMode="auto">
            <a:xfrm rot="18655984">
              <a:off x="7747222" y="2009482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 bwMode="auto">
            <a:xfrm rot="18655984">
              <a:off x="8191431" y="2232318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11"/>
          <p:cNvGrpSpPr>
            <a:grpSpLocks/>
          </p:cNvGrpSpPr>
          <p:nvPr/>
        </p:nvGrpSpPr>
        <p:grpSpPr bwMode="auto">
          <a:xfrm rot="-1046256">
            <a:off x="5592763" y="2065338"/>
            <a:ext cx="2293937" cy="4125912"/>
            <a:chOff x="5192725" y="1635249"/>
            <a:chExt cx="2293843" cy="4125470"/>
          </a:xfrm>
        </p:grpSpPr>
        <p:cxnSp>
          <p:nvCxnSpPr>
            <p:cNvPr id="31" name="Straight Connector 3"/>
            <p:cNvCxnSpPr/>
            <p:nvPr/>
          </p:nvCxnSpPr>
          <p:spPr bwMode="auto">
            <a:xfrm rot="4611655">
              <a:off x="5351998" y="2952234"/>
              <a:ext cx="609535" cy="53179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9"/>
            <p:cNvCxnSpPr/>
            <p:nvPr/>
          </p:nvCxnSpPr>
          <p:spPr bwMode="auto">
            <a:xfrm rot="1436712" flipH="1" flipV="1">
              <a:off x="6264420" y="4462551"/>
              <a:ext cx="609575" cy="531755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3"/>
            <p:cNvCxnSpPr/>
            <p:nvPr/>
          </p:nvCxnSpPr>
          <p:spPr bwMode="auto">
            <a:xfrm rot="7396535" flipH="1" flipV="1">
              <a:off x="6464871" y="4004039"/>
              <a:ext cx="609535" cy="53814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21"/>
            <p:cNvSpPr>
              <a:spLocks noChangeAspect="1"/>
            </p:cNvSpPr>
            <p:nvPr/>
          </p:nvSpPr>
          <p:spPr bwMode="auto">
            <a:xfrm rot="7396535" flipH="1">
              <a:off x="6297467" y="423608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rot="3433247" flipH="1" flipV="1">
              <a:off x="6919152" y="3511831"/>
              <a:ext cx="609535" cy="53179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>
              <a:spLocks noChangeAspect="1"/>
            </p:cNvSpPr>
            <p:nvPr/>
          </p:nvSpPr>
          <p:spPr bwMode="auto">
            <a:xfrm rot="3433247" flipH="1">
              <a:off x="7038645" y="4027929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2986103">
              <a:off x="5154009" y="3647945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 bwMode="auto">
            <a:xfrm rot="2986103" flipV="1">
              <a:off x="5363681" y="3433601"/>
              <a:ext cx="228576" cy="2254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3" name="Straight Connector 3"/>
            <p:cNvCxnSpPr>
              <a:endCxn id="107" idx="1"/>
            </p:cNvCxnSpPr>
            <p:nvPr/>
          </p:nvCxnSpPr>
          <p:spPr bwMode="auto">
            <a:xfrm rot="16200000" flipV="1">
              <a:off x="6827073" y="3041119"/>
              <a:ext cx="780966" cy="13651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>
              <a:spLocks noChangeAspect="1"/>
            </p:cNvSpPr>
            <p:nvPr/>
          </p:nvSpPr>
          <p:spPr bwMode="auto">
            <a:xfrm rot="2317271" flipH="1">
              <a:off x="7158942" y="3352032"/>
              <a:ext cx="228591" cy="2301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rot="3051806">
              <a:off x="5573315" y="2297202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>
              <a:spLocks noChangeAspect="1"/>
            </p:cNvSpPr>
            <p:nvPr/>
          </p:nvSpPr>
          <p:spPr bwMode="auto">
            <a:xfrm rot="4611655" flipV="1">
              <a:off x="5728177" y="2783607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Connector 3"/>
            <p:cNvCxnSpPr/>
            <p:nvPr/>
          </p:nvCxnSpPr>
          <p:spPr bwMode="auto">
            <a:xfrm rot="1430041">
              <a:off x="5284114" y="4389249"/>
              <a:ext cx="609575" cy="53175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"/>
            <p:cNvCxnSpPr/>
            <p:nvPr/>
          </p:nvCxnSpPr>
          <p:spPr bwMode="auto">
            <a:xfrm rot="710083">
              <a:off x="5690393" y="5085947"/>
              <a:ext cx="609575" cy="53493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4"/>
            <p:cNvSpPr>
              <a:spLocks noChangeAspect="1"/>
            </p:cNvSpPr>
            <p:nvPr/>
          </p:nvSpPr>
          <p:spPr bwMode="auto">
            <a:xfrm rot="710083" flipV="1">
              <a:off x="5671411" y="4913064"/>
              <a:ext cx="228591" cy="233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5" name="Straight Connector 3"/>
            <p:cNvCxnSpPr/>
            <p:nvPr/>
          </p:nvCxnSpPr>
          <p:spPr bwMode="auto">
            <a:xfrm rot="5400000" flipH="1" flipV="1">
              <a:off x="6151898" y="5106051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4"/>
            <p:cNvSpPr>
              <a:spLocks noChangeAspect="1"/>
            </p:cNvSpPr>
            <p:nvPr/>
          </p:nvSpPr>
          <p:spPr bwMode="auto">
            <a:xfrm rot="5400000" flipH="1">
              <a:off x="6099081" y="552976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10"/>
            <p:cNvSpPr>
              <a:spLocks noChangeAspect="1"/>
            </p:cNvSpPr>
            <p:nvPr/>
          </p:nvSpPr>
          <p:spPr bwMode="auto">
            <a:xfrm rot="1436712" flipH="1">
              <a:off x="6597260" y="4960827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 rot="5400000" flipH="1">
              <a:off x="6609574" y="2331386"/>
              <a:ext cx="311117" cy="71275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3"/>
            <p:cNvCxnSpPr/>
            <p:nvPr/>
          </p:nvCxnSpPr>
          <p:spPr bwMode="auto">
            <a:xfrm rot="3019185" flipH="1" flipV="1">
              <a:off x="6173468" y="1871913"/>
              <a:ext cx="609535" cy="53972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>
              <a:spLocks noChangeAspect="1"/>
            </p:cNvSpPr>
            <p:nvPr/>
          </p:nvSpPr>
          <p:spPr bwMode="auto">
            <a:xfrm rot="3019185" flipH="1">
              <a:off x="6342677" y="2391826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 rot="16746728" flipH="1" flipV="1">
              <a:off x="5866338" y="1697816"/>
              <a:ext cx="609535" cy="52861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>
              <a:spLocks noChangeAspect="1"/>
            </p:cNvSpPr>
            <p:nvPr/>
          </p:nvSpPr>
          <p:spPr bwMode="auto">
            <a:xfrm rot="16746728" flipH="1">
              <a:off x="6357608" y="1634499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10"/>
            <p:cNvSpPr>
              <a:spLocks noChangeAspect="1"/>
            </p:cNvSpPr>
            <p:nvPr/>
          </p:nvSpPr>
          <p:spPr bwMode="auto">
            <a:xfrm rot="3051806" flipV="1">
              <a:off x="5788959" y="2078155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 rot="1430041" flipV="1">
              <a:off x="5343273" y="4207557"/>
              <a:ext cx="228591" cy="2269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 bwMode="auto">
            <a:xfrm rot="19953983" flipH="1">
              <a:off x="6997897" y="2710766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14" name="Oval 113"/>
          <p:cNvSpPr/>
          <p:nvPr/>
        </p:nvSpPr>
        <p:spPr>
          <a:xfrm>
            <a:off x="5626100" y="1371600"/>
            <a:ext cx="2590800" cy="487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6172200"/>
            <a:ext cx="3276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structures </a:t>
            </a: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7100888" y="1019175"/>
            <a:ext cx="1190625" cy="1225550"/>
            <a:chOff x="7101527" y="1019170"/>
            <a:chExt cx="1190625" cy="1225267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7101527" y="2242850"/>
              <a:ext cx="1190625" cy="1587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 rot="5400000" flipH="1" flipV="1">
              <a:off x="6502387" y="1627835"/>
              <a:ext cx="1218918" cy="1587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grpSp>
        <p:nvGrpSpPr>
          <p:cNvPr id="49156" name="Group 102"/>
          <p:cNvGrpSpPr>
            <a:grpSpLocks/>
          </p:cNvGrpSpPr>
          <p:nvPr/>
        </p:nvGrpSpPr>
        <p:grpSpPr bwMode="auto">
          <a:xfrm rot="-1046256">
            <a:off x="6567488" y="1609725"/>
            <a:ext cx="1143000" cy="1281113"/>
            <a:chOff x="7743137" y="1189938"/>
            <a:chExt cx="1143001" cy="1281752"/>
          </a:xfrm>
        </p:grpSpPr>
        <p:sp>
          <p:nvSpPr>
            <p:cNvPr id="96" name="Hexagon 95"/>
            <p:cNvSpPr/>
            <p:nvPr/>
          </p:nvSpPr>
          <p:spPr>
            <a:xfrm rot="16200000">
              <a:off x="7769093" y="1369049"/>
              <a:ext cx="1067332" cy="914401"/>
            </a:xfrm>
            <a:prstGeom prst="hexagon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 bwMode="auto">
            <a:xfrm rot="18655984">
              <a:off x="8650105" y="2016864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 bwMode="auto">
            <a:xfrm rot="18655984">
              <a:off x="8656756" y="1417960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 bwMode="auto">
            <a:xfrm rot="18655984">
              <a:off x="8194761" y="1182876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 bwMode="auto">
            <a:xfrm rot="18655984">
              <a:off x="7741622" y="1425625"/>
              <a:ext cx="227126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 bwMode="auto">
            <a:xfrm rot="18655984">
              <a:off x="7747222" y="2009482"/>
              <a:ext cx="228714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 bwMode="auto">
            <a:xfrm rot="18655984">
              <a:off x="8191431" y="2232318"/>
              <a:ext cx="228714" cy="228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9157" name="Group 111"/>
          <p:cNvGrpSpPr>
            <a:grpSpLocks/>
          </p:cNvGrpSpPr>
          <p:nvPr/>
        </p:nvGrpSpPr>
        <p:grpSpPr bwMode="auto">
          <a:xfrm rot="-1046256">
            <a:off x="5592763" y="2065338"/>
            <a:ext cx="2293937" cy="4125912"/>
            <a:chOff x="5192725" y="1635249"/>
            <a:chExt cx="2293843" cy="4125470"/>
          </a:xfrm>
        </p:grpSpPr>
        <p:cxnSp>
          <p:nvCxnSpPr>
            <p:cNvPr id="31" name="Straight Connector 3"/>
            <p:cNvCxnSpPr/>
            <p:nvPr/>
          </p:nvCxnSpPr>
          <p:spPr bwMode="auto">
            <a:xfrm rot="4611655">
              <a:off x="5351998" y="2952234"/>
              <a:ext cx="609535" cy="53179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9"/>
            <p:cNvCxnSpPr/>
            <p:nvPr/>
          </p:nvCxnSpPr>
          <p:spPr bwMode="auto">
            <a:xfrm rot="1436712" flipH="1" flipV="1">
              <a:off x="6264420" y="4462551"/>
              <a:ext cx="609575" cy="531755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3"/>
            <p:cNvCxnSpPr/>
            <p:nvPr/>
          </p:nvCxnSpPr>
          <p:spPr bwMode="auto">
            <a:xfrm rot="7396535" flipH="1" flipV="1">
              <a:off x="6464871" y="4004039"/>
              <a:ext cx="609535" cy="53814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21"/>
            <p:cNvSpPr>
              <a:spLocks noChangeAspect="1"/>
            </p:cNvSpPr>
            <p:nvPr/>
          </p:nvSpPr>
          <p:spPr bwMode="auto">
            <a:xfrm rot="7396535" flipH="1">
              <a:off x="6297467" y="423608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rot="3433247" flipH="1" flipV="1">
              <a:off x="6919152" y="3511831"/>
              <a:ext cx="609535" cy="53179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>
              <a:spLocks noChangeAspect="1"/>
            </p:cNvSpPr>
            <p:nvPr/>
          </p:nvSpPr>
          <p:spPr bwMode="auto">
            <a:xfrm rot="3433247" flipH="1">
              <a:off x="7038645" y="4027929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2986103">
              <a:off x="5154009" y="3647945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 bwMode="auto">
            <a:xfrm rot="2986103" flipV="1">
              <a:off x="5363681" y="3433601"/>
              <a:ext cx="228576" cy="2254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3" name="Straight Connector 3"/>
            <p:cNvCxnSpPr>
              <a:endCxn id="107" idx="1"/>
            </p:cNvCxnSpPr>
            <p:nvPr/>
          </p:nvCxnSpPr>
          <p:spPr bwMode="auto">
            <a:xfrm rot="16200000" flipV="1">
              <a:off x="6827073" y="3041119"/>
              <a:ext cx="780966" cy="13651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>
              <a:spLocks noChangeAspect="1"/>
            </p:cNvSpPr>
            <p:nvPr/>
          </p:nvSpPr>
          <p:spPr bwMode="auto">
            <a:xfrm rot="2317271" flipH="1">
              <a:off x="7158942" y="3352032"/>
              <a:ext cx="228591" cy="2301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rot="3051806">
              <a:off x="5573315" y="2297202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>
              <a:spLocks noChangeAspect="1"/>
            </p:cNvSpPr>
            <p:nvPr/>
          </p:nvSpPr>
          <p:spPr bwMode="auto">
            <a:xfrm rot="4611655" flipV="1">
              <a:off x="5728177" y="2783607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Connector 3"/>
            <p:cNvCxnSpPr/>
            <p:nvPr/>
          </p:nvCxnSpPr>
          <p:spPr bwMode="auto">
            <a:xfrm rot="1430041">
              <a:off x="5284114" y="4389249"/>
              <a:ext cx="609575" cy="53175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"/>
            <p:cNvCxnSpPr/>
            <p:nvPr/>
          </p:nvCxnSpPr>
          <p:spPr bwMode="auto">
            <a:xfrm rot="710083">
              <a:off x="5690393" y="5085947"/>
              <a:ext cx="609575" cy="53493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4"/>
            <p:cNvSpPr>
              <a:spLocks noChangeAspect="1"/>
            </p:cNvSpPr>
            <p:nvPr/>
          </p:nvSpPr>
          <p:spPr bwMode="auto">
            <a:xfrm rot="710083" flipV="1">
              <a:off x="5671411" y="4913064"/>
              <a:ext cx="228591" cy="233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5" name="Straight Connector 3"/>
            <p:cNvCxnSpPr/>
            <p:nvPr/>
          </p:nvCxnSpPr>
          <p:spPr bwMode="auto">
            <a:xfrm rot="5400000" flipH="1" flipV="1">
              <a:off x="6151898" y="5106051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4"/>
            <p:cNvSpPr>
              <a:spLocks noChangeAspect="1"/>
            </p:cNvSpPr>
            <p:nvPr/>
          </p:nvSpPr>
          <p:spPr bwMode="auto">
            <a:xfrm rot="5400000" flipH="1">
              <a:off x="6099081" y="552976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10"/>
            <p:cNvSpPr>
              <a:spLocks noChangeAspect="1"/>
            </p:cNvSpPr>
            <p:nvPr/>
          </p:nvSpPr>
          <p:spPr bwMode="auto">
            <a:xfrm rot="1436712" flipH="1">
              <a:off x="6597260" y="4960827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 rot="5400000" flipH="1">
              <a:off x="6609574" y="2331386"/>
              <a:ext cx="311117" cy="71275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3"/>
            <p:cNvCxnSpPr/>
            <p:nvPr/>
          </p:nvCxnSpPr>
          <p:spPr bwMode="auto">
            <a:xfrm rot="3019185" flipH="1" flipV="1">
              <a:off x="6173468" y="1871913"/>
              <a:ext cx="609535" cy="53972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>
              <a:spLocks noChangeAspect="1"/>
            </p:cNvSpPr>
            <p:nvPr/>
          </p:nvSpPr>
          <p:spPr bwMode="auto">
            <a:xfrm rot="3019185" flipH="1">
              <a:off x="6342677" y="2391826"/>
              <a:ext cx="228576" cy="2285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 rot="16746728" flipH="1" flipV="1">
              <a:off x="5866338" y="1697816"/>
              <a:ext cx="609535" cy="52861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>
              <a:spLocks noChangeAspect="1"/>
            </p:cNvSpPr>
            <p:nvPr/>
          </p:nvSpPr>
          <p:spPr bwMode="auto">
            <a:xfrm rot="16746728" flipH="1">
              <a:off x="6357608" y="1634499"/>
              <a:ext cx="228576" cy="22859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10"/>
            <p:cNvSpPr>
              <a:spLocks noChangeAspect="1"/>
            </p:cNvSpPr>
            <p:nvPr/>
          </p:nvSpPr>
          <p:spPr bwMode="auto">
            <a:xfrm rot="3051806" flipV="1">
              <a:off x="5788959" y="2078155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 rot="1430041" flipV="1">
              <a:off x="5343273" y="4207557"/>
              <a:ext cx="228591" cy="2269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 bwMode="auto">
            <a:xfrm rot="19953983" flipH="1">
              <a:off x="6997897" y="2710766"/>
              <a:ext cx="228591" cy="22857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14" name="Oval 113"/>
          <p:cNvSpPr/>
          <p:nvPr/>
        </p:nvSpPr>
        <p:spPr>
          <a:xfrm>
            <a:off x="5626100" y="1371600"/>
            <a:ext cx="2590800" cy="487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6172200"/>
            <a:ext cx="3276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structures </a:t>
            </a:r>
          </a:p>
        </p:txBody>
      </p:sp>
      <p:grpSp>
        <p:nvGrpSpPr>
          <p:cNvPr id="49160" name="Group 42"/>
          <p:cNvGrpSpPr>
            <a:grpSpLocks/>
          </p:cNvGrpSpPr>
          <p:nvPr/>
        </p:nvGrpSpPr>
        <p:grpSpPr bwMode="auto">
          <a:xfrm>
            <a:off x="7100888" y="1019175"/>
            <a:ext cx="1190625" cy="1225550"/>
            <a:chOff x="7101527" y="1019170"/>
            <a:chExt cx="1190625" cy="1225267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7101527" y="2242850"/>
              <a:ext cx="1190625" cy="1587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 rot="5400000" flipH="1" flipV="1">
              <a:off x="6502387" y="1627835"/>
              <a:ext cx="1218918" cy="1587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161" name="Picture 51" descr="fr_hp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303338"/>
            <a:ext cx="428625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6172200"/>
            <a:ext cx="3276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structures </a:t>
            </a:r>
          </a:p>
        </p:txBody>
      </p:sp>
      <p:pic>
        <p:nvPicPr>
          <p:cNvPr id="50181" name="Picture 51" descr="fr_hp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303338"/>
            <a:ext cx="428625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 bwMode="auto">
          <a:xfrm>
            <a:off x="4495800" y="1371600"/>
            <a:ext cx="4572000" cy="4324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Randomization of domain positions </a:t>
            </a: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and Rigid body dynamics repeated 10 times; then the lowest energy structure submitted to final simulated annealing part of the protocol</a:t>
            </a:r>
          </a:p>
          <a:p>
            <a:pPr>
              <a:defRPr/>
            </a:pPr>
            <a:endParaRPr lang="en-US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</a:rPr>
              <a:t>      512 structures calculated.</a:t>
            </a:r>
            <a:endParaRPr lang="en-US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Experimental restrains were</a:t>
            </a:r>
          </a:p>
          <a:p>
            <a:pPr>
              <a:defRPr/>
            </a:pPr>
            <a:endParaRPr lang="en-US" sz="500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endParaRPr lang="en-US" sz="500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r>
              <a:rPr lang="en-US" sz="800" dirty="0">
                <a:solidFill>
                  <a:schemeClr val="accent2"/>
                </a:solidFill>
              </a:rPr>
              <a:t>    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Components of Rotation Diffusion Tensor</a:t>
            </a:r>
          </a:p>
          <a:p>
            <a:pPr>
              <a:defRPr/>
            </a:pPr>
            <a:endParaRPr lang="en-US" sz="800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and</a:t>
            </a:r>
          </a:p>
          <a:p>
            <a:pPr>
              <a:defRPr/>
            </a:pPr>
            <a:endParaRPr lang="en-US" sz="500" dirty="0">
              <a:solidFill>
                <a:schemeClr val="accent2"/>
              </a:solidFill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 Highly ambiguous distance restraints </a:t>
            </a:r>
            <a:br>
              <a:rPr lang="en-US" dirty="0">
                <a:solidFill>
                  <a:schemeClr val="accent2"/>
                </a:solidFill>
                <a:latin typeface="+mn-lt"/>
              </a:rPr>
            </a:br>
            <a:r>
              <a:rPr lang="en-US" dirty="0">
                <a:solidFill>
                  <a:schemeClr val="accent2"/>
                </a:solidFill>
                <a:latin typeface="+mn-lt"/>
              </a:rPr>
              <a:t> from chemical shift perturbation mapping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13716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6172200"/>
            <a:ext cx="3276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10 lowest energy structures </a:t>
            </a:r>
          </a:p>
        </p:txBody>
      </p:sp>
      <p:pic>
        <p:nvPicPr>
          <p:cNvPr id="51205" name="Picture 51" descr="fr_hp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303338"/>
            <a:ext cx="428625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Fig6_f.tif"/>
          <p:cNvPicPr>
            <a:picLocks noChangeAspect="1"/>
          </p:cNvPicPr>
          <p:nvPr/>
        </p:nvPicPr>
        <p:blipFill>
          <a:blip r:embed="rId4"/>
          <a:srcRect t="7442" b="8038"/>
          <a:stretch>
            <a:fillRect/>
          </a:stretch>
        </p:blipFill>
        <p:spPr bwMode="auto">
          <a:xfrm>
            <a:off x="4821238" y="1497013"/>
            <a:ext cx="3754437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891088" y="6122988"/>
            <a:ext cx="34655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C</a:t>
            </a:r>
            <a:r>
              <a:rPr lang="en-US" dirty="0">
                <a:solidFill>
                  <a:schemeClr val="accent2"/>
                </a:solidFill>
                <a:latin typeface="+mn-lt"/>
                <a:sym typeface="Symbol"/>
              </a:rPr>
              <a:t> RMSD	1.20 0.03 [</a:t>
            </a:r>
            <a:r>
              <a:rPr lang="en-US" dirty="0">
                <a:solidFill>
                  <a:schemeClr val="accent2"/>
                </a:solidFill>
                <a:latin typeface="+mn-lt"/>
                <a:cs typeface="Times New Roman"/>
                <a:sym typeface="Symbol"/>
              </a:rPr>
              <a:t>Å]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 descr="RMSD_Normal_op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1828800"/>
            <a:ext cx="4827587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9"/>
          <p:cNvSpPr txBox="1">
            <a:spLocks noChangeArrowheads="1"/>
          </p:cNvSpPr>
          <p:nvPr/>
        </p:nvSpPr>
        <p:spPr bwMode="auto">
          <a:xfrm>
            <a:off x="422275" y="1001713"/>
            <a:ext cx="82597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3206750" algn="l"/>
                <a:tab pos="4230688" algn="l"/>
              </a:tabLst>
            </a:pPr>
            <a:r>
              <a:rPr lang="en-US">
                <a:solidFill>
                  <a:schemeClr val="accent2"/>
                </a:solidFill>
              </a:rPr>
              <a:t>Experimental temperature:	313 K	Optimized Temperature: </a:t>
            </a:r>
            <a:r>
              <a:rPr lang="en-US">
                <a:solidFill>
                  <a:srgbClr val="FF0000"/>
                </a:solidFill>
              </a:rPr>
              <a:t>307.7 ± 0.5</a:t>
            </a:r>
            <a:r>
              <a:rPr lang="en-US">
                <a:solidFill>
                  <a:schemeClr val="accent2"/>
                </a:solidFill>
              </a:rPr>
              <a:t>  </a:t>
            </a:r>
          </a:p>
          <a:p>
            <a:pPr>
              <a:tabLst>
                <a:tab pos="3206750" algn="l"/>
                <a:tab pos="4230688" algn="l"/>
              </a:tabLst>
            </a:pPr>
            <a:r>
              <a:rPr lang="en-US">
                <a:solidFill>
                  <a:schemeClr val="accent2"/>
                </a:solidFill>
              </a:rPr>
              <a:t>Temperature of the minimum:	307 K </a:t>
            </a: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pic>
        <p:nvPicPr>
          <p:cNvPr id="52229" name="Picture 5" descr="Energy_normal_op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0"/>
            <a:ext cx="4827588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Stat_norm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1444625"/>
            <a:ext cx="4827587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288925" y="425450"/>
            <a:ext cx="5129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Application to an asymmetric complex </a:t>
            </a:r>
          </a:p>
        </p:txBody>
      </p:sp>
      <p:sp>
        <p:nvSpPr>
          <p:cNvPr id="53252" name="Rectangle 2"/>
          <p:cNvSpPr>
            <a:spLocks noChangeArrowheads="1"/>
          </p:cNvSpPr>
          <p:nvPr/>
        </p:nvSpPr>
        <p:spPr bwMode="auto">
          <a:xfrm>
            <a:off x="1524000" y="92551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EIN – HPr complex</a:t>
            </a:r>
            <a:endParaRPr lang="en-US"/>
          </a:p>
        </p:txBody>
      </p:sp>
      <p:pic>
        <p:nvPicPr>
          <p:cNvPr id="53253" name="Picture 3" descr="Total_norma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4625"/>
            <a:ext cx="4827588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2438400" y="5715000"/>
            <a:ext cx="4686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75 % in the largest cluster of solutions (red)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3"/>
          <p:cNvGrpSpPr>
            <a:grpSpLocks/>
          </p:cNvGrpSpPr>
          <p:nvPr/>
        </p:nvGrpSpPr>
        <p:grpSpPr bwMode="auto">
          <a:xfrm>
            <a:off x="533400" y="457200"/>
            <a:ext cx="8077200" cy="5943600"/>
            <a:chOff x="533400" y="457200"/>
            <a:chExt cx="8077200" cy="5943600"/>
          </a:xfrm>
        </p:grpSpPr>
        <p:sp>
          <p:nvSpPr>
            <p:cNvPr id="2" name="Rounded Rectangle 1"/>
            <p:cNvSpPr/>
            <p:nvPr/>
          </p:nvSpPr>
          <p:spPr>
            <a:xfrm>
              <a:off x="533400" y="457200"/>
              <a:ext cx="8077200" cy="594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1905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276" name="Rectangle 2"/>
            <p:cNvSpPr>
              <a:spLocks noChangeArrowheads="1"/>
            </p:cNvSpPr>
            <p:nvPr/>
          </p:nvSpPr>
          <p:spPr bwMode="auto">
            <a:xfrm>
              <a:off x="990600" y="862802"/>
              <a:ext cx="7239000" cy="5170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2200" b="1">
                  <a:solidFill>
                    <a:schemeClr val="accent2"/>
                  </a:solidFill>
                </a:rPr>
                <a:t>CONCLUSIONS</a:t>
              </a:r>
            </a:p>
            <a:p>
              <a:pPr algn="just"/>
              <a:endParaRPr lang="en-US" sz="800">
                <a:solidFill>
                  <a:schemeClr val="accent2"/>
                </a:solidFill>
              </a:endParaRP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Accuracy of the structures obtained using shape restraints derived from protein rotation tensor is comparable to the accuracy of standard structure determination protocols.</a:t>
              </a: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When refining structures of globular proteins, these restraints, in combination with other information, could help to solve the problem of poor packing density of NMR protein structures.</a:t>
              </a: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When assembling protein complexes, the relaxation data even for one domain of the complex are enough to drive accurate domain assembly.</a:t>
              </a: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In some cases these restraints can be the only experimental information necessary to obtain correct domain assembly.</a:t>
              </a: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981200" y="152400"/>
            <a:ext cx="2436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Future directions 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44513" y="152400"/>
            <a:ext cx="1604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Immediate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4600" y="533400"/>
            <a:ext cx="586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Orientation information form Diffusion Tensor </a:t>
            </a:r>
          </a:p>
        </p:txBody>
      </p:sp>
      <p:grpSp>
        <p:nvGrpSpPr>
          <p:cNvPr id="55301" name="Group 125"/>
          <p:cNvGrpSpPr>
            <a:grpSpLocks/>
          </p:cNvGrpSpPr>
          <p:nvPr/>
        </p:nvGrpSpPr>
        <p:grpSpPr bwMode="auto">
          <a:xfrm>
            <a:off x="4114800" y="1524000"/>
            <a:ext cx="1552575" cy="2897188"/>
            <a:chOff x="6858000" y="990600"/>
            <a:chExt cx="1552578" cy="289718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6886575" y="3886200"/>
              <a:ext cx="1524003" cy="1588"/>
            </a:xfrm>
            <a:prstGeom prst="straightConnector1">
              <a:avLst/>
            </a:prstGeom>
            <a:ln w="2540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6200000" flipV="1">
              <a:off x="5430044" y="2418556"/>
              <a:ext cx="2895600" cy="39688"/>
            </a:xfrm>
            <a:prstGeom prst="straightConnector1">
              <a:avLst/>
            </a:prstGeom>
            <a:ln w="2540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02"/>
          <p:cNvGrpSpPr>
            <a:grpSpLocks/>
          </p:cNvGrpSpPr>
          <p:nvPr/>
        </p:nvGrpSpPr>
        <p:grpSpPr bwMode="auto">
          <a:xfrm rot="-1046256">
            <a:off x="4294188" y="1838325"/>
            <a:ext cx="1143000" cy="1281113"/>
            <a:chOff x="7743137" y="1189938"/>
            <a:chExt cx="1143001" cy="1281752"/>
          </a:xfrm>
        </p:grpSpPr>
        <p:sp>
          <p:nvSpPr>
            <p:cNvPr id="13" name="Hexagon 12"/>
            <p:cNvSpPr/>
            <p:nvPr/>
          </p:nvSpPr>
          <p:spPr>
            <a:xfrm rot="16200000">
              <a:off x="7769093" y="1369049"/>
              <a:ext cx="1067332" cy="914401"/>
            </a:xfrm>
            <a:prstGeom prst="hexagon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 rot="18655984">
              <a:off x="8650105" y="2016864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 bwMode="auto">
            <a:xfrm rot="18655984">
              <a:off x="8656756" y="1417960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 rot="18655984">
              <a:off x="8194761" y="1182876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 bwMode="auto">
            <a:xfrm rot="18655984">
              <a:off x="7741622" y="1425625"/>
              <a:ext cx="227126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 bwMode="auto">
            <a:xfrm rot="18655984">
              <a:off x="7747222" y="2009482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 bwMode="auto">
            <a:xfrm rot="18655984">
              <a:off x="8191431" y="2232318"/>
              <a:ext cx="228714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5303" name="Group 111"/>
          <p:cNvGrpSpPr>
            <a:grpSpLocks/>
          </p:cNvGrpSpPr>
          <p:nvPr/>
        </p:nvGrpSpPr>
        <p:grpSpPr bwMode="auto">
          <a:xfrm rot="-1046256">
            <a:off x="3319463" y="2293938"/>
            <a:ext cx="2293937" cy="4125912"/>
            <a:chOff x="5192725" y="1635249"/>
            <a:chExt cx="2293843" cy="4125470"/>
          </a:xfrm>
        </p:grpSpPr>
        <p:cxnSp>
          <p:nvCxnSpPr>
            <p:cNvPr id="21" name="Straight Connector 3"/>
            <p:cNvCxnSpPr/>
            <p:nvPr/>
          </p:nvCxnSpPr>
          <p:spPr bwMode="auto">
            <a:xfrm rot="4611655">
              <a:off x="5351998" y="2952234"/>
              <a:ext cx="609535" cy="53179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9"/>
            <p:cNvCxnSpPr/>
            <p:nvPr/>
          </p:nvCxnSpPr>
          <p:spPr bwMode="auto">
            <a:xfrm rot="1436712" flipH="1" flipV="1">
              <a:off x="6264420" y="4462551"/>
              <a:ext cx="609575" cy="531755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"/>
            <p:cNvCxnSpPr/>
            <p:nvPr/>
          </p:nvCxnSpPr>
          <p:spPr bwMode="auto">
            <a:xfrm rot="7396535" flipH="1" flipV="1">
              <a:off x="6464871" y="4004039"/>
              <a:ext cx="609535" cy="538140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1"/>
            <p:cNvSpPr>
              <a:spLocks noChangeAspect="1"/>
            </p:cNvSpPr>
            <p:nvPr/>
          </p:nvSpPr>
          <p:spPr bwMode="auto">
            <a:xfrm rot="7396535" flipH="1">
              <a:off x="6297467" y="423608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rot="3433247" flipH="1" flipV="1">
              <a:off x="6919152" y="3511831"/>
              <a:ext cx="609535" cy="53179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>
              <a:spLocks noChangeAspect="1"/>
            </p:cNvSpPr>
            <p:nvPr/>
          </p:nvSpPr>
          <p:spPr bwMode="auto">
            <a:xfrm rot="3433247" flipH="1">
              <a:off x="7038645" y="4027929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rot="2986103">
              <a:off x="5154009" y="3647945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>
              <a:spLocks noChangeAspect="1"/>
            </p:cNvSpPr>
            <p:nvPr/>
          </p:nvSpPr>
          <p:spPr bwMode="auto">
            <a:xfrm rot="2986103" flipV="1">
              <a:off x="5363681" y="3433601"/>
              <a:ext cx="228576" cy="2254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3"/>
            <p:cNvCxnSpPr>
              <a:endCxn id="46" idx="1"/>
            </p:cNvCxnSpPr>
            <p:nvPr/>
          </p:nvCxnSpPr>
          <p:spPr bwMode="auto">
            <a:xfrm rot="16200000" flipV="1">
              <a:off x="6827073" y="3041119"/>
              <a:ext cx="780966" cy="13651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 bwMode="auto">
            <a:xfrm rot="2317271" flipH="1">
              <a:off x="7158942" y="3352032"/>
              <a:ext cx="228591" cy="23016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 rot="3051806">
              <a:off x="5573315" y="2297202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>
              <a:spLocks noChangeAspect="1"/>
            </p:cNvSpPr>
            <p:nvPr/>
          </p:nvSpPr>
          <p:spPr bwMode="auto">
            <a:xfrm rot="4611655" flipV="1">
              <a:off x="5728177" y="2783607"/>
              <a:ext cx="228576" cy="2270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3" name="Straight Connector 3"/>
            <p:cNvCxnSpPr/>
            <p:nvPr/>
          </p:nvCxnSpPr>
          <p:spPr bwMode="auto">
            <a:xfrm rot="1430041">
              <a:off x="5284114" y="4389249"/>
              <a:ext cx="609575" cy="53175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"/>
            <p:cNvCxnSpPr/>
            <p:nvPr/>
          </p:nvCxnSpPr>
          <p:spPr bwMode="auto">
            <a:xfrm rot="710083">
              <a:off x="5690393" y="5085947"/>
              <a:ext cx="609575" cy="534931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4"/>
            <p:cNvSpPr>
              <a:spLocks noChangeAspect="1"/>
            </p:cNvSpPr>
            <p:nvPr/>
          </p:nvSpPr>
          <p:spPr bwMode="auto">
            <a:xfrm rot="710083" flipV="1">
              <a:off x="5671411" y="4913064"/>
              <a:ext cx="228591" cy="23333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6" name="Straight Connector 3"/>
            <p:cNvCxnSpPr/>
            <p:nvPr/>
          </p:nvCxnSpPr>
          <p:spPr bwMode="auto">
            <a:xfrm rot="5400000" flipH="1" flipV="1">
              <a:off x="6151898" y="5106051"/>
              <a:ext cx="609535" cy="53337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4"/>
            <p:cNvSpPr>
              <a:spLocks noChangeAspect="1"/>
            </p:cNvSpPr>
            <p:nvPr/>
          </p:nvSpPr>
          <p:spPr bwMode="auto">
            <a:xfrm rot="5400000" flipH="1">
              <a:off x="6099081" y="5529762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10"/>
            <p:cNvSpPr>
              <a:spLocks noChangeAspect="1"/>
            </p:cNvSpPr>
            <p:nvPr/>
          </p:nvSpPr>
          <p:spPr bwMode="auto">
            <a:xfrm rot="1436712" flipH="1">
              <a:off x="6597260" y="4960827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rot="5400000" flipH="1">
              <a:off x="6609574" y="2331386"/>
              <a:ext cx="311117" cy="712759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"/>
            <p:cNvCxnSpPr/>
            <p:nvPr/>
          </p:nvCxnSpPr>
          <p:spPr bwMode="auto">
            <a:xfrm rot="3019185" flipH="1" flipV="1">
              <a:off x="6173468" y="1871913"/>
              <a:ext cx="609535" cy="539728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>
              <a:spLocks noChangeAspect="1"/>
            </p:cNvSpPr>
            <p:nvPr/>
          </p:nvSpPr>
          <p:spPr bwMode="auto">
            <a:xfrm rot="3019185" flipH="1">
              <a:off x="6342677" y="2391826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 rot="16746728" flipH="1" flipV="1">
              <a:off x="5866338" y="1697816"/>
              <a:ext cx="609535" cy="528616"/>
            </a:xfrm>
            <a:prstGeom prst="line">
              <a:avLst/>
            </a:prstGeom>
            <a:ln w="381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>
              <a:spLocks noChangeAspect="1"/>
            </p:cNvSpPr>
            <p:nvPr/>
          </p:nvSpPr>
          <p:spPr bwMode="auto">
            <a:xfrm rot="16746728" flipH="1">
              <a:off x="6357608" y="1634499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10"/>
            <p:cNvSpPr>
              <a:spLocks noChangeAspect="1"/>
            </p:cNvSpPr>
            <p:nvPr/>
          </p:nvSpPr>
          <p:spPr bwMode="auto">
            <a:xfrm rot="3051806" flipV="1">
              <a:off x="5788959" y="2078155"/>
              <a:ext cx="228576" cy="2285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 bwMode="auto">
            <a:xfrm rot="1430041" flipV="1">
              <a:off x="5343273" y="4207557"/>
              <a:ext cx="228591" cy="2269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 bwMode="auto">
            <a:xfrm rot="19953983" flipH="1">
              <a:off x="6997897" y="2710766"/>
              <a:ext cx="228591" cy="2285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47" name="Oval 46"/>
          <p:cNvSpPr/>
          <p:nvPr/>
        </p:nvSpPr>
        <p:spPr>
          <a:xfrm>
            <a:off x="3352800" y="1593850"/>
            <a:ext cx="2590800" cy="487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4786313" y="1287463"/>
            <a:ext cx="1190625" cy="1225550"/>
            <a:chOff x="7101527" y="1019170"/>
            <a:chExt cx="1190625" cy="1225267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>
              <a:off x="7101527" y="2242849"/>
              <a:ext cx="1190625" cy="1588"/>
            </a:xfrm>
            <a:prstGeom prst="straightConnector1">
              <a:avLst/>
            </a:prstGeom>
            <a:ln w="2540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 bwMode="auto">
            <a:xfrm rot="5400000" flipH="1" flipV="1">
              <a:off x="6502387" y="1627835"/>
              <a:ext cx="1218918" cy="1587"/>
            </a:xfrm>
            <a:prstGeom prst="straightConnector1">
              <a:avLst/>
            </a:prstGeom>
            <a:ln w="2540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981200" y="152400"/>
            <a:ext cx="2436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Future directions 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1371600" y="533400"/>
            <a:ext cx="701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Structural information from residue specific relaxation NMR rates </a:t>
            </a:r>
            <a:endParaRPr lang="en-US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7174" name="Group 82"/>
          <p:cNvGrpSpPr>
            <a:grpSpLocks/>
          </p:cNvGrpSpPr>
          <p:nvPr/>
        </p:nvGrpSpPr>
        <p:grpSpPr bwMode="auto">
          <a:xfrm>
            <a:off x="266700" y="3592513"/>
            <a:ext cx="8572500" cy="2960687"/>
            <a:chOff x="266700" y="3276600"/>
            <a:chExt cx="8572500" cy="2960132"/>
          </a:xfrm>
        </p:grpSpPr>
        <p:graphicFrame>
          <p:nvGraphicFramePr>
            <p:cNvPr id="7170" name="Object 7"/>
            <p:cNvGraphicFramePr>
              <a:graphicFrameLocks noChangeAspect="1"/>
            </p:cNvGraphicFramePr>
            <p:nvPr/>
          </p:nvGraphicFramePr>
          <p:xfrm>
            <a:off x="266700" y="3810000"/>
            <a:ext cx="8572500" cy="2057400"/>
          </p:xfrm>
          <a:graphic>
            <a:graphicData uri="http://schemas.openxmlformats.org/presentationml/2006/ole">
              <p:oleObj spid="_x0000_s7170" name="Equation" r:id="rId4" imgW="5079960" imgH="1218960" progId="Equation.3">
                <p:embed/>
              </p:oleObj>
            </a:graphicData>
          </a:graphic>
        </p:graphicFrame>
        <p:sp>
          <p:nvSpPr>
            <p:cNvPr id="7186" name="Rectangle 54"/>
            <p:cNvSpPr>
              <a:spLocks noChangeArrowheads="1"/>
            </p:cNvSpPr>
            <p:nvPr/>
          </p:nvSpPr>
          <p:spPr bwMode="auto">
            <a:xfrm>
              <a:off x="990600" y="3276600"/>
              <a:ext cx="35573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Rotation of a protein as a whole  </a:t>
              </a:r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3657600" y="3657529"/>
              <a:ext cx="457200" cy="304743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8" name="Rectangle 70"/>
            <p:cNvSpPr>
              <a:spLocks noChangeArrowheads="1"/>
            </p:cNvSpPr>
            <p:nvPr/>
          </p:nvSpPr>
          <p:spPr bwMode="auto">
            <a:xfrm>
              <a:off x="5943600" y="3276600"/>
              <a:ext cx="27494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Protein Domain Mobility  </a:t>
              </a:r>
              <a:endParaRPr lang="en-US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rot="5400000">
              <a:off x="6057986" y="3771743"/>
              <a:ext cx="914229" cy="68580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0" name="Rectangle 74"/>
            <p:cNvSpPr>
              <a:spLocks noChangeArrowheads="1"/>
            </p:cNvSpPr>
            <p:nvPr/>
          </p:nvSpPr>
          <p:spPr bwMode="auto">
            <a:xfrm>
              <a:off x="865763" y="5257800"/>
              <a:ext cx="18774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Protein structure</a:t>
              </a:r>
              <a:endParaRPr lang="en-US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3048000" y="5257429"/>
              <a:ext cx="1295400" cy="152371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2" name="Rectangle 79"/>
            <p:cNvSpPr>
              <a:spLocks noChangeArrowheads="1"/>
            </p:cNvSpPr>
            <p:nvPr/>
          </p:nvSpPr>
          <p:spPr bwMode="auto">
            <a:xfrm>
              <a:off x="2133600" y="5867400"/>
              <a:ext cx="15824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Local mobility</a:t>
              </a:r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V="1">
              <a:off x="3733800" y="5790729"/>
              <a:ext cx="2209800" cy="228557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5" name="Group 85"/>
          <p:cNvGrpSpPr>
            <a:grpSpLocks/>
          </p:cNvGrpSpPr>
          <p:nvPr/>
        </p:nvGrpSpPr>
        <p:grpSpPr bwMode="auto">
          <a:xfrm>
            <a:off x="512763" y="1154113"/>
            <a:ext cx="7869237" cy="1817687"/>
            <a:chOff x="304800" y="1219200"/>
            <a:chExt cx="7869183" cy="1817132"/>
          </a:xfrm>
        </p:grpSpPr>
        <p:sp>
          <p:nvSpPr>
            <p:cNvPr id="7176" name="Rectangle 55"/>
            <p:cNvSpPr>
              <a:spLocks noChangeArrowheads="1"/>
            </p:cNvSpPr>
            <p:nvPr/>
          </p:nvSpPr>
          <p:spPr bwMode="auto">
            <a:xfrm>
              <a:off x="1246496" y="2315794"/>
              <a:ext cx="5966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000" i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7177" name="Rectangle 56"/>
            <p:cNvSpPr>
              <a:spLocks noChangeArrowheads="1"/>
            </p:cNvSpPr>
            <p:nvPr/>
          </p:nvSpPr>
          <p:spPr bwMode="auto">
            <a:xfrm>
              <a:off x="3290376" y="2315794"/>
              <a:ext cx="6447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0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</a:t>
              </a:r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7178" name="Rectangle 57"/>
            <p:cNvSpPr>
              <a:spLocks noChangeArrowheads="1"/>
            </p:cNvSpPr>
            <p:nvPr/>
          </p:nvSpPr>
          <p:spPr bwMode="auto">
            <a:xfrm>
              <a:off x="304800" y="1371600"/>
              <a:ext cx="23134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Correlation function  </a:t>
              </a:r>
              <a:endParaRPr lang="en-US"/>
            </a:p>
          </p:txBody>
        </p:sp>
        <p:sp>
          <p:nvSpPr>
            <p:cNvPr id="7179" name="Rectangle 58"/>
            <p:cNvSpPr>
              <a:spLocks noChangeArrowheads="1"/>
            </p:cNvSpPr>
            <p:nvPr/>
          </p:nvSpPr>
          <p:spPr bwMode="auto">
            <a:xfrm>
              <a:off x="2834139" y="1371600"/>
              <a:ext cx="18902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Spectral density </a:t>
              </a:r>
              <a:endParaRPr lang="en-US"/>
            </a:p>
          </p:txBody>
        </p:sp>
        <p:sp>
          <p:nvSpPr>
            <p:cNvPr id="7180" name="Rectangle 59"/>
            <p:cNvSpPr>
              <a:spLocks noChangeArrowheads="1"/>
            </p:cNvSpPr>
            <p:nvPr/>
          </p:nvSpPr>
          <p:spPr bwMode="auto">
            <a:xfrm>
              <a:off x="5257800" y="1219200"/>
              <a:ext cx="291618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Experimentally </a:t>
              </a:r>
            </a:p>
            <a:p>
              <a:r>
                <a:rPr lang="en-US">
                  <a:solidFill>
                    <a:schemeClr val="accent2"/>
                  </a:solidFill>
                </a:rPr>
                <a:t>Measured relaxation rates </a:t>
              </a:r>
              <a:endParaRPr lang="en-US"/>
            </a:p>
          </p:txBody>
        </p:sp>
        <p:sp>
          <p:nvSpPr>
            <p:cNvPr id="7181" name="Rectangle 60"/>
            <p:cNvSpPr>
              <a:spLocks noChangeArrowheads="1"/>
            </p:cNvSpPr>
            <p:nvPr/>
          </p:nvSpPr>
          <p:spPr bwMode="auto">
            <a:xfrm>
              <a:off x="5257800" y="1981200"/>
              <a:ext cx="4267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000" baseline="-25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82" name="Rectangle 61"/>
            <p:cNvSpPr>
              <a:spLocks noChangeArrowheads="1"/>
            </p:cNvSpPr>
            <p:nvPr/>
          </p:nvSpPr>
          <p:spPr bwMode="auto">
            <a:xfrm>
              <a:off x="5257800" y="2667000"/>
              <a:ext cx="4026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1981188" y="2514204"/>
              <a:ext cx="1279516" cy="1587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endCxn id="7181" idx="1"/>
            </p:cNvCxnSpPr>
            <p:nvPr/>
          </p:nvCxnSpPr>
          <p:spPr>
            <a:xfrm flipV="1">
              <a:off x="4114774" y="2180931"/>
              <a:ext cx="1142992" cy="257096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endCxn id="7182" idx="1"/>
            </p:cNvCxnSpPr>
            <p:nvPr/>
          </p:nvCxnSpPr>
          <p:spPr>
            <a:xfrm>
              <a:off x="4114774" y="2618947"/>
              <a:ext cx="1142992" cy="233291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981200" y="152400"/>
            <a:ext cx="2436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Future directions </a:t>
            </a:r>
          </a:p>
        </p:txBody>
      </p:sp>
      <p:sp>
        <p:nvSpPr>
          <p:cNvPr id="8196" name="Rectangle 18"/>
          <p:cNvSpPr>
            <a:spLocks noChangeArrowheads="1"/>
          </p:cNvSpPr>
          <p:nvPr/>
        </p:nvSpPr>
        <p:spPr bwMode="auto">
          <a:xfrm>
            <a:off x="381000" y="5816600"/>
            <a:ext cx="3505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/>
              <a:t>Favro</a:t>
            </a:r>
            <a:r>
              <a:rPr lang="en-US" sz="1600" i="1"/>
              <a:t>, Phys. Rev. 1960</a:t>
            </a:r>
          </a:p>
          <a:p>
            <a:r>
              <a:rPr lang="en-US" sz="1600" b="1" i="1"/>
              <a:t>Wo</a:t>
            </a:r>
            <a:r>
              <a:rPr lang="en-US" sz="1600" b="1" i="1">
                <a:cs typeface="Arial" charset="0"/>
              </a:rPr>
              <a:t>e</a:t>
            </a:r>
            <a:r>
              <a:rPr lang="en-US" sz="1600" b="1" i="1"/>
              <a:t>ssner</a:t>
            </a:r>
            <a:r>
              <a:rPr lang="en-US" sz="1600" i="1"/>
              <a:t>, J. Chem. Phys. 1962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1371600" y="533400"/>
            <a:ext cx="701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Structural information from residue specific relaxation NMR rates </a:t>
            </a:r>
            <a:endParaRPr lang="en-US"/>
          </a:p>
        </p:txBody>
      </p:sp>
      <p:grpSp>
        <p:nvGrpSpPr>
          <p:cNvPr id="8199" name="Group 16"/>
          <p:cNvGrpSpPr>
            <a:grpSpLocks/>
          </p:cNvGrpSpPr>
          <p:nvPr/>
        </p:nvGrpSpPr>
        <p:grpSpPr bwMode="auto">
          <a:xfrm>
            <a:off x="609600" y="1924050"/>
            <a:ext cx="5886450" cy="2190750"/>
            <a:chOff x="609600" y="1371600"/>
            <a:chExt cx="5886450" cy="2190750"/>
          </a:xfrm>
        </p:grpSpPr>
        <p:pic>
          <p:nvPicPr>
            <p:cNvPr id="8203" name="Picture 1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" y="1828800"/>
              <a:ext cx="5457825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Rectangle 10"/>
            <p:cNvSpPr>
              <a:spLocks noChangeArrowheads="1"/>
            </p:cNvSpPr>
            <p:nvPr/>
          </p:nvSpPr>
          <p:spPr bwMode="auto">
            <a:xfrm>
              <a:off x="609600" y="1371600"/>
              <a:ext cx="35573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Rotation of a protein as a whole  </a:t>
              </a:r>
              <a:endParaRPr lang="en-US"/>
            </a:p>
          </p:txBody>
        </p:sp>
        <p:graphicFrame>
          <p:nvGraphicFramePr>
            <p:cNvPr id="8194" name="Object 19"/>
            <p:cNvGraphicFramePr>
              <a:graphicFrameLocks noChangeAspect="1"/>
            </p:cNvGraphicFramePr>
            <p:nvPr/>
          </p:nvGraphicFramePr>
          <p:xfrm>
            <a:off x="609600" y="3124200"/>
            <a:ext cx="5886450" cy="438150"/>
          </p:xfrm>
          <a:graphic>
            <a:graphicData uri="http://schemas.openxmlformats.org/presentationml/2006/ole">
              <p:oleObj spid="_x0000_s8194" name="Equation" r:id="rId5" imgW="3962400" imgH="292100" progId="Equation.3">
                <p:embed/>
              </p:oleObj>
            </a:graphicData>
          </a:graphic>
        </p:graphicFrame>
        <p:sp>
          <p:nvSpPr>
            <p:cNvPr id="8205" name="Rectangle 12"/>
            <p:cNvSpPr>
              <a:spLocks noChangeArrowheads="1"/>
            </p:cNvSpPr>
            <p:nvPr/>
          </p:nvSpPr>
          <p:spPr bwMode="auto">
            <a:xfrm>
              <a:off x="685800" y="2647950"/>
              <a:ext cx="18774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Protein structure</a:t>
              </a:r>
              <a:endParaRPr lang="en-US"/>
            </a:p>
          </p:txBody>
        </p:sp>
      </p:grpSp>
      <p:grpSp>
        <p:nvGrpSpPr>
          <p:cNvPr id="8200" name="Group 15"/>
          <p:cNvGrpSpPr>
            <a:grpSpLocks/>
          </p:cNvGrpSpPr>
          <p:nvPr/>
        </p:nvGrpSpPr>
        <p:grpSpPr bwMode="auto">
          <a:xfrm>
            <a:off x="838200" y="1169988"/>
            <a:ext cx="4276725" cy="708025"/>
            <a:chOff x="1045192" y="3905058"/>
            <a:chExt cx="4276872" cy="707886"/>
          </a:xfrm>
        </p:grpSpPr>
        <p:sp>
          <p:nvSpPr>
            <p:cNvPr id="8201" name="Rectangle 13"/>
            <p:cNvSpPr>
              <a:spLocks noChangeArrowheads="1"/>
            </p:cNvSpPr>
            <p:nvPr/>
          </p:nvSpPr>
          <p:spPr bwMode="auto">
            <a:xfrm>
              <a:off x="1045192" y="3905058"/>
              <a:ext cx="1066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i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200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200" i="1">
                  <a:latin typeface="Times New Roman" pitchFamily="18" charset="0"/>
                  <a:cs typeface="Times New Roman" pitchFamily="18" charset="0"/>
                </a:rPr>
                <a:t> /R</a:t>
              </a:r>
              <a:r>
                <a:rPr lang="en-US" sz="2200" baseline="-25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200">
                <a:latin typeface="Times New Roman" pitchFamily="18" charset="0"/>
                <a:cs typeface="Times New Roman" pitchFamily="18" charset="0"/>
              </a:endParaRPr>
            </a:p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02" name="Rectangle 14"/>
            <p:cNvSpPr>
              <a:spLocks noChangeArrowheads="1"/>
            </p:cNvSpPr>
            <p:nvPr/>
          </p:nvSpPr>
          <p:spPr bwMode="auto">
            <a:xfrm>
              <a:off x="1828800" y="3962400"/>
              <a:ext cx="34932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Independent of the local mobility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7"/>
          <p:cNvSpPr>
            <a:spLocks noChangeArrowheads="1"/>
          </p:cNvSpPr>
          <p:nvPr/>
        </p:nvSpPr>
        <p:spPr bwMode="auto">
          <a:xfrm>
            <a:off x="1709384" y="2633354"/>
            <a:ext cx="6934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chemeClr val="accent2"/>
                </a:solidFill>
              </a:rPr>
              <a:t>Experimental restraints: NOE, RDC, and etc.</a:t>
            </a:r>
          </a:p>
          <a:p>
            <a:r>
              <a:rPr lang="en-US" b="1" dirty="0">
                <a:solidFill>
                  <a:schemeClr val="tx2"/>
                </a:solidFill>
              </a:rPr>
              <a:t>  </a:t>
            </a:r>
          </a:p>
        </p:txBody>
      </p:sp>
      <p:grpSp>
        <p:nvGrpSpPr>
          <p:cNvPr id="18434" name="Group 15"/>
          <p:cNvGrpSpPr>
            <a:grpSpLocks/>
          </p:cNvGrpSpPr>
          <p:nvPr/>
        </p:nvGrpSpPr>
        <p:grpSpPr bwMode="auto">
          <a:xfrm>
            <a:off x="990600" y="381000"/>
            <a:ext cx="7924800" cy="5583238"/>
            <a:chOff x="990600" y="381000"/>
            <a:chExt cx="7924800" cy="5582827"/>
          </a:xfrm>
        </p:grpSpPr>
        <p:pic>
          <p:nvPicPr>
            <p:cNvPr id="18438" name="Picture 6" descr="6.jpg"/>
            <p:cNvPicPr>
              <a:picLocks noChangeAspect="1"/>
            </p:cNvPicPr>
            <p:nvPr/>
          </p:nvPicPr>
          <p:blipFill>
            <a:blip r:embed="rId3"/>
            <a:srcRect l="18333" r="19167"/>
            <a:stretch>
              <a:fillRect/>
            </a:stretch>
          </p:blipFill>
          <p:spPr bwMode="auto">
            <a:xfrm>
              <a:off x="3110347" y="4038600"/>
              <a:ext cx="2144683" cy="1925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9" name="Picture 4" descr="exended.jpg"/>
            <p:cNvPicPr>
              <a:picLocks noChangeAspect="1"/>
            </p:cNvPicPr>
            <p:nvPr/>
          </p:nvPicPr>
          <p:blipFill>
            <a:blip r:embed="rId4"/>
            <a:srcRect t="35172" b="36655"/>
            <a:stretch>
              <a:fillRect/>
            </a:stretch>
          </p:blipFill>
          <p:spPr bwMode="auto">
            <a:xfrm>
              <a:off x="1676400" y="1228731"/>
              <a:ext cx="5715000" cy="904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0" name="Rectangle 5"/>
            <p:cNvSpPr>
              <a:spLocks noChangeArrowheads="1"/>
            </p:cNvSpPr>
            <p:nvPr/>
          </p:nvSpPr>
          <p:spPr bwMode="auto">
            <a:xfrm>
              <a:off x="1371600" y="838200"/>
              <a:ext cx="4419600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100" b="1">
                  <a:solidFill>
                    <a:schemeClr val="accent2"/>
                  </a:solidFill>
                </a:rPr>
                <a:t>Sequence of amino acid residues</a:t>
              </a:r>
            </a:p>
          </p:txBody>
        </p:sp>
        <p:sp>
          <p:nvSpPr>
            <p:cNvPr id="18441" name="TextBox 7"/>
            <p:cNvSpPr txBox="1">
              <a:spLocks noChangeArrowheads="1"/>
            </p:cNvSpPr>
            <p:nvPr/>
          </p:nvSpPr>
          <p:spPr bwMode="auto">
            <a:xfrm>
              <a:off x="4232816" y="1726842"/>
              <a:ext cx="567784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8442" name="Rectangle 9"/>
            <p:cNvSpPr>
              <a:spLocks noChangeArrowheads="1"/>
            </p:cNvSpPr>
            <p:nvPr/>
          </p:nvSpPr>
          <p:spPr bwMode="auto">
            <a:xfrm>
              <a:off x="1447800" y="3619834"/>
              <a:ext cx="7162800" cy="46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i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a priori</a:t>
              </a:r>
              <a:r>
                <a:rPr lang="en-US" sz="2400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smtClean="0">
                  <a:solidFill>
                    <a:schemeClr val="accent2"/>
                  </a:solidFill>
                </a:rPr>
                <a:t>restraints from database of known structures</a:t>
              </a:r>
              <a:endParaRPr lang="en-US" sz="2100" b="1" dirty="0">
                <a:solidFill>
                  <a:schemeClr val="accent2"/>
                </a:solidFill>
              </a:endParaRPr>
            </a:p>
          </p:txBody>
        </p:sp>
        <p:sp>
          <p:nvSpPr>
            <p:cNvPr id="18443" name="TextBox 10"/>
            <p:cNvSpPr txBox="1">
              <a:spLocks noChangeArrowheads="1"/>
            </p:cNvSpPr>
            <p:nvPr/>
          </p:nvSpPr>
          <p:spPr bwMode="auto">
            <a:xfrm>
              <a:off x="1828800" y="4393049"/>
              <a:ext cx="631904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8444" name="Rectangle 14"/>
            <p:cNvSpPr>
              <a:spLocks noChangeArrowheads="1"/>
            </p:cNvSpPr>
            <p:nvPr/>
          </p:nvSpPr>
          <p:spPr bwMode="auto">
            <a:xfrm>
              <a:off x="990600" y="381000"/>
              <a:ext cx="7924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dirty="0" smtClean="0">
                  <a:solidFill>
                    <a:schemeClr val="accent2"/>
                  </a:solidFill>
                </a:rPr>
                <a:t>NMR Protein </a:t>
              </a:r>
              <a:r>
                <a:rPr lang="en-US" sz="2400" b="1" dirty="0">
                  <a:solidFill>
                    <a:schemeClr val="accent2"/>
                  </a:solidFill>
                </a:rPr>
                <a:t>structure </a:t>
              </a:r>
              <a:r>
                <a:rPr lang="en-US" sz="2400" b="1" dirty="0" smtClean="0">
                  <a:solidFill>
                    <a:schemeClr val="accent2"/>
                  </a:solidFill>
                </a:rPr>
                <a:t>determination   </a:t>
              </a:r>
              <a:endParaRPr lang="en-US" sz="2400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8435" name="TextBox 16"/>
          <p:cNvSpPr txBox="1">
            <a:spLocks noChangeArrowheads="1"/>
          </p:cNvSpPr>
          <p:nvPr/>
        </p:nvSpPr>
        <p:spPr bwMode="auto">
          <a:xfrm>
            <a:off x="4229100" y="2963088"/>
            <a:ext cx="568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9" name="Oval 18"/>
          <p:cNvSpPr/>
          <p:nvPr/>
        </p:nvSpPr>
        <p:spPr>
          <a:xfrm>
            <a:off x="1328384" y="2514600"/>
            <a:ext cx="6477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1981200" y="152400"/>
            <a:ext cx="2436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Future directions </a:t>
            </a:r>
          </a:p>
        </p:txBody>
      </p:sp>
      <p:sp>
        <p:nvSpPr>
          <p:cNvPr id="9221" name="Rectangle 18"/>
          <p:cNvSpPr>
            <a:spLocks noChangeArrowheads="1"/>
          </p:cNvSpPr>
          <p:nvPr/>
        </p:nvSpPr>
        <p:spPr bwMode="auto">
          <a:xfrm>
            <a:off x="381000" y="5816600"/>
            <a:ext cx="3505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1"/>
              <a:t>Favro</a:t>
            </a:r>
            <a:r>
              <a:rPr lang="en-US" sz="1600" i="1"/>
              <a:t>, Phys. Rev. 1960</a:t>
            </a:r>
          </a:p>
          <a:p>
            <a:r>
              <a:rPr lang="en-US" sz="1600" b="1" i="1"/>
              <a:t>Wo</a:t>
            </a:r>
            <a:r>
              <a:rPr lang="en-US" sz="1600" b="1" i="1">
                <a:cs typeface="Arial" charset="0"/>
              </a:rPr>
              <a:t>e</a:t>
            </a:r>
            <a:r>
              <a:rPr lang="en-US" sz="1600" b="1" i="1"/>
              <a:t>ssner</a:t>
            </a:r>
            <a:r>
              <a:rPr lang="en-US" sz="1600" i="1"/>
              <a:t>, J. Chem. Phys. 1962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3" name="Rectangle 8"/>
          <p:cNvSpPr>
            <a:spLocks noChangeArrowheads="1"/>
          </p:cNvSpPr>
          <p:nvPr/>
        </p:nvSpPr>
        <p:spPr bwMode="auto">
          <a:xfrm>
            <a:off x="1371600" y="533400"/>
            <a:ext cx="701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Structural information from residue specific relaxation NMR rates </a:t>
            </a:r>
            <a:endParaRPr lang="en-US"/>
          </a:p>
        </p:txBody>
      </p:sp>
      <p:grpSp>
        <p:nvGrpSpPr>
          <p:cNvPr id="9224" name="Group 20"/>
          <p:cNvGrpSpPr>
            <a:grpSpLocks/>
          </p:cNvGrpSpPr>
          <p:nvPr/>
        </p:nvGrpSpPr>
        <p:grpSpPr bwMode="auto">
          <a:xfrm>
            <a:off x="609600" y="1924050"/>
            <a:ext cx="5886450" cy="2190750"/>
            <a:chOff x="609600" y="1371600"/>
            <a:chExt cx="5886450" cy="2190750"/>
          </a:xfrm>
        </p:grpSpPr>
        <p:pic>
          <p:nvPicPr>
            <p:cNvPr id="9235" name="Picture 1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" y="1828800"/>
              <a:ext cx="5457825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Rectangle 10"/>
            <p:cNvSpPr>
              <a:spLocks noChangeArrowheads="1"/>
            </p:cNvSpPr>
            <p:nvPr/>
          </p:nvSpPr>
          <p:spPr bwMode="auto">
            <a:xfrm>
              <a:off x="609600" y="1371600"/>
              <a:ext cx="35573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Rotation of a protein as a whole  </a:t>
              </a:r>
              <a:endParaRPr lang="en-US"/>
            </a:p>
          </p:txBody>
        </p:sp>
        <p:graphicFrame>
          <p:nvGraphicFramePr>
            <p:cNvPr id="9219" name="Object 19"/>
            <p:cNvGraphicFramePr>
              <a:graphicFrameLocks noChangeAspect="1"/>
            </p:cNvGraphicFramePr>
            <p:nvPr/>
          </p:nvGraphicFramePr>
          <p:xfrm>
            <a:off x="609600" y="3124200"/>
            <a:ext cx="5886450" cy="438150"/>
          </p:xfrm>
          <a:graphic>
            <a:graphicData uri="http://schemas.openxmlformats.org/presentationml/2006/ole">
              <p:oleObj spid="_x0000_s9219" name="Equation" r:id="rId5" imgW="3962400" imgH="292100" progId="Equation.3">
                <p:embed/>
              </p:oleObj>
            </a:graphicData>
          </a:graphic>
        </p:graphicFrame>
        <p:sp>
          <p:nvSpPr>
            <p:cNvPr id="9237" name="Rectangle 12"/>
            <p:cNvSpPr>
              <a:spLocks noChangeArrowheads="1"/>
            </p:cNvSpPr>
            <p:nvPr/>
          </p:nvSpPr>
          <p:spPr bwMode="auto">
            <a:xfrm>
              <a:off x="685800" y="2647950"/>
              <a:ext cx="18774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Protein structure</a:t>
              </a:r>
              <a:endParaRPr lang="en-US"/>
            </a:p>
          </p:txBody>
        </p:sp>
      </p:grpSp>
      <p:grpSp>
        <p:nvGrpSpPr>
          <p:cNvPr id="9225" name="Group 19"/>
          <p:cNvGrpSpPr>
            <a:grpSpLocks/>
          </p:cNvGrpSpPr>
          <p:nvPr/>
        </p:nvGrpSpPr>
        <p:grpSpPr bwMode="auto">
          <a:xfrm>
            <a:off x="685800" y="1219200"/>
            <a:ext cx="2301875" cy="709613"/>
            <a:chOff x="609600" y="3774181"/>
            <a:chExt cx="2301548" cy="709709"/>
          </a:xfrm>
        </p:grpSpPr>
        <p:sp>
          <p:nvSpPr>
            <p:cNvPr id="9231" name="Rectangle 13"/>
            <p:cNvSpPr>
              <a:spLocks noChangeArrowheads="1"/>
            </p:cNvSpPr>
            <p:nvPr/>
          </p:nvSpPr>
          <p:spPr bwMode="auto">
            <a:xfrm>
              <a:off x="1467728" y="3776004"/>
              <a:ext cx="1066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i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200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200">
                <a:latin typeface="Times New Roman" pitchFamily="18" charset="0"/>
                <a:cs typeface="Times New Roman" pitchFamily="18" charset="0"/>
              </a:endParaRPr>
            </a:p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32" name="Rectangle 15"/>
            <p:cNvSpPr>
              <a:spLocks noChangeArrowheads="1"/>
            </p:cNvSpPr>
            <p:nvPr/>
          </p:nvSpPr>
          <p:spPr bwMode="auto">
            <a:xfrm>
              <a:off x="609600" y="3774181"/>
              <a:ext cx="6096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i="1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200" baseline="-25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200"/>
            </a:p>
          </p:txBody>
        </p:sp>
        <p:sp>
          <p:nvSpPr>
            <p:cNvPr id="9233" name="Rectangle 16"/>
            <p:cNvSpPr>
              <a:spLocks noChangeArrowheads="1"/>
            </p:cNvSpPr>
            <p:nvPr/>
          </p:nvSpPr>
          <p:spPr bwMode="auto">
            <a:xfrm>
              <a:off x="956604" y="3823648"/>
              <a:ext cx="569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and</a:t>
              </a:r>
              <a:endParaRPr lang="en-US"/>
            </a:p>
          </p:txBody>
        </p:sp>
        <p:sp>
          <p:nvSpPr>
            <p:cNvPr id="9234" name="Rectangle 17"/>
            <p:cNvSpPr>
              <a:spLocks noChangeArrowheads="1"/>
            </p:cNvSpPr>
            <p:nvPr/>
          </p:nvSpPr>
          <p:spPr bwMode="auto">
            <a:xfrm>
              <a:off x="1828800" y="3810000"/>
              <a:ext cx="10823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separate</a:t>
              </a:r>
              <a:endParaRPr lang="en-US"/>
            </a:p>
          </p:txBody>
        </p:sp>
      </p:grpSp>
      <p:sp>
        <p:nvSpPr>
          <p:cNvPr id="9226" name="Rectangle 21"/>
          <p:cNvSpPr>
            <a:spLocks noChangeArrowheads="1"/>
          </p:cNvSpPr>
          <p:nvPr/>
        </p:nvSpPr>
        <p:spPr bwMode="auto">
          <a:xfrm>
            <a:off x="762000" y="4343400"/>
            <a:ext cx="158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Local mobility</a:t>
            </a:r>
            <a:endParaRPr lang="en-US"/>
          </a:p>
        </p:txBody>
      </p:sp>
      <p:sp>
        <p:nvSpPr>
          <p:cNvPr id="9227" name="Text Box 17"/>
          <p:cNvSpPr txBox="1">
            <a:spLocks noChangeArrowheads="1"/>
          </p:cNvSpPr>
          <p:nvPr/>
        </p:nvSpPr>
        <p:spPr bwMode="auto">
          <a:xfrm>
            <a:off x="4149725" y="5816600"/>
            <a:ext cx="2403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/>
              <a:t>Lipari &amp; Szabo</a:t>
            </a:r>
            <a:endParaRPr lang="en-US" sz="1600" i="1"/>
          </a:p>
          <a:p>
            <a:r>
              <a:rPr lang="en-US" sz="1600" i="1"/>
              <a:t>J. Am. Chem. Soc. 1982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609600" y="4922838"/>
          <a:ext cx="3867150" cy="384175"/>
        </p:xfrm>
        <a:graphic>
          <a:graphicData uri="http://schemas.openxmlformats.org/presentationml/2006/ole">
            <p:oleObj spid="_x0000_s9218" name="Equation" r:id="rId6" imgW="2590800" imgH="254000" progId="Equation.3">
              <p:embed/>
            </p:oleObj>
          </a:graphicData>
        </a:graphic>
      </p:graphicFrame>
      <p:grpSp>
        <p:nvGrpSpPr>
          <p:cNvPr id="9228" name="Group 24"/>
          <p:cNvGrpSpPr>
            <a:grpSpLocks/>
          </p:cNvGrpSpPr>
          <p:nvPr/>
        </p:nvGrpSpPr>
        <p:grpSpPr bwMode="auto">
          <a:xfrm>
            <a:off x="4813300" y="4741863"/>
            <a:ext cx="3390900" cy="668337"/>
            <a:chOff x="4736336" y="4687669"/>
            <a:chExt cx="3391414" cy="667939"/>
          </a:xfrm>
        </p:grpSpPr>
        <p:sp>
          <p:nvSpPr>
            <p:cNvPr id="9229" name="Rectangle 25"/>
            <p:cNvSpPr>
              <a:spLocks noChangeArrowheads="1"/>
            </p:cNvSpPr>
            <p:nvPr/>
          </p:nvSpPr>
          <p:spPr bwMode="auto">
            <a:xfrm>
              <a:off x="4736336" y="4687669"/>
              <a:ext cx="3391414" cy="645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Requires ensemble refinement </a:t>
              </a:r>
            </a:p>
            <a:p>
              <a:r>
                <a:rPr lang="en-US">
                  <a:solidFill>
                    <a:schemeClr val="accent2"/>
                  </a:solidFill>
                </a:rPr>
                <a:t>to evaluate order parameters </a:t>
              </a:r>
              <a:endParaRPr lang="en-US"/>
            </a:p>
          </p:txBody>
        </p:sp>
        <p:sp>
          <p:nvSpPr>
            <p:cNvPr id="9230" name="Rectangle 26"/>
            <p:cNvSpPr>
              <a:spLocks noChangeArrowheads="1"/>
            </p:cNvSpPr>
            <p:nvPr/>
          </p:nvSpPr>
          <p:spPr bwMode="auto">
            <a:xfrm>
              <a:off x="7717808" y="4955498"/>
              <a:ext cx="39786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000" baseline="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981200" y="152400"/>
            <a:ext cx="2436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Future directions </a:t>
            </a: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>
            <a:off x="1371600" y="533400"/>
            <a:ext cx="701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Structural information from residue specific relaxation NMR rates </a:t>
            </a:r>
            <a:endParaRPr 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914400" y="990600"/>
            <a:ext cx="2749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Protein Domain Mobility  </a:t>
            </a:r>
            <a:endParaRPr lang="en-US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466850" y="152400"/>
            <a:ext cx="66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Far 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143000" y="1524000"/>
            <a:ext cx="7010400" cy="3927475"/>
            <a:chOff x="990600" y="1711656"/>
            <a:chExt cx="7010400" cy="3927144"/>
          </a:xfrm>
        </p:grpSpPr>
        <p:pic>
          <p:nvPicPr>
            <p:cNvPr id="56328" name="Picture 33" descr="Ub2_new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32196" y="1711656"/>
              <a:ext cx="6667500" cy="3787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Oval 29"/>
            <p:cNvSpPr/>
            <p:nvPr/>
          </p:nvSpPr>
          <p:spPr>
            <a:xfrm>
              <a:off x="990600" y="1752928"/>
              <a:ext cx="7010400" cy="38858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3"/>
          <p:cNvGrpSpPr>
            <a:grpSpLocks/>
          </p:cNvGrpSpPr>
          <p:nvPr/>
        </p:nvGrpSpPr>
        <p:grpSpPr bwMode="auto">
          <a:xfrm>
            <a:off x="533400" y="457200"/>
            <a:ext cx="8077200" cy="6573838"/>
            <a:chOff x="533400" y="457200"/>
            <a:chExt cx="8077200" cy="6574036"/>
          </a:xfrm>
        </p:grpSpPr>
        <p:sp>
          <p:nvSpPr>
            <p:cNvPr id="2" name="Rounded Rectangle 1"/>
            <p:cNvSpPr/>
            <p:nvPr/>
          </p:nvSpPr>
          <p:spPr>
            <a:xfrm>
              <a:off x="533400" y="457200"/>
              <a:ext cx="8077200" cy="59437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1905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348" name="Rectangle 2"/>
            <p:cNvSpPr>
              <a:spLocks noChangeArrowheads="1"/>
            </p:cNvSpPr>
            <p:nvPr/>
          </p:nvSpPr>
          <p:spPr bwMode="auto">
            <a:xfrm>
              <a:off x="1143000" y="937260"/>
              <a:ext cx="7391400" cy="6093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sz="2200" b="1">
                  <a:solidFill>
                    <a:schemeClr val="accent2"/>
                  </a:solidFill>
                </a:rPr>
                <a:t>ACKNOWLEDGMENTS</a:t>
              </a:r>
            </a:p>
            <a:p>
              <a:pPr algn="just"/>
              <a:endParaRPr lang="en-US" sz="800">
                <a:solidFill>
                  <a:schemeClr val="accent2"/>
                </a:solidFill>
              </a:endParaRP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Co-authors of the paper:	Jeong-Yong Suh, </a:t>
              </a: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				Alexander Grishaev,</a:t>
              </a: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 				G. Marius Clore,</a:t>
              </a: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 				Charles D. Schwieters</a:t>
              </a: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For the help 			Daniel Garrett</a:t>
              </a: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with the NMR data on EIN</a:t>
              </a: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For the help 			John Kuszewski</a:t>
              </a: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with Xplor-NIH code</a:t>
              </a: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  <a:p>
              <a:r>
                <a:rPr lang="en-US" sz="2000">
                  <a:solidFill>
                    <a:schemeClr val="accent2"/>
                  </a:solidFill>
                </a:rPr>
                <a:t>For funding			National Research Council 	 </a:t>
              </a:r>
            </a:p>
            <a:p>
              <a:pPr algn="just"/>
              <a:r>
                <a:rPr lang="en-US" sz="2000">
                  <a:solidFill>
                    <a:schemeClr val="accent2"/>
                  </a:solidFill>
                </a:rPr>
                <a:t>	 </a:t>
              </a: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  <a:p>
              <a:pPr algn="just"/>
              <a:endParaRPr lang="en-US"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5" name="Group 2"/>
          <p:cNvGrpSpPr>
            <a:grpSpLocks/>
          </p:cNvGrpSpPr>
          <p:nvPr/>
        </p:nvGrpSpPr>
        <p:grpSpPr bwMode="auto">
          <a:xfrm>
            <a:off x="-228600" y="160338"/>
            <a:ext cx="9372600" cy="6199187"/>
            <a:chOff x="-144" y="101"/>
            <a:chExt cx="5904" cy="3905"/>
          </a:xfrm>
        </p:grpSpPr>
        <p:graphicFrame>
          <p:nvGraphicFramePr>
            <p:cNvPr id="10242" name="Object 3"/>
            <p:cNvGraphicFramePr>
              <a:graphicFrameLocks noChangeAspect="1"/>
            </p:cNvGraphicFramePr>
            <p:nvPr/>
          </p:nvGraphicFramePr>
          <p:xfrm>
            <a:off x="360" y="816"/>
            <a:ext cx="2280" cy="2158"/>
          </p:xfrm>
          <a:graphic>
            <a:graphicData uri="http://schemas.openxmlformats.org/presentationml/2006/ole">
              <p:oleObj spid="_x0000_s10242" name="Graph" r:id="rId4" imgW="3127248" imgH="3147974" progId="Origin50.Graph">
                <p:embed/>
              </p:oleObj>
            </a:graphicData>
          </a:graphic>
        </p:graphicFrame>
        <p:sp>
          <p:nvSpPr>
            <p:cNvPr id="10246" name="Rectangle 4"/>
            <p:cNvSpPr>
              <a:spLocks noChangeArrowheads="1"/>
            </p:cNvSpPr>
            <p:nvPr/>
          </p:nvSpPr>
          <p:spPr bwMode="auto">
            <a:xfrm>
              <a:off x="-144" y="242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247" name="Rectangle 5"/>
            <p:cNvSpPr>
              <a:spLocks noChangeArrowheads="1"/>
            </p:cNvSpPr>
            <p:nvPr/>
          </p:nvSpPr>
          <p:spPr bwMode="auto">
            <a:xfrm>
              <a:off x="-144" y="1940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248" name="Rectangle 6"/>
            <p:cNvSpPr>
              <a:spLocks noChangeArrowheads="1"/>
            </p:cNvSpPr>
            <p:nvPr/>
          </p:nvSpPr>
          <p:spPr bwMode="auto">
            <a:xfrm>
              <a:off x="144" y="3775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249" name="Text Box 7"/>
            <p:cNvSpPr txBox="1">
              <a:spLocks noChangeArrowheads="1"/>
            </p:cNvSpPr>
            <p:nvPr/>
          </p:nvSpPr>
          <p:spPr bwMode="auto">
            <a:xfrm>
              <a:off x="288" y="101"/>
              <a:ext cx="35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Correlation times for 841 protein structures</a:t>
              </a:r>
            </a:p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Hydration shell effect</a:t>
              </a:r>
            </a:p>
          </p:txBody>
        </p:sp>
        <p:sp>
          <p:nvSpPr>
            <p:cNvPr id="10250" name="Text Box 8"/>
            <p:cNvSpPr txBox="1">
              <a:spLocks noChangeArrowheads="1"/>
            </p:cNvSpPr>
            <p:nvPr/>
          </p:nvSpPr>
          <p:spPr bwMode="auto">
            <a:xfrm>
              <a:off x="672" y="3360"/>
              <a:ext cx="8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Power law </a:t>
              </a:r>
            </a:p>
          </p:txBody>
        </p:sp>
        <p:sp>
          <p:nvSpPr>
            <p:cNvPr id="10251" name="Rectangle 9"/>
            <p:cNvSpPr>
              <a:spLocks noChangeArrowheads="1"/>
            </p:cNvSpPr>
            <p:nvPr/>
          </p:nvSpPr>
          <p:spPr bwMode="auto">
            <a:xfrm>
              <a:off x="0" y="2085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10243" name="Object 10"/>
            <p:cNvGraphicFramePr>
              <a:graphicFrameLocks noChangeAspect="1"/>
            </p:cNvGraphicFramePr>
            <p:nvPr/>
          </p:nvGraphicFramePr>
          <p:xfrm>
            <a:off x="1776" y="3312"/>
            <a:ext cx="912" cy="289"/>
          </p:xfrm>
          <a:graphic>
            <a:graphicData uri="http://schemas.openxmlformats.org/presentationml/2006/ole">
              <p:oleObj spid="_x0000_s10243" name="Equation" r:id="rId5" imgW="748975" imgH="241195" progId="Equation.3">
                <p:embed/>
              </p:oleObj>
            </a:graphicData>
          </a:graphic>
        </p:graphicFrame>
        <p:sp>
          <p:nvSpPr>
            <p:cNvPr id="10252" name="Text Box 11"/>
            <p:cNvSpPr txBox="1">
              <a:spLocks noChangeArrowheads="1"/>
            </p:cNvSpPr>
            <p:nvPr/>
          </p:nvSpPr>
          <p:spPr bwMode="auto">
            <a:xfrm>
              <a:off x="662" y="3719"/>
              <a:ext cx="18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Fractal surface dimension </a:t>
              </a:r>
            </a:p>
          </p:txBody>
        </p:sp>
        <p:sp>
          <p:nvSpPr>
            <p:cNvPr id="10253" name="Text Box 12"/>
            <p:cNvSpPr txBox="1">
              <a:spLocks noChangeArrowheads="1"/>
            </p:cNvSpPr>
            <p:nvPr/>
          </p:nvSpPr>
          <p:spPr bwMode="auto">
            <a:xfrm>
              <a:off x="3062" y="3336"/>
              <a:ext cx="8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q </a:t>
              </a:r>
              <a:r>
                <a:rPr lang="en-US">
                  <a:latin typeface="Times New Roman" pitchFamily="18" charset="0"/>
                </a:rPr>
                <a:t>~ 0.923</a:t>
              </a:r>
            </a:p>
          </p:txBody>
        </p:sp>
        <p:sp>
          <p:nvSpPr>
            <p:cNvPr id="10254" name="Rectangle 13"/>
            <p:cNvSpPr>
              <a:spLocks noChangeArrowheads="1"/>
            </p:cNvSpPr>
            <p:nvPr/>
          </p:nvSpPr>
          <p:spPr bwMode="auto">
            <a:xfrm>
              <a:off x="0" y="1999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10244" name="Object 14"/>
            <p:cNvGraphicFramePr>
              <a:graphicFrameLocks noChangeAspect="1"/>
            </p:cNvGraphicFramePr>
            <p:nvPr/>
          </p:nvGraphicFramePr>
          <p:xfrm>
            <a:off x="2544" y="3696"/>
            <a:ext cx="660" cy="258"/>
          </p:xfrm>
          <a:graphic>
            <a:graphicData uri="http://schemas.openxmlformats.org/presentationml/2006/ole">
              <p:oleObj spid="_x0000_s10244" name="Equation" r:id="rId6" imgW="609480" imgH="241200" progId="Equation.3">
                <p:embed/>
              </p:oleObj>
            </a:graphicData>
          </a:graphic>
        </p:graphicFrame>
        <p:sp>
          <p:nvSpPr>
            <p:cNvPr id="10255" name="Rectangle 15"/>
            <p:cNvSpPr>
              <a:spLocks noChangeArrowheads="1"/>
            </p:cNvSpPr>
            <p:nvPr/>
          </p:nvSpPr>
          <p:spPr bwMode="auto">
            <a:xfrm>
              <a:off x="3360" y="3696"/>
              <a:ext cx="8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>
                  <a:latin typeface="Times New Roman" pitchFamily="18" charset="0"/>
                  <a:cs typeface="Times New Roman" pitchFamily="18" charset="0"/>
                </a:rPr>
                <a:t>~2.2 </a:t>
              </a:r>
              <a:r>
                <a:rPr lang="en-US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</a:t>
              </a:r>
              <a:r>
                <a:rPr lang="en-US">
                  <a:latin typeface="Times New Roman" pitchFamily="18" charset="0"/>
                  <a:cs typeface="Times New Roman" pitchFamily="18" charset="0"/>
                </a:rPr>
                <a:t> 2.3</a:t>
              </a:r>
              <a:r>
                <a:rPr lang="en-US" sz="20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</a:p>
          </p:txBody>
        </p:sp>
        <p:grpSp>
          <p:nvGrpSpPr>
            <p:cNvPr id="10256" name="Group 16"/>
            <p:cNvGrpSpPr>
              <a:grpSpLocks/>
            </p:cNvGrpSpPr>
            <p:nvPr/>
          </p:nvGrpSpPr>
          <p:grpSpPr bwMode="auto">
            <a:xfrm>
              <a:off x="2880" y="759"/>
              <a:ext cx="2307" cy="2214"/>
              <a:chOff x="2880" y="759"/>
              <a:chExt cx="2307" cy="2214"/>
            </a:xfrm>
          </p:grpSpPr>
          <p:sp>
            <p:nvSpPr>
              <p:cNvPr id="10257" name="Rectangle 17"/>
              <p:cNvSpPr>
                <a:spLocks noChangeArrowheads="1"/>
              </p:cNvSpPr>
              <p:nvPr/>
            </p:nvSpPr>
            <p:spPr bwMode="auto">
              <a:xfrm>
                <a:off x="2954" y="1940"/>
                <a:ext cx="14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endParaRPr lang="en-US" sz="1200">
                  <a:solidFill>
                    <a:srgbClr val="FFFFFF"/>
                  </a:solidFill>
                  <a:latin typeface="Symbol" pitchFamily="18" charset="2"/>
                  <a:cs typeface="Times New Roman" pitchFamily="18" charset="0"/>
                </a:endParaRPr>
              </a:p>
              <a:p>
                <a:pPr algn="ctr" eaLnBrk="0" hangingPunct="0"/>
                <a:r>
                  <a:rPr lang="en-US" sz="1200">
                    <a:solidFill>
                      <a:srgbClr val="FFFFFF"/>
                    </a:solidFill>
                    <a:latin typeface="Symbol" pitchFamily="18" charset="2"/>
                    <a:cs typeface="Times New Roman" pitchFamily="18" charset="0"/>
                  </a:rPr>
                  <a:t> </a:t>
                </a:r>
                <a:endParaRPr lang="en-US"/>
              </a:p>
            </p:txBody>
          </p:sp>
          <p:grpSp>
            <p:nvGrpSpPr>
              <p:cNvPr id="10258" name="Group 18"/>
              <p:cNvGrpSpPr>
                <a:grpSpLocks noChangeAspect="1"/>
              </p:cNvGrpSpPr>
              <p:nvPr/>
            </p:nvGrpSpPr>
            <p:grpSpPr bwMode="auto">
              <a:xfrm>
                <a:off x="2880" y="759"/>
                <a:ext cx="2307" cy="2214"/>
                <a:chOff x="2880" y="759"/>
                <a:chExt cx="2307" cy="2214"/>
              </a:xfrm>
            </p:grpSpPr>
            <p:sp>
              <p:nvSpPr>
                <p:cNvPr id="10259" name="AutoShape 1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880" y="853"/>
                  <a:ext cx="2292" cy="2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260" name="Group 20"/>
                <p:cNvGrpSpPr>
                  <a:grpSpLocks/>
                </p:cNvGrpSpPr>
                <p:nvPr/>
              </p:nvGrpSpPr>
              <p:grpSpPr bwMode="auto">
                <a:xfrm>
                  <a:off x="3122" y="870"/>
                  <a:ext cx="1988" cy="1954"/>
                  <a:chOff x="3122" y="870"/>
                  <a:chExt cx="1988" cy="1954"/>
                </a:xfrm>
              </p:grpSpPr>
              <p:sp>
                <p:nvSpPr>
                  <p:cNvPr id="11001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472" y="2696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10</a:t>
                    </a:r>
                    <a:endParaRPr lang="en-US"/>
                  </a:p>
                </p:txBody>
              </p:sp>
              <p:sp>
                <p:nvSpPr>
                  <p:cNvPr id="11002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3720" y="2696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20</a:t>
                    </a:r>
                    <a:endParaRPr lang="en-US"/>
                  </a:p>
                </p:txBody>
              </p:sp>
              <p:sp>
                <p:nvSpPr>
                  <p:cNvPr id="11003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3968" y="2696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30</a:t>
                    </a:r>
                    <a:endParaRPr lang="en-US"/>
                  </a:p>
                </p:txBody>
              </p:sp>
              <p:sp>
                <p:nvSpPr>
                  <p:cNvPr id="11004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216" y="2696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40</a:t>
                    </a:r>
                    <a:endParaRPr lang="en-US"/>
                  </a:p>
                </p:txBody>
              </p:sp>
              <p:sp>
                <p:nvSpPr>
                  <p:cNvPr id="11005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2696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50</a:t>
                    </a:r>
                    <a:endParaRPr lang="en-US"/>
                  </a:p>
                </p:txBody>
              </p:sp>
              <p:sp>
                <p:nvSpPr>
                  <p:cNvPr id="11006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712" y="2696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60</a:t>
                    </a:r>
                    <a:endParaRPr lang="en-US"/>
                  </a:p>
                </p:txBody>
              </p:sp>
              <p:sp>
                <p:nvSpPr>
                  <p:cNvPr id="11007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960" y="2696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70</a:t>
                    </a:r>
                    <a:endParaRPr lang="en-US"/>
                  </a:p>
                </p:txBody>
              </p:sp>
              <p:sp>
                <p:nvSpPr>
                  <p:cNvPr id="11008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3122" y="2352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10</a:t>
                    </a:r>
                    <a:endParaRPr lang="en-US"/>
                  </a:p>
                </p:txBody>
              </p:sp>
              <p:sp>
                <p:nvSpPr>
                  <p:cNvPr id="11009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122" y="2105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20</a:t>
                    </a:r>
                    <a:endParaRPr lang="en-US"/>
                  </a:p>
                </p:txBody>
              </p:sp>
              <p:sp>
                <p:nvSpPr>
                  <p:cNvPr id="11010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3122" y="1859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30</a:t>
                    </a:r>
                    <a:endParaRPr lang="en-US"/>
                  </a:p>
                </p:txBody>
              </p:sp>
              <p:sp>
                <p:nvSpPr>
                  <p:cNvPr id="11011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3122" y="1611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40</a:t>
                    </a:r>
                    <a:endParaRPr lang="en-US"/>
                  </a:p>
                </p:txBody>
              </p:sp>
              <p:sp>
                <p:nvSpPr>
                  <p:cNvPr id="11012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3122" y="1364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50</a:t>
                    </a:r>
                    <a:endParaRPr lang="en-US"/>
                  </a:p>
                </p:txBody>
              </p:sp>
              <p:sp>
                <p:nvSpPr>
                  <p:cNvPr id="11013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3122" y="1117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60</a:t>
                    </a:r>
                    <a:endParaRPr lang="en-US"/>
                  </a:p>
                </p:txBody>
              </p:sp>
              <p:sp>
                <p:nvSpPr>
                  <p:cNvPr id="11014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122" y="870"/>
                    <a:ext cx="150" cy="1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1100">
                        <a:solidFill>
                          <a:srgbClr val="000000"/>
                        </a:solidFill>
                      </a:rPr>
                      <a:t>70</a:t>
                    </a:r>
                    <a:endParaRPr lang="en-US"/>
                  </a:p>
                </p:txBody>
              </p:sp>
              <p:sp>
                <p:nvSpPr>
                  <p:cNvPr id="11015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95" y="2650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16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8" y="2650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17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42" y="2650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1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66" y="2650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19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90" y="2650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0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14" y="2650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1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38" y="2650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2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62" y="2650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3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86" y="2650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4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10" y="2650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5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33" y="2650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6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8" y="2650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7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81" y="2650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8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06" y="2650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29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270" y="2650"/>
                    <a:ext cx="1736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0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254" y="2526"/>
                    <a:ext cx="16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1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3237" y="2403"/>
                    <a:ext cx="33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2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254" y="2279"/>
                    <a:ext cx="16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3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3237" y="2156"/>
                    <a:ext cx="33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4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254" y="2032"/>
                    <a:ext cx="16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5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3237" y="1909"/>
                    <a:ext cx="33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6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3254" y="1785"/>
                    <a:ext cx="16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7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237" y="1661"/>
                    <a:ext cx="33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8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254" y="1538"/>
                    <a:ext cx="16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39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237" y="1415"/>
                    <a:ext cx="33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0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254" y="1292"/>
                    <a:ext cx="16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1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3237" y="1168"/>
                    <a:ext cx="33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2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3254" y="1045"/>
                    <a:ext cx="16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3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3237" y="921"/>
                    <a:ext cx="33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4" name="Freeform 64"/>
                  <p:cNvSpPr>
                    <a:spLocks/>
                  </p:cNvSpPr>
                  <p:nvPr/>
                </p:nvSpPr>
                <p:spPr bwMode="auto">
                  <a:xfrm>
                    <a:off x="3270" y="921"/>
                    <a:ext cx="0" cy="1729"/>
                  </a:xfrm>
                  <a:custGeom>
                    <a:avLst/>
                    <a:gdLst>
                      <a:gd name="T0" fmla="*/ 1257 h 1772"/>
                      <a:gd name="T1" fmla="*/ 0 h 1772"/>
                      <a:gd name="T2" fmla="*/ 20 h 1772"/>
                      <a:gd name="T3" fmla="*/ 0 60000 65536"/>
                      <a:gd name="T4" fmla="*/ 0 60000 65536"/>
                      <a:gd name="T5" fmla="*/ 0 60000 65536"/>
                      <a:gd name="T6" fmla="*/ 0 h 1772"/>
                      <a:gd name="T7" fmla="*/ 1772 h 1772"/>
                    </a:gdLst>
                    <a:ahLst/>
                    <a:cxnLst>
                      <a:cxn ang="T3">
                        <a:pos x="0" y="T0"/>
                      </a:cxn>
                      <a:cxn ang="T4">
                        <a:pos x="0" y="T1"/>
                      </a:cxn>
                      <a:cxn ang="T5">
                        <a:pos x="0" y="T2"/>
                      </a:cxn>
                    </a:cxnLst>
                    <a:rect l="0" t="T6" r="0" b="T7"/>
                    <a:pathLst>
                      <a:path h="1772">
                        <a:moveTo>
                          <a:pt x="0" y="1772"/>
                        </a:moveTo>
                        <a:lnTo>
                          <a:pt x="0" y="0"/>
                        </a:lnTo>
                        <a:lnTo>
                          <a:pt x="0" y="34"/>
                        </a:lnTo>
                      </a:path>
                    </a:pathLst>
                  </a:cu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5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3395" y="921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6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3518" y="921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7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3642" y="921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8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3766" y="921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49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3890" y="921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0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4014" y="921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1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4138" y="921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2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4262" y="921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3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4386" y="921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4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4510" y="921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5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4633" y="921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6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4758" y="921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7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4881" y="921"/>
                    <a:ext cx="0" cy="16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8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5006" y="921"/>
                    <a:ext cx="0" cy="33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59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3270" y="921"/>
                    <a:ext cx="1736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0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2" y="2650"/>
                    <a:ext cx="34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1" name="Line 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9" y="2526"/>
                    <a:ext cx="17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2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2" y="2403"/>
                    <a:ext cx="34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3" name="Line 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9" y="2279"/>
                    <a:ext cx="17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4" name="Line 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2" y="2156"/>
                    <a:ext cx="34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5" name="Line 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9" y="2032"/>
                    <a:ext cx="17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6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2" y="1909"/>
                    <a:ext cx="34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7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9" y="1785"/>
                    <a:ext cx="17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8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2" y="1661"/>
                    <a:ext cx="34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9" name="Line 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9" y="1538"/>
                    <a:ext cx="17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0" name="Line 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2" y="1415"/>
                    <a:ext cx="34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1" name="Line 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9" y="1292"/>
                    <a:ext cx="17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2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2" y="1168"/>
                    <a:ext cx="34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3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9" y="1045"/>
                    <a:ext cx="17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4" name="Line 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2" y="921"/>
                    <a:ext cx="34" cy="0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5" name="Line 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06" y="921"/>
                    <a:ext cx="0" cy="1729"/>
                  </a:xfrm>
                  <a:prstGeom prst="line">
                    <a:avLst/>
                  </a:prstGeom>
                  <a:noFill/>
                  <a:ln w="1746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6" name="Freeform 96"/>
                  <p:cNvSpPr>
                    <a:spLocks/>
                  </p:cNvSpPr>
                  <p:nvPr/>
                </p:nvSpPr>
                <p:spPr bwMode="auto">
                  <a:xfrm>
                    <a:off x="3295" y="958"/>
                    <a:ext cx="1673" cy="1667"/>
                  </a:xfrm>
                  <a:custGeom>
                    <a:avLst/>
                    <a:gdLst>
                      <a:gd name="T0" fmla="*/ 0 w 3348"/>
                      <a:gd name="T1" fmla="*/ 0 h 3335"/>
                      <a:gd name="T2" fmla="*/ 0 w 3348"/>
                      <a:gd name="T3" fmla="*/ 0 h 3335"/>
                      <a:gd name="T4" fmla="*/ 0 w 3348"/>
                      <a:gd name="T5" fmla="*/ 0 h 3335"/>
                      <a:gd name="T6" fmla="*/ 0 w 3348"/>
                      <a:gd name="T7" fmla="*/ 0 h 3335"/>
                      <a:gd name="T8" fmla="*/ 0 w 3348"/>
                      <a:gd name="T9" fmla="*/ 0 h 33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348"/>
                      <a:gd name="T16" fmla="*/ 0 h 3335"/>
                      <a:gd name="T17" fmla="*/ 3348 w 3348"/>
                      <a:gd name="T18" fmla="*/ 3335 h 333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348" h="3335">
                        <a:moveTo>
                          <a:pt x="0" y="3335"/>
                        </a:moveTo>
                        <a:lnTo>
                          <a:pt x="3009" y="0"/>
                        </a:lnTo>
                        <a:lnTo>
                          <a:pt x="3348" y="0"/>
                        </a:lnTo>
                        <a:lnTo>
                          <a:pt x="3348" y="338"/>
                        </a:lnTo>
                        <a:lnTo>
                          <a:pt x="0" y="333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4763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7" name="Freeform 97"/>
                  <p:cNvSpPr>
                    <a:spLocks/>
                  </p:cNvSpPr>
                  <p:nvPr/>
                </p:nvSpPr>
                <p:spPr bwMode="auto">
                  <a:xfrm>
                    <a:off x="3295" y="958"/>
                    <a:ext cx="1673" cy="1667"/>
                  </a:xfrm>
                  <a:custGeom>
                    <a:avLst/>
                    <a:gdLst>
                      <a:gd name="T0" fmla="*/ 0 w 3348"/>
                      <a:gd name="T1" fmla="*/ 0 h 3335"/>
                      <a:gd name="T2" fmla="*/ 0 w 3348"/>
                      <a:gd name="T3" fmla="*/ 0 h 3335"/>
                      <a:gd name="T4" fmla="*/ 0 w 3348"/>
                      <a:gd name="T5" fmla="*/ 0 h 3335"/>
                      <a:gd name="T6" fmla="*/ 0 w 3348"/>
                      <a:gd name="T7" fmla="*/ 0 h 3335"/>
                      <a:gd name="T8" fmla="*/ 0 w 3348"/>
                      <a:gd name="T9" fmla="*/ 0 h 3335"/>
                      <a:gd name="T10" fmla="*/ 0 w 3348"/>
                      <a:gd name="T11" fmla="*/ 0 h 333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348"/>
                      <a:gd name="T19" fmla="*/ 0 h 3335"/>
                      <a:gd name="T20" fmla="*/ 3348 w 3348"/>
                      <a:gd name="T21" fmla="*/ 3335 h 333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348" h="3335">
                        <a:moveTo>
                          <a:pt x="0" y="3335"/>
                        </a:moveTo>
                        <a:lnTo>
                          <a:pt x="3009" y="0"/>
                        </a:lnTo>
                        <a:lnTo>
                          <a:pt x="3348" y="0"/>
                        </a:lnTo>
                        <a:lnTo>
                          <a:pt x="3348" y="338"/>
                        </a:lnTo>
                        <a:lnTo>
                          <a:pt x="0" y="3335"/>
                        </a:lnTo>
                      </a:path>
                    </a:pathLst>
                  </a:custGeom>
                  <a:noFill/>
                  <a:ln w="14288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8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257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79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392" y="252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0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461" y="242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1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3325" y="257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2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3338" y="256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76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4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3522" y="235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5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3929" y="196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51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7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404" y="249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8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325" y="258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89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250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0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180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476" y="247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607" y="228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245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4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3450" y="248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915" y="103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6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3469" y="243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3480" y="242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3712" y="215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9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425" y="247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0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245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1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4342" y="159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2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333" y="256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3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3416" y="251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4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3999" y="196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5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3596" y="234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6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3395" y="252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7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3953" y="184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8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3417" y="249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09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375" y="253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0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4122" y="176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1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3446" y="245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2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3374" y="253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3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3376" y="251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4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3347" y="254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5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3717" y="216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6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3495" y="239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7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3373" y="252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8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3571" y="232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19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3583" y="233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0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3638" y="223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1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3866" y="205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2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4060" y="184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3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237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4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3443" y="24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5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3436" y="245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6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3633" y="228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7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3320" y="2580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8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256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29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3333" y="257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0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3816" y="212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1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3797" y="214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2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3899" y="199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3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1620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4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3502" y="242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5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16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6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3314" y="259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7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3586" y="233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8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3566" y="233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39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756" y="212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0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3832" y="207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1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252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2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3422" y="24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3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3643" y="2264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4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3456" y="245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5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3869" y="205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6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3853" y="201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7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3767" y="210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8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3714" y="216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49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39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0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3959" y="194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1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4025" y="183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2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3405" y="250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3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3418" y="250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4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3347" y="254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5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4066" y="184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6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3422" y="247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7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42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8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3425" y="247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59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3958" y="193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0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25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1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3411" y="248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2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3794" y="209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3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3797" y="208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4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3503" y="240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5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3486" y="242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6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3592" y="230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7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15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8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455" y="245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9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396" y="252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0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3798" y="212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1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319" y="258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2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3670" y="219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3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3367" y="252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4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3314" y="258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5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3868" y="203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6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3326" y="257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7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251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8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3782" y="207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79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246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0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3852" y="201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1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437" y="247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2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3386" y="252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3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3422" y="246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4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3565" y="232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5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3895" y="202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6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3335" y="257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7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3712" y="216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8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3757" y="216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89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237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0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3354" y="255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1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3670" y="223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2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3978" y="200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3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4079" y="180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4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3448" y="247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5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3553" y="235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6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48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7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764" y="212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8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3401" y="2501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99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3345" y="256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00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3873" y="200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61" name="Group 221"/>
                <p:cNvGrpSpPr>
                  <a:grpSpLocks/>
                </p:cNvGrpSpPr>
                <p:nvPr/>
              </p:nvGrpSpPr>
              <p:grpSpPr bwMode="auto">
                <a:xfrm>
                  <a:off x="3311" y="1324"/>
                  <a:ext cx="1301" cy="1298"/>
                  <a:chOff x="3311" y="1324"/>
                  <a:chExt cx="1301" cy="1298"/>
                </a:xfrm>
              </p:grpSpPr>
              <p:sp>
                <p:nvSpPr>
                  <p:cNvPr id="10801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3422" y="248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02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3599" y="228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03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3430" y="248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04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3540" y="23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05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3559" y="235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06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248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07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3400" y="250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08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3433" y="248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09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247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0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239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1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3374" y="252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2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3404" y="250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3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3394" y="250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4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893" y="196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5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3624" y="226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6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3617" y="228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7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3451" y="246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8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3400" y="251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19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243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0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243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1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3472" y="245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2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3681" y="219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3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3377" y="252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4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425" y="247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5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3553" y="235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6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4194" y="178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7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2499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8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242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29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3786" y="2184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0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2257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1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3380" y="25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2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3655" y="224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3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238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4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3315" y="259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5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3311" y="259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6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3530" y="241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7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3351" y="2544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8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386" y="252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39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3571" y="232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0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4180" y="169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1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3693" y="216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2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675" y="221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3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484" y="245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4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550" y="232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5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624" y="225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6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959" y="198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7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714" y="216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8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3328" y="257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49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3438" y="248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0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3522" y="235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1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4004" y="193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2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3398" y="252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3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44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4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3396" y="249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5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3706" y="217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6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196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7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764" y="215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8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3485" y="241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59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3822" y="209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0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321" y="258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1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3355" y="254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2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4100" y="186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3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3342" y="255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4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3449" y="241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5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259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6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3627" y="225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7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4467" y="132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8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3615" y="228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69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3333" y="257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0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3595" y="228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1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3476" y="243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2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3659" y="220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3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4010" y="195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4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3329" y="256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5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4405" y="1505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6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4450" y="1539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7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3732" y="215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8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214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79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3369" y="253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0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3723" y="213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1" name="Oval 302"/>
                  <p:cNvSpPr>
                    <a:spLocks noChangeArrowheads="1"/>
                  </p:cNvSpPr>
                  <p:nvPr/>
                </p:nvSpPr>
                <p:spPr bwMode="auto">
                  <a:xfrm>
                    <a:off x="3780" y="210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2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3670" y="224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3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3314" y="258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4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3762" y="215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5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3332" y="257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6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3421" y="248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7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3538" y="236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8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3576" y="23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89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3474" y="241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0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4288" y="15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1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4304" y="175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2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3476" y="241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3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3460" y="243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4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3533" y="235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5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3392" y="251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6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3475" y="241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7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3381" y="252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8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3919" y="199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99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3387" y="251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0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3371" y="253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1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3345" y="256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2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3369" y="253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3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3590" y="2296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4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3492" y="242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5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3924" y="200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6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3437" y="245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7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251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8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3480" y="241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09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246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0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3572" y="230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1" name="Oval 332"/>
                  <p:cNvSpPr>
                    <a:spLocks noChangeArrowheads="1"/>
                  </p:cNvSpPr>
                  <p:nvPr/>
                </p:nvSpPr>
                <p:spPr bwMode="auto">
                  <a:xfrm>
                    <a:off x="3994" y="204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2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3554" y="236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3" name="Oval 334"/>
                  <p:cNvSpPr>
                    <a:spLocks noChangeArrowheads="1"/>
                  </p:cNvSpPr>
                  <p:nvPr/>
                </p:nvSpPr>
                <p:spPr bwMode="auto">
                  <a:xfrm>
                    <a:off x="3395" y="250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4" name="Oval 335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29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5" name="Oval 336"/>
                  <p:cNvSpPr>
                    <a:spLocks noChangeArrowheads="1"/>
                  </p:cNvSpPr>
                  <p:nvPr/>
                </p:nvSpPr>
                <p:spPr bwMode="auto">
                  <a:xfrm>
                    <a:off x="3374" y="252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6" name="Oval 337"/>
                  <p:cNvSpPr>
                    <a:spLocks noChangeArrowheads="1"/>
                  </p:cNvSpPr>
                  <p:nvPr/>
                </p:nvSpPr>
                <p:spPr bwMode="auto">
                  <a:xfrm>
                    <a:off x="3471" y="241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7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3579" y="230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8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3355" y="255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19" name="Oval 340"/>
                  <p:cNvSpPr>
                    <a:spLocks noChangeArrowheads="1"/>
                  </p:cNvSpPr>
                  <p:nvPr/>
                </p:nvSpPr>
                <p:spPr bwMode="auto">
                  <a:xfrm>
                    <a:off x="3839" y="204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0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236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1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4127" y="179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2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3529" y="237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3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3537" y="239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4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791" y="2103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5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335" y="256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6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4025" y="186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7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3759" y="217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8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4239" y="171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29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3547" y="237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0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3355" y="255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1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4461" y="157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2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3772" y="209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3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3609" y="232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4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3542" y="236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5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3385" y="252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6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386" y="250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7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234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8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48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39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611" y="228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0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3958" y="204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1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3494" y="240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2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347" y="25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3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4365" y="150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4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3426" y="249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5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3517" y="236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6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251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7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3402" y="2500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8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3413" y="248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49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3374" y="253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0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235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1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3432" y="247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2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371" y="25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3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3617" y="227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4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3998" y="190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5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3653" y="224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6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3808" y="210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7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892" y="208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8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3748" y="215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59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3579" y="2344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0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3450" y="244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1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3575" y="233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2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3422" y="248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3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2379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4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3358" y="255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5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224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6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3593" y="230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7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213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8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3374" y="253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69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3411" y="251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0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3395" y="249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1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3369" y="25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2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3494" y="244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3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3743" y="211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4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3876" y="202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5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3642" y="226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6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3540" y="236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7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3402" y="250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8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3349" y="256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79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251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0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247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1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3906" y="196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2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3423" y="248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3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3445" y="245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4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3320" y="257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5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3351" y="255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6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3817" y="210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7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4374" y="143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8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3997" y="189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89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40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0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3771" y="209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1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3820" y="210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2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3473" y="244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3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3827" y="204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4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4068" y="183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5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3731" y="220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6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3483" y="239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7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3572" y="231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8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3496" y="242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99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3478" y="245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00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2504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62" name="Group 422"/>
                <p:cNvGrpSpPr>
                  <a:grpSpLocks/>
                </p:cNvGrpSpPr>
                <p:nvPr/>
              </p:nvGrpSpPr>
              <p:grpSpPr bwMode="auto">
                <a:xfrm>
                  <a:off x="3303" y="1190"/>
                  <a:ext cx="1448" cy="1439"/>
                  <a:chOff x="3303" y="1190"/>
                  <a:chExt cx="1448" cy="1439"/>
                </a:xfrm>
              </p:grpSpPr>
              <p:sp>
                <p:nvSpPr>
                  <p:cNvPr id="10601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3718" y="221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2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3452" y="244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3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3614" y="23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4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3337" y="257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5" name="Oval 427"/>
                  <p:cNvSpPr>
                    <a:spLocks noChangeArrowheads="1"/>
                  </p:cNvSpPr>
                  <p:nvPr/>
                </p:nvSpPr>
                <p:spPr bwMode="auto">
                  <a:xfrm>
                    <a:off x="3596" y="225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6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230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7" name="Oval 429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2419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8" name="Oval 430"/>
                  <p:cNvSpPr>
                    <a:spLocks noChangeArrowheads="1"/>
                  </p:cNvSpPr>
                  <p:nvPr/>
                </p:nvSpPr>
                <p:spPr bwMode="auto">
                  <a:xfrm>
                    <a:off x="3469" y="244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9" name="Oval 431"/>
                  <p:cNvSpPr>
                    <a:spLocks noChangeArrowheads="1"/>
                  </p:cNvSpPr>
                  <p:nvPr/>
                </p:nvSpPr>
                <p:spPr bwMode="auto">
                  <a:xfrm>
                    <a:off x="3387" y="253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0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3480" y="243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1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3664" y="22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2" name="Oval 434"/>
                  <p:cNvSpPr>
                    <a:spLocks noChangeArrowheads="1"/>
                  </p:cNvSpPr>
                  <p:nvPr/>
                </p:nvSpPr>
                <p:spPr bwMode="auto">
                  <a:xfrm>
                    <a:off x="3348" y="255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3" name="Oval 435"/>
                  <p:cNvSpPr>
                    <a:spLocks noChangeArrowheads="1"/>
                  </p:cNvSpPr>
                  <p:nvPr/>
                </p:nvSpPr>
                <p:spPr bwMode="auto">
                  <a:xfrm>
                    <a:off x="4193" y="161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4" name="Oval 436"/>
                  <p:cNvSpPr>
                    <a:spLocks noChangeArrowheads="1"/>
                  </p:cNvSpPr>
                  <p:nvPr/>
                </p:nvSpPr>
                <p:spPr bwMode="auto">
                  <a:xfrm>
                    <a:off x="3505" y="2379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5" name="Oval 437"/>
                  <p:cNvSpPr>
                    <a:spLocks noChangeArrowheads="1"/>
                  </p:cNvSpPr>
                  <p:nvPr/>
                </p:nvSpPr>
                <p:spPr bwMode="auto">
                  <a:xfrm>
                    <a:off x="3346" y="257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6" name="Oval 438"/>
                  <p:cNvSpPr>
                    <a:spLocks noChangeArrowheads="1"/>
                  </p:cNvSpPr>
                  <p:nvPr/>
                </p:nvSpPr>
                <p:spPr bwMode="auto">
                  <a:xfrm>
                    <a:off x="3668" y="224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7" name="Oval 439"/>
                  <p:cNvSpPr>
                    <a:spLocks noChangeArrowheads="1"/>
                  </p:cNvSpPr>
                  <p:nvPr/>
                </p:nvSpPr>
                <p:spPr bwMode="auto">
                  <a:xfrm>
                    <a:off x="4481" y="150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8" name="Oval 440"/>
                  <p:cNvSpPr>
                    <a:spLocks noChangeArrowheads="1"/>
                  </p:cNvSpPr>
                  <p:nvPr/>
                </p:nvSpPr>
                <p:spPr bwMode="auto">
                  <a:xfrm>
                    <a:off x="4720" y="119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19" name="Oval 441"/>
                  <p:cNvSpPr>
                    <a:spLocks noChangeArrowheads="1"/>
                  </p:cNvSpPr>
                  <p:nvPr/>
                </p:nvSpPr>
                <p:spPr bwMode="auto">
                  <a:xfrm>
                    <a:off x="3652" y="227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0" name="Oval 442"/>
                  <p:cNvSpPr>
                    <a:spLocks noChangeArrowheads="1"/>
                  </p:cNvSpPr>
                  <p:nvPr/>
                </p:nvSpPr>
                <p:spPr bwMode="auto">
                  <a:xfrm>
                    <a:off x="3417" y="249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1" name="Oval 443"/>
                  <p:cNvSpPr>
                    <a:spLocks noChangeArrowheads="1"/>
                  </p:cNvSpPr>
                  <p:nvPr/>
                </p:nvSpPr>
                <p:spPr bwMode="auto">
                  <a:xfrm>
                    <a:off x="3810" y="210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2" name="Oval 444"/>
                  <p:cNvSpPr>
                    <a:spLocks noChangeArrowheads="1"/>
                  </p:cNvSpPr>
                  <p:nvPr/>
                </p:nvSpPr>
                <p:spPr bwMode="auto">
                  <a:xfrm>
                    <a:off x="3542" y="235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3" name="Oval 445"/>
                  <p:cNvSpPr>
                    <a:spLocks noChangeArrowheads="1"/>
                  </p:cNvSpPr>
                  <p:nvPr/>
                </p:nvSpPr>
                <p:spPr bwMode="auto">
                  <a:xfrm>
                    <a:off x="3912" y="200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4" name="Oval 446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2421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5" name="Oval 447"/>
                  <p:cNvSpPr>
                    <a:spLocks noChangeArrowheads="1"/>
                  </p:cNvSpPr>
                  <p:nvPr/>
                </p:nvSpPr>
                <p:spPr bwMode="auto">
                  <a:xfrm>
                    <a:off x="3467" y="245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6" name="Oval 448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103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7" name="Oval 449"/>
                  <p:cNvSpPr>
                    <a:spLocks noChangeArrowheads="1"/>
                  </p:cNvSpPr>
                  <p:nvPr/>
                </p:nvSpPr>
                <p:spPr bwMode="auto">
                  <a:xfrm>
                    <a:off x="3561" y="234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8" name="Oval 450"/>
                  <p:cNvSpPr>
                    <a:spLocks noChangeArrowheads="1"/>
                  </p:cNvSpPr>
                  <p:nvPr/>
                </p:nvSpPr>
                <p:spPr bwMode="auto">
                  <a:xfrm>
                    <a:off x="3503" y="240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29" name="Oval 451"/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07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0" name="Oval 452"/>
                  <p:cNvSpPr>
                    <a:spLocks noChangeArrowheads="1"/>
                  </p:cNvSpPr>
                  <p:nvPr/>
                </p:nvSpPr>
                <p:spPr bwMode="auto">
                  <a:xfrm>
                    <a:off x="3445" y="245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1" name="Oval 453"/>
                  <p:cNvSpPr>
                    <a:spLocks noChangeArrowheads="1"/>
                  </p:cNvSpPr>
                  <p:nvPr/>
                </p:nvSpPr>
                <p:spPr bwMode="auto">
                  <a:xfrm>
                    <a:off x="3777" y="21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2" name="Oval 454"/>
                  <p:cNvSpPr>
                    <a:spLocks noChangeArrowheads="1"/>
                  </p:cNvSpPr>
                  <p:nvPr/>
                </p:nvSpPr>
                <p:spPr bwMode="auto">
                  <a:xfrm>
                    <a:off x="3480" y="241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3" name="Oval 455"/>
                  <p:cNvSpPr>
                    <a:spLocks noChangeArrowheads="1"/>
                  </p:cNvSpPr>
                  <p:nvPr/>
                </p:nvSpPr>
                <p:spPr bwMode="auto">
                  <a:xfrm>
                    <a:off x="3398" y="251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4" name="Oval 456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237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5" name="Oval 457"/>
                  <p:cNvSpPr>
                    <a:spLocks noChangeArrowheads="1"/>
                  </p:cNvSpPr>
                  <p:nvPr/>
                </p:nvSpPr>
                <p:spPr bwMode="auto">
                  <a:xfrm>
                    <a:off x="3384" y="251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6" name="Oval 458"/>
                  <p:cNvSpPr>
                    <a:spLocks noChangeArrowheads="1"/>
                  </p:cNvSpPr>
                  <p:nvPr/>
                </p:nvSpPr>
                <p:spPr bwMode="auto">
                  <a:xfrm>
                    <a:off x="3596" y="229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7" name="Oval 459"/>
                  <p:cNvSpPr>
                    <a:spLocks noChangeArrowheads="1"/>
                  </p:cNvSpPr>
                  <p:nvPr/>
                </p:nvSpPr>
                <p:spPr bwMode="auto">
                  <a:xfrm>
                    <a:off x="3519" y="237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8" name="Oval 460"/>
                  <p:cNvSpPr>
                    <a:spLocks noChangeArrowheads="1"/>
                  </p:cNvSpPr>
                  <p:nvPr/>
                </p:nvSpPr>
                <p:spPr bwMode="auto">
                  <a:xfrm>
                    <a:off x="4048" y="187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39" name="Oval 461"/>
                  <p:cNvSpPr>
                    <a:spLocks noChangeArrowheads="1"/>
                  </p:cNvSpPr>
                  <p:nvPr/>
                </p:nvSpPr>
                <p:spPr bwMode="auto">
                  <a:xfrm>
                    <a:off x="3328" y="257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0" name="Oval 462"/>
                  <p:cNvSpPr>
                    <a:spLocks noChangeArrowheads="1"/>
                  </p:cNvSpPr>
                  <p:nvPr/>
                </p:nvSpPr>
                <p:spPr bwMode="auto">
                  <a:xfrm>
                    <a:off x="3685" y="224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1" name="Oval 463"/>
                  <p:cNvSpPr>
                    <a:spLocks noChangeArrowheads="1"/>
                  </p:cNvSpPr>
                  <p:nvPr/>
                </p:nvSpPr>
                <p:spPr bwMode="auto">
                  <a:xfrm>
                    <a:off x="3736" y="218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2" name="Oval 464"/>
                  <p:cNvSpPr>
                    <a:spLocks noChangeArrowheads="1"/>
                  </p:cNvSpPr>
                  <p:nvPr/>
                </p:nvSpPr>
                <p:spPr bwMode="auto">
                  <a:xfrm>
                    <a:off x="3468" y="244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3" name="Oval 465"/>
                  <p:cNvSpPr>
                    <a:spLocks noChangeArrowheads="1"/>
                  </p:cNvSpPr>
                  <p:nvPr/>
                </p:nvSpPr>
                <p:spPr bwMode="auto">
                  <a:xfrm>
                    <a:off x="3875" y="2096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4" name="Oval 466"/>
                  <p:cNvSpPr>
                    <a:spLocks noChangeArrowheads="1"/>
                  </p:cNvSpPr>
                  <p:nvPr/>
                </p:nvSpPr>
                <p:spPr bwMode="auto">
                  <a:xfrm>
                    <a:off x="3479" y="24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5" name="Oval 467"/>
                  <p:cNvSpPr>
                    <a:spLocks noChangeArrowheads="1"/>
                  </p:cNvSpPr>
                  <p:nvPr/>
                </p:nvSpPr>
                <p:spPr bwMode="auto">
                  <a:xfrm>
                    <a:off x="3558" y="235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6" name="Oval 468"/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247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7" name="Oval 469"/>
                  <p:cNvSpPr>
                    <a:spLocks noChangeArrowheads="1"/>
                  </p:cNvSpPr>
                  <p:nvPr/>
                </p:nvSpPr>
                <p:spPr bwMode="auto">
                  <a:xfrm>
                    <a:off x="3596" y="2304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8" name="Oval 470"/>
                  <p:cNvSpPr>
                    <a:spLocks noChangeArrowheads="1"/>
                  </p:cNvSpPr>
                  <p:nvPr/>
                </p:nvSpPr>
                <p:spPr bwMode="auto">
                  <a:xfrm>
                    <a:off x="3735" y="216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49" name="Oval 471"/>
                  <p:cNvSpPr>
                    <a:spLocks noChangeArrowheads="1"/>
                  </p:cNvSpPr>
                  <p:nvPr/>
                </p:nvSpPr>
                <p:spPr bwMode="auto">
                  <a:xfrm>
                    <a:off x="3449" y="245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0" name="Oval 472"/>
                  <p:cNvSpPr>
                    <a:spLocks noChangeArrowheads="1"/>
                  </p:cNvSpPr>
                  <p:nvPr/>
                </p:nvSpPr>
                <p:spPr bwMode="auto">
                  <a:xfrm>
                    <a:off x="3609" y="2304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1" name="Oval 473"/>
                  <p:cNvSpPr>
                    <a:spLocks noChangeArrowheads="1"/>
                  </p:cNvSpPr>
                  <p:nvPr/>
                </p:nvSpPr>
                <p:spPr bwMode="auto">
                  <a:xfrm>
                    <a:off x="3475" y="242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2" name="Oval 474"/>
                  <p:cNvSpPr>
                    <a:spLocks noChangeArrowheads="1"/>
                  </p:cNvSpPr>
                  <p:nvPr/>
                </p:nvSpPr>
                <p:spPr bwMode="auto">
                  <a:xfrm>
                    <a:off x="3757" y="214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3" name="Oval 475"/>
                  <p:cNvSpPr>
                    <a:spLocks noChangeArrowheads="1"/>
                  </p:cNvSpPr>
                  <p:nvPr/>
                </p:nvSpPr>
                <p:spPr bwMode="auto">
                  <a:xfrm>
                    <a:off x="3599" y="231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4" name="Oval 476"/>
                  <p:cNvSpPr>
                    <a:spLocks noChangeArrowheads="1"/>
                  </p:cNvSpPr>
                  <p:nvPr/>
                </p:nvSpPr>
                <p:spPr bwMode="auto">
                  <a:xfrm>
                    <a:off x="3310" y="2581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5" name="Oval 477"/>
                  <p:cNvSpPr>
                    <a:spLocks noChangeArrowheads="1"/>
                  </p:cNvSpPr>
                  <p:nvPr/>
                </p:nvSpPr>
                <p:spPr bwMode="auto">
                  <a:xfrm>
                    <a:off x="4308" y="166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6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3409" y="247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7" name="Oval 479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236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8" name="Oval 480"/>
                  <p:cNvSpPr>
                    <a:spLocks noChangeArrowheads="1"/>
                  </p:cNvSpPr>
                  <p:nvPr/>
                </p:nvSpPr>
                <p:spPr bwMode="auto">
                  <a:xfrm>
                    <a:off x="3339" y="256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59" name="Oval 481"/>
                  <p:cNvSpPr>
                    <a:spLocks noChangeArrowheads="1"/>
                  </p:cNvSpPr>
                  <p:nvPr/>
                </p:nvSpPr>
                <p:spPr bwMode="auto">
                  <a:xfrm>
                    <a:off x="3517" y="239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0" name="Oval 482"/>
                  <p:cNvSpPr>
                    <a:spLocks noChangeArrowheads="1"/>
                  </p:cNvSpPr>
                  <p:nvPr/>
                </p:nvSpPr>
                <p:spPr bwMode="auto">
                  <a:xfrm>
                    <a:off x="3344" y="255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1" name="Oval 483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43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2" name="Oval 484"/>
                  <p:cNvSpPr>
                    <a:spLocks noChangeArrowheads="1"/>
                  </p:cNvSpPr>
                  <p:nvPr/>
                </p:nvSpPr>
                <p:spPr bwMode="auto">
                  <a:xfrm>
                    <a:off x="3762" y="210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3" name="Oval 485"/>
                  <p:cNvSpPr>
                    <a:spLocks noChangeArrowheads="1"/>
                  </p:cNvSpPr>
                  <p:nvPr/>
                </p:nvSpPr>
                <p:spPr bwMode="auto">
                  <a:xfrm>
                    <a:off x="3343" y="256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4" name="Oval 486"/>
                  <p:cNvSpPr>
                    <a:spLocks noChangeArrowheads="1"/>
                  </p:cNvSpPr>
                  <p:nvPr/>
                </p:nvSpPr>
                <p:spPr bwMode="auto">
                  <a:xfrm>
                    <a:off x="3576" y="234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5" name="Oval 487"/>
                  <p:cNvSpPr>
                    <a:spLocks noChangeArrowheads="1"/>
                  </p:cNvSpPr>
                  <p:nvPr/>
                </p:nvSpPr>
                <p:spPr bwMode="auto">
                  <a:xfrm>
                    <a:off x="4110" y="177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6" name="Oval 488"/>
                  <p:cNvSpPr>
                    <a:spLocks noChangeArrowheads="1"/>
                  </p:cNvSpPr>
                  <p:nvPr/>
                </p:nvSpPr>
                <p:spPr bwMode="auto">
                  <a:xfrm>
                    <a:off x="4203" y="173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7" name="Oval 489"/>
                  <p:cNvSpPr>
                    <a:spLocks noChangeArrowheads="1"/>
                  </p:cNvSpPr>
                  <p:nvPr/>
                </p:nvSpPr>
                <p:spPr bwMode="auto">
                  <a:xfrm>
                    <a:off x="3415" y="249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8" name="Oval 490"/>
                  <p:cNvSpPr>
                    <a:spLocks noChangeArrowheads="1"/>
                  </p:cNvSpPr>
                  <p:nvPr/>
                </p:nvSpPr>
                <p:spPr bwMode="auto">
                  <a:xfrm>
                    <a:off x="3789" y="215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69" name="Oval 491"/>
                  <p:cNvSpPr>
                    <a:spLocks noChangeArrowheads="1"/>
                  </p:cNvSpPr>
                  <p:nvPr/>
                </p:nvSpPr>
                <p:spPr bwMode="auto">
                  <a:xfrm>
                    <a:off x="3481" y="241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0" name="Oval 492"/>
                  <p:cNvSpPr>
                    <a:spLocks noChangeArrowheads="1"/>
                  </p:cNvSpPr>
                  <p:nvPr/>
                </p:nvSpPr>
                <p:spPr bwMode="auto">
                  <a:xfrm>
                    <a:off x="3366" y="252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1" name="Oval 493"/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219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2" name="Oval 494"/>
                  <p:cNvSpPr>
                    <a:spLocks noChangeArrowheads="1"/>
                  </p:cNvSpPr>
                  <p:nvPr/>
                </p:nvSpPr>
                <p:spPr bwMode="auto">
                  <a:xfrm>
                    <a:off x="3513" y="241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3" name="Oval 495"/>
                  <p:cNvSpPr>
                    <a:spLocks noChangeArrowheads="1"/>
                  </p:cNvSpPr>
                  <p:nvPr/>
                </p:nvSpPr>
                <p:spPr bwMode="auto">
                  <a:xfrm>
                    <a:off x="3392" y="251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4" name="Oval 496"/>
                  <p:cNvSpPr>
                    <a:spLocks noChangeArrowheads="1"/>
                  </p:cNvSpPr>
                  <p:nvPr/>
                </p:nvSpPr>
                <p:spPr bwMode="auto">
                  <a:xfrm>
                    <a:off x="3376" y="252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5" name="Oval 497"/>
                  <p:cNvSpPr>
                    <a:spLocks noChangeArrowheads="1"/>
                  </p:cNvSpPr>
                  <p:nvPr/>
                </p:nvSpPr>
                <p:spPr bwMode="auto">
                  <a:xfrm>
                    <a:off x="3522" y="237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6" name="Oval 498"/>
                  <p:cNvSpPr>
                    <a:spLocks noChangeArrowheads="1"/>
                  </p:cNvSpPr>
                  <p:nvPr/>
                </p:nvSpPr>
                <p:spPr bwMode="auto">
                  <a:xfrm>
                    <a:off x="3472" y="241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7" name="Oval 499"/>
                  <p:cNvSpPr>
                    <a:spLocks noChangeArrowheads="1"/>
                  </p:cNvSpPr>
                  <p:nvPr/>
                </p:nvSpPr>
                <p:spPr bwMode="auto">
                  <a:xfrm>
                    <a:off x="3637" y="223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8" name="Oval 500"/>
                  <p:cNvSpPr>
                    <a:spLocks noChangeArrowheads="1"/>
                  </p:cNvSpPr>
                  <p:nvPr/>
                </p:nvSpPr>
                <p:spPr bwMode="auto">
                  <a:xfrm>
                    <a:off x="3653" y="223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79" name="Oval 501"/>
                  <p:cNvSpPr>
                    <a:spLocks noChangeArrowheads="1"/>
                  </p:cNvSpPr>
                  <p:nvPr/>
                </p:nvSpPr>
                <p:spPr bwMode="auto">
                  <a:xfrm>
                    <a:off x="3381" y="253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0" name="Oval 502"/>
                  <p:cNvSpPr>
                    <a:spLocks noChangeArrowheads="1"/>
                  </p:cNvSpPr>
                  <p:nvPr/>
                </p:nvSpPr>
                <p:spPr bwMode="auto">
                  <a:xfrm>
                    <a:off x="3762" y="215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1" name="Oval 503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244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2" name="Oval 504"/>
                  <p:cNvSpPr>
                    <a:spLocks noChangeArrowheads="1"/>
                  </p:cNvSpPr>
                  <p:nvPr/>
                </p:nvSpPr>
                <p:spPr bwMode="auto">
                  <a:xfrm>
                    <a:off x="3436" y="246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3" name="Oval 505"/>
                  <p:cNvSpPr>
                    <a:spLocks noChangeArrowheads="1"/>
                  </p:cNvSpPr>
                  <p:nvPr/>
                </p:nvSpPr>
                <p:spPr bwMode="auto">
                  <a:xfrm>
                    <a:off x="3382" y="252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4" name="Oval 506"/>
                  <p:cNvSpPr>
                    <a:spLocks noChangeArrowheads="1"/>
                  </p:cNvSpPr>
                  <p:nvPr/>
                </p:nvSpPr>
                <p:spPr bwMode="auto">
                  <a:xfrm>
                    <a:off x="3577" y="233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5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3371" y="252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6" name="Oval 508"/>
                  <p:cNvSpPr>
                    <a:spLocks noChangeArrowheads="1"/>
                  </p:cNvSpPr>
                  <p:nvPr/>
                </p:nvSpPr>
                <p:spPr bwMode="auto">
                  <a:xfrm>
                    <a:off x="3341" y="258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7" name="Oval 509"/>
                  <p:cNvSpPr>
                    <a:spLocks noChangeArrowheads="1"/>
                  </p:cNvSpPr>
                  <p:nvPr/>
                </p:nvSpPr>
                <p:spPr bwMode="auto">
                  <a:xfrm>
                    <a:off x="3466" y="244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8" name="Oval 510"/>
                  <p:cNvSpPr>
                    <a:spLocks noChangeArrowheads="1"/>
                  </p:cNvSpPr>
                  <p:nvPr/>
                </p:nvSpPr>
                <p:spPr bwMode="auto">
                  <a:xfrm>
                    <a:off x="3573" y="234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89" name="Oval 511"/>
                  <p:cNvSpPr>
                    <a:spLocks noChangeArrowheads="1"/>
                  </p:cNvSpPr>
                  <p:nvPr/>
                </p:nvSpPr>
                <p:spPr bwMode="auto">
                  <a:xfrm>
                    <a:off x="3327" y="256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0" name="Oval 512"/>
                  <p:cNvSpPr>
                    <a:spLocks noChangeArrowheads="1"/>
                  </p:cNvSpPr>
                  <p:nvPr/>
                </p:nvSpPr>
                <p:spPr bwMode="auto">
                  <a:xfrm>
                    <a:off x="3803" y="209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1" name="Oval 513"/>
                  <p:cNvSpPr>
                    <a:spLocks noChangeArrowheads="1"/>
                  </p:cNvSpPr>
                  <p:nvPr/>
                </p:nvSpPr>
                <p:spPr bwMode="auto">
                  <a:xfrm>
                    <a:off x="3518" y="237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2" name="Oval 514"/>
                  <p:cNvSpPr>
                    <a:spLocks noChangeArrowheads="1"/>
                  </p:cNvSpPr>
                  <p:nvPr/>
                </p:nvSpPr>
                <p:spPr bwMode="auto">
                  <a:xfrm>
                    <a:off x="3662" y="225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3" name="Oval 515"/>
                  <p:cNvSpPr>
                    <a:spLocks noChangeArrowheads="1"/>
                  </p:cNvSpPr>
                  <p:nvPr/>
                </p:nvSpPr>
                <p:spPr bwMode="auto">
                  <a:xfrm>
                    <a:off x="3442" y="245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4" name="Oval 516"/>
                  <p:cNvSpPr>
                    <a:spLocks noChangeArrowheads="1"/>
                  </p:cNvSpPr>
                  <p:nvPr/>
                </p:nvSpPr>
                <p:spPr bwMode="auto">
                  <a:xfrm>
                    <a:off x="4213" y="169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5" name="Oval 517"/>
                  <p:cNvSpPr>
                    <a:spLocks noChangeArrowheads="1"/>
                  </p:cNvSpPr>
                  <p:nvPr/>
                </p:nvSpPr>
                <p:spPr bwMode="auto">
                  <a:xfrm>
                    <a:off x="3506" y="241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6" name="Oval 518"/>
                  <p:cNvSpPr>
                    <a:spLocks noChangeArrowheads="1"/>
                  </p:cNvSpPr>
                  <p:nvPr/>
                </p:nvSpPr>
                <p:spPr bwMode="auto">
                  <a:xfrm>
                    <a:off x="3457" y="245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7" name="Oval 519"/>
                  <p:cNvSpPr>
                    <a:spLocks noChangeArrowheads="1"/>
                  </p:cNvSpPr>
                  <p:nvPr/>
                </p:nvSpPr>
                <p:spPr bwMode="auto">
                  <a:xfrm>
                    <a:off x="3477" y="243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8" name="Oval 520"/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241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99" name="Oval 521"/>
                  <p:cNvSpPr>
                    <a:spLocks noChangeArrowheads="1"/>
                  </p:cNvSpPr>
                  <p:nvPr/>
                </p:nvSpPr>
                <p:spPr bwMode="auto">
                  <a:xfrm>
                    <a:off x="3717" y="220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0" name="Oval 522"/>
                  <p:cNvSpPr>
                    <a:spLocks noChangeArrowheads="1"/>
                  </p:cNvSpPr>
                  <p:nvPr/>
                </p:nvSpPr>
                <p:spPr bwMode="auto">
                  <a:xfrm>
                    <a:off x="3387" y="251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1" name="Oval 523"/>
                  <p:cNvSpPr>
                    <a:spLocks noChangeArrowheads="1"/>
                  </p:cNvSpPr>
                  <p:nvPr/>
                </p:nvSpPr>
                <p:spPr bwMode="auto">
                  <a:xfrm>
                    <a:off x="3303" y="259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2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3430" y="245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3" name="Oval 525"/>
                  <p:cNvSpPr>
                    <a:spLocks noChangeArrowheads="1"/>
                  </p:cNvSpPr>
                  <p:nvPr/>
                </p:nvSpPr>
                <p:spPr bwMode="auto">
                  <a:xfrm>
                    <a:off x="3376" y="253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4" name="Oval 526"/>
                  <p:cNvSpPr>
                    <a:spLocks noChangeArrowheads="1"/>
                  </p:cNvSpPr>
                  <p:nvPr/>
                </p:nvSpPr>
                <p:spPr bwMode="auto">
                  <a:xfrm>
                    <a:off x="3770" y="212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5" name="Oval 527"/>
                  <p:cNvSpPr>
                    <a:spLocks noChangeArrowheads="1"/>
                  </p:cNvSpPr>
                  <p:nvPr/>
                </p:nvSpPr>
                <p:spPr bwMode="auto">
                  <a:xfrm>
                    <a:off x="3596" y="232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6" name="Oval 528"/>
                  <p:cNvSpPr>
                    <a:spLocks noChangeArrowheads="1"/>
                  </p:cNvSpPr>
                  <p:nvPr/>
                </p:nvSpPr>
                <p:spPr bwMode="auto">
                  <a:xfrm>
                    <a:off x="4555" y="13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7" name="Oval 529"/>
                  <p:cNvSpPr>
                    <a:spLocks noChangeArrowheads="1"/>
                  </p:cNvSpPr>
                  <p:nvPr/>
                </p:nvSpPr>
                <p:spPr bwMode="auto">
                  <a:xfrm>
                    <a:off x="3782" y="210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8" name="Oval 530"/>
                  <p:cNvSpPr>
                    <a:spLocks noChangeArrowheads="1"/>
                  </p:cNvSpPr>
                  <p:nvPr/>
                </p:nvSpPr>
                <p:spPr bwMode="auto">
                  <a:xfrm>
                    <a:off x="3558" y="234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09" name="Oval 531"/>
                  <p:cNvSpPr>
                    <a:spLocks noChangeArrowheads="1"/>
                  </p:cNvSpPr>
                  <p:nvPr/>
                </p:nvSpPr>
                <p:spPr bwMode="auto">
                  <a:xfrm>
                    <a:off x="3373" y="252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0" name="Oval 532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213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1" name="Oval 533"/>
                  <p:cNvSpPr>
                    <a:spLocks noChangeArrowheads="1"/>
                  </p:cNvSpPr>
                  <p:nvPr/>
                </p:nvSpPr>
                <p:spPr bwMode="auto">
                  <a:xfrm>
                    <a:off x="3589" y="231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2" name="Oval 534"/>
                  <p:cNvSpPr>
                    <a:spLocks noChangeArrowheads="1"/>
                  </p:cNvSpPr>
                  <p:nvPr/>
                </p:nvSpPr>
                <p:spPr bwMode="auto">
                  <a:xfrm>
                    <a:off x="3813" y="207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3" name="Oval 535"/>
                  <p:cNvSpPr>
                    <a:spLocks noChangeArrowheads="1"/>
                  </p:cNvSpPr>
                  <p:nvPr/>
                </p:nvSpPr>
                <p:spPr bwMode="auto">
                  <a:xfrm>
                    <a:off x="3416" y="248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4" name="Oval 536"/>
                  <p:cNvSpPr>
                    <a:spLocks noChangeArrowheads="1"/>
                  </p:cNvSpPr>
                  <p:nvPr/>
                </p:nvSpPr>
                <p:spPr bwMode="auto">
                  <a:xfrm>
                    <a:off x="3398" y="252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5" name="Oval 537"/>
                  <p:cNvSpPr>
                    <a:spLocks noChangeArrowheads="1"/>
                  </p:cNvSpPr>
                  <p:nvPr/>
                </p:nvSpPr>
                <p:spPr bwMode="auto">
                  <a:xfrm>
                    <a:off x="3374" y="253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6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3739" y="216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7" name="Oval 539"/>
                  <p:cNvSpPr>
                    <a:spLocks noChangeArrowheads="1"/>
                  </p:cNvSpPr>
                  <p:nvPr/>
                </p:nvSpPr>
                <p:spPr bwMode="auto">
                  <a:xfrm>
                    <a:off x="4130" y="180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8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4479" y="156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19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3345" y="255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0" name="Oval 542"/>
                  <p:cNvSpPr>
                    <a:spLocks noChangeArrowheads="1"/>
                  </p:cNvSpPr>
                  <p:nvPr/>
                </p:nvSpPr>
                <p:spPr bwMode="auto">
                  <a:xfrm>
                    <a:off x="3383" y="252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1" name="Oval 543"/>
                  <p:cNvSpPr>
                    <a:spLocks noChangeArrowheads="1"/>
                  </p:cNvSpPr>
                  <p:nvPr/>
                </p:nvSpPr>
                <p:spPr bwMode="auto">
                  <a:xfrm>
                    <a:off x="3362" y="254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2" name="Oval 544"/>
                  <p:cNvSpPr>
                    <a:spLocks noChangeArrowheads="1"/>
                  </p:cNvSpPr>
                  <p:nvPr/>
                </p:nvSpPr>
                <p:spPr bwMode="auto">
                  <a:xfrm>
                    <a:off x="3738" y="217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3" name="Oval 545"/>
                  <p:cNvSpPr>
                    <a:spLocks noChangeArrowheads="1"/>
                  </p:cNvSpPr>
                  <p:nvPr/>
                </p:nvSpPr>
                <p:spPr bwMode="auto">
                  <a:xfrm>
                    <a:off x="3515" y="239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4" name="Oval 546"/>
                  <p:cNvSpPr>
                    <a:spLocks noChangeArrowheads="1"/>
                  </p:cNvSpPr>
                  <p:nvPr/>
                </p:nvSpPr>
                <p:spPr bwMode="auto">
                  <a:xfrm>
                    <a:off x="3371" y="252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5" name="Oval 547"/>
                  <p:cNvSpPr>
                    <a:spLocks noChangeArrowheads="1"/>
                  </p:cNvSpPr>
                  <p:nvPr/>
                </p:nvSpPr>
                <p:spPr bwMode="auto">
                  <a:xfrm>
                    <a:off x="3578" y="23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6" name="Oval 548"/>
                  <p:cNvSpPr>
                    <a:spLocks noChangeArrowheads="1"/>
                  </p:cNvSpPr>
                  <p:nvPr/>
                </p:nvSpPr>
                <p:spPr bwMode="auto">
                  <a:xfrm>
                    <a:off x="3633" y="223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7" name="Oval 549"/>
                  <p:cNvSpPr>
                    <a:spLocks noChangeArrowheads="1"/>
                  </p:cNvSpPr>
                  <p:nvPr/>
                </p:nvSpPr>
                <p:spPr bwMode="auto">
                  <a:xfrm>
                    <a:off x="3703" y="218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8" name="Oval 550"/>
                  <p:cNvSpPr>
                    <a:spLocks noChangeArrowheads="1"/>
                  </p:cNvSpPr>
                  <p:nvPr/>
                </p:nvSpPr>
                <p:spPr bwMode="auto">
                  <a:xfrm>
                    <a:off x="3635" y="228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29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3459" y="2456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0" name="Oval 552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243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1" name="Oval 553"/>
                  <p:cNvSpPr>
                    <a:spLocks noChangeArrowheads="1"/>
                  </p:cNvSpPr>
                  <p:nvPr/>
                </p:nvSpPr>
                <p:spPr bwMode="auto">
                  <a:xfrm>
                    <a:off x="3745" y="215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2" name="Oval 554"/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29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3" name="Oval 555"/>
                  <p:cNvSpPr>
                    <a:spLocks noChangeArrowheads="1"/>
                  </p:cNvSpPr>
                  <p:nvPr/>
                </p:nvSpPr>
                <p:spPr bwMode="auto">
                  <a:xfrm>
                    <a:off x="3424" y="249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4" name="Oval 556"/>
                  <p:cNvSpPr>
                    <a:spLocks noChangeArrowheads="1"/>
                  </p:cNvSpPr>
                  <p:nvPr/>
                </p:nvSpPr>
                <p:spPr bwMode="auto">
                  <a:xfrm>
                    <a:off x="3435" y="247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5" name="Oval 557"/>
                  <p:cNvSpPr>
                    <a:spLocks noChangeArrowheads="1"/>
                  </p:cNvSpPr>
                  <p:nvPr/>
                </p:nvSpPr>
                <p:spPr bwMode="auto">
                  <a:xfrm>
                    <a:off x="4192" y="179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6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3754" y="211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7" name="Oval 559"/>
                  <p:cNvSpPr>
                    <a:spLocks noChangeArrowheads="1"/>
                  </p:cNvSpPr>
                  <p:nvPr/>
                </p:nvSpPr>
                <p:spPr bwMode="auto">
                  <a:xfrm>
                    <a:off x="3569" y="231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8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3477" y="244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39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3596" y="231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0" name="Oval 562"/>
                  <p:cNvSpPr>
                    <a:spLocks noChangeArrowheads="1"/>
                  </p:cNvSpPr>
                  <p:nvPr/>
                </p:nvSpPr>
                <p:spPr bwMode="auto">
                  <a:xfrm>
                    <a:off x="3384" y="25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1" name="Oval 563"/>
                  <p:cNvSpPr>
                    <a:spLocks noChangeArrowheads="1"/>
                  </p:cNvSpPr>
                  <p:nvPr/>
                </p:nvSpPr>
                <p:spPr bwMode="auto">
                  <a:xfrm>
                    <a:off x="3780" y="211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2" name="Oval 564"/>
                  <p:cNvSpPr>
                    <a:spLocks noChangeArrowheads="1"/>
                  </p:cNvSpPr>
                  <p:nvPr/>
                </p:nvSpPr>
                <p:spPr bwMode="auto">
                  <a:xfrm>
                    <a:off x="3450" y="243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3" name="Oval 565"/>
                  <p:cNvSpPr>
                    <a:spLocks noChangeArrowheads="1"/>
                  </p:cNvSpPr>
                  <p:nvPr/>
                </p:nvSpPr>
                <p:spPr bwMode="auto">
                  <a:xfrm>
                    <a:off x="3949" y="189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4" name="Oval 566"/>
                  <p:cNvSpPr>
                    <a:spLocks noChangeArrowheads="1"/>
                  </p:cNvSpPr>
                  <p:nvPr/>
                </p:nvSpPr>
                <p:spPr bwMode="auto">
                  <a:xfrm>
                    <a:off x="3511" y="237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5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3344" y="255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6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2498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7" name="Oval 569"/>
                  <p:cNvSpPr>
                    <a:spLocks noChangeArrowheads="1"/>
                  </p:cNvSpPr>
                  <p:nvPr/>
                </p:nvSpPr>
                <p:spPr bwMode="auto">
                  <a:xfrm>
                    <a:off x="3332" y="257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8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3375" y="253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49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3512" y="240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0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3393" y="251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1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251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2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3469" y="242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3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4038" y="189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4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3996" y="193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5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4123" y="181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6" name="Oval 578"/>
                  <p:cNvSpPr>
                    <a:spLocks noChangeArrowheads="1"/>
                  </p:cNvSpPr>
                  <p:nvPr/>
                </p:nvSpPr>
                <p:spPr bwMode="auto">
                  <a:xfrm>
                    <a:off x="3716" y="222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7" name="Oval 579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250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8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3802" y="205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59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3746" y="215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0" name="Oval 582"/>
                  <p:cNvSpPr>
                    <a:spLocks noChangeArrowheads="1"/>
                  </p:cNvSpPr>
                  <p:nvPr/>
                </p:nvSpPr>
                <p:spPr bwMode="auto">
                  <a:xfrm>
                    <a:off x="3522" y="2377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1" name="Oval 583"/>
                  <p:cNvSpPr>
                    <a:spLocks noChangeArrowheads="1"/>
                  </p:cNvSpPr>
                  <p:nvPr/>
                </p:nvSpPr>
                <p:spPr bwMode="auto">
                  <a:xfrm>
                    <a:off x="3352" y="256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2" name="Oval 584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23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3" name="Oval 585"/>
                  <p:cNvSpPr>
                    <a:spLocks noChangeArrowheads="1"/>
                  </p:cNvSpPr>
                  <p:nvPr/>
                </p:nvSpPr>
                <p:spPr bwMode="auto">
                  <a:xfrm>
                    <a:off x="3508" y="242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4" name="Oval 586"/>
                  <p:cNvSpPr>
                    <a:spLocks noChangeArrowheads="1"/>
                  </p:cNvSpPr>
                  <p:nvPr/>
                </p:nvSpPr>
                <p:spPr bwMode="auto">
                  <a:xfrm>
                    <a:off x="4506" y="147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5" name="Oval 587"/>
                  <p:cNvSpPr>
                    <a:spLocks noChangeArrowheads="1"/>
                  </p:cNvSpPr>
                  <p:nvPr/>
                </p:nvSpPr>
                <p:spPr bwMode="auto">
                  <a:xfrm>
                    <a:off x="3763" y="215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6" name="Oval 588"/>
                  <p:cNvSpPr>
                    <a:spLocks noChangeArrowheads="1"/>
                  </p:cNvSpPr>
                  <p:nvPr/>
                </p:nvSpPr>
                <p:spPr bwMode="auto">
                  <a:xfrm>
                    <a:off x="3585" y="236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7" name="Oval 589"/>
                  <p:cNvSpPr>
                    <a:spLocks noChangeArrowheads="1"/>
                  </p:cNvSpPr>
                  <p:nvPr/>
                </p:nvSpPr>
                <p:spPr bwMode="auto">
                  <a:xfrm>
                    <a:off x="3471" y="246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8" name="Oval 590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220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69" name="Oval 591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21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0" name="Oval 592"/>
                  <p:cNvSpPr>
                    <a:spLocks noChangeArrowheads="1"/>
                  </p:cNvSpPr>
                  <p:nvPr/>
                </p:nvSpPr>
                <p:spPr bwMode="auto">
                  <a:xfrm>
                    <a:off x="4010" y="190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1" name="Oval 593"/>
                  <p:cNvSpPr>
                    <a:spLocks noChangeArrowheads="1"/>
                  </p:cNvSpPr>
                  <p:nvPr/>
                </p:nvSpPr>
                <p:spPr bwMode="auto">
                  <a:xfrm>
                    <a:off x="3395" y="252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2" name="Oval 594"/>
                  <p:cNvSpPr>
                    <a:spLocks noChangeArrowheads="1"/>
                  </p:cNvSpPr>
                  <p:nvPr/>
                </p:nvSpPr>
                <p:spPr bwMode="auto">
                  <a:xfrm>
                    <a:off x="3490" y="245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3" name="Oval 595"/>
                  <p:cNvSpPr>
                    <a:spLocks noChangeArrowheads="1"/>
                  </p:cNvSpPr>
                  <p:nvPr/>
                </p:nvSpPr>
                <p:spPr bwMode="auto">
                  <a:xfrm>
                    <a:off x="3541" y="236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4" name="Oval 596"/>
                  <p:cNvSpPr>
                    <a:spLocks noChangeArrowheads="1"/>
                  </p:cNvSpPr>
                  <p:nvPr/>
                </p:nvSpPr>
                <p:spPr bwMode="auto">
                  <a:xfrm>
                    <a:off x="3354" y="255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5" name="Oval 597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241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6" name="Oval 598"/>
                  <p:cNvSpPr>
                    <a:spLocks noChangeArrowheads="1"/>
                  </p:cNvSpPr>
                  <p:nvPr/>
                </p:nvSpPr>
                <p:spPr bwMode="auto">
                  <a:xfrm>
                    <a:off x="3490" y="240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7" name="Oval 599"/>
                  <p:cNvSpPr>
                    <a:spLocks noChangeArrowheads="1"/>
                  </p:cNvSpPr>
                  <p:nvPr/>
                </p:nvSpPr>
                <p:spPr bwMode="auto">
                  <a:xfrm>
                    <a:off x="3372" y="252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8" name="Oval 600"/>
                  <p:cNvSpPr>
                    <a:spLocks noChangeArrowheads="1"/>
                  </p:cNvSpPr>
                  <p:nvPr/>
                </p:nvSpPr>
                <p:spPr bwMode="auto">
                  <a:xfrm>
                    <a:off x="3728" y="219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79" name="Oval 601"/>
                  <p:cNvSpPr>
                    <a:spLocks noChangeArrowheads="1"/>
                  </p:cNvSpPr>
                  <p:nvPr/>
                </p:nvSpPr>
                <p:spPr bwMode="auto">
                  <a:xfrm>
                    <a:off x="3785" y="215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0" name="Oval 602"/>
                  <p:cNvSpPr>
                    <a:spLocks noChangeArrowheads="1"/>
                  </p:cNvSpPr>
                  <p:nvPr/>
                </p:nvSpPr>
                <p:spPr bwMode="auto">
                  <a:xfrm>
                    <a:off x="3472" y="24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1" name="Oval 603"/>
                  <p:cNvSpPr>
                    <a:spLocks noChangeArrowheads="1"/>
                  </p:cNvSpPr>
                  <p:nvPr/>
                </p:nvSpPr>
                <p:spPr bwMode="auto">
                  <a:xfrm>
                    <a:off x="3385" y="252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2" name="Oval 604"/>
                  <p:cNvSpPr>
                    <a:spLocks noChangeArrowheads="1"/>
                  </p:cNvSpPr>
                  <p:nvPr/>
                </p:nvSpPr>
                <p:spPr bwMode="auto">
                  <a:xfrm>
                    <a:off x="3485" y="2424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3" name="Oval 605"/>
                  <p:cNvSpPr>
                    <a:spLocks noChangeArrowheads="1"/>
                  </p:cNvSpPr>
                  <p:nvPr/>
                </p:nvSpPr>
                <p:spPr bwMode="auto">
                  <a:xfrm>
                    <a:off x="3697" y="2216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4" name="Oval 606"/>
                  <p:cNvSpPr>
                    <a:spLocks noChangeArrowheads="1"/>
                  </p:cNvSpPr>
                  <p:nvPr/>
                </p:nvSpPr>
                <p:spPr bwMode="auto">
                  <a:xfrm>
                    <a:off x="3623" y="229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5" name="Oval 607"/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2141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6" name="Oval 608"/>
                  <p:cNvSpPr>
                    <a:spLocks noChangeArrowheads="1"/>
                  </p:cNvSpPr>
                  <p:nvPr/>
                </p:nvSpPr>
                <p:spPr bwMode="auto">
                  <a:xfrm>
                    <a:off x="3326" y="257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7" name="Oval 609"/>
                  <p:cNvSpPr>
                    <a:spLocks noChangeArrowheads="1"/>
                  </p:cNvSpPr>
                  <p:nvPr/>
                </p:nvSpPr>
                <p:spPr bwMode="auto">
                  <a:xfrm>
                    <a:off x="3567" y="236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8" name="Oval 610"/>
                  <p:cNvSpPr>
                    <a:spLocks noChangeArrowheads="1"/>
                  </p:cNvSpPr>
                  <p:nvPr/>
                </p:nvSpPr>
                <p:spPr bwMode="auto">
                  <a:xfrm>
                    <a:off x="3419" y="249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89" name="Oval 611"/>
                  <p:cNvSpPr>
                    <a:spLocks noChangeArrowheads="1"/>
                  </p:cNvSpPr>
                  <p:nvPr/>
                </p:nvSpPr>
                <p:spPr bwMode="auto">
                  <a:xfrm>
                    <a:off x="3333" y="257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0" name="Oval 612"/>
                  <p:cNvSpPr>
                    <a:spLocks noChangeArrowheads="1"/>
                  </p:cNvSpPr>
                  <p:nvPr/>
                </p:nvSpPr>
                <p:spPr bwMode="auto">
                  <a:xfrm>
                    <a:off x="3917" y="196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1" name="Oval 613"/>
                  <p:cNvSpPr>
                    <a:spLocks noChangeArrowheads="1"/>
                  </p:cNvSpPr>
                  <p:nvPr/>
                </p:nvSpPr>
                <p:spPr bwMode="auto">
                  <a:xfrm>
                    <a:off x="3418" y="247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2" name="Oval 614"/>
                  <p:cNvSpPr>
                    <a:spLocks noChangeArrowheads="1"/>
                  </p:cNvSpPr>
                  <p:nvPr/>
                </p:nvSpPr>
                <p:spPr bwMode="auto">
                  <a:xfrm>
                    <a:off x="3720" y="219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3" name="Oval 615"/>
                  <p:cNvSpPr>
                    <a:spLocks noChangeArrowheads="1"/>
                  </p:cNvSpPr>
                  <p:nvPr/>
                </p:nvSpPr>
                <p:spPr bwMode="auto">
                  <a:xfrm>
                    <a:off x="3343" y="25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4" name="Oval 616"/>
                  <p:cNvSpPr>
                    <a:spLocks noChangeArrowheads="1"/>
                  </p:cNvSpPr>
                  <p:nvPr/>
                </p:nvSpPr>
                <p:spPr bwMode="auto">
                  <a:xfrm>
                    <a:off x="3538" y="236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5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186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6" name="Oval 618"/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47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7" name="Oval 619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241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8" name="Oval 620"/>
                  <p:cNvSpPr>
                    <a:spLocks noChangeArrowheads="1"/>
                  </p:cNvSpPr>
                  <p:nvPr/>
                </p:nvSpPr>
                <p:spPr bwMode="auto">
                  <a:xfrm>
                    <a:off x="3352" y="255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99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3538" y="239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00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1745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63" name="Group 623"/>
                <p:cNvGrpSpPr>
                  <a:grpSpLocks/>
                </p:cNvGrpSpPr>
                <p:nvPr/>
              </p:nvGrpSpPr>
              <p:grpSpPr bwMode="auto">
                <a:xfrm>
                  <a:off x="3303" y="1235"/>
                  <a:ext cx="1611" cy="1394"/>
                  <a:chOff x="3303" y="1235"/>
                  <a:chExt cx="1611" cy="1394"/>
                </a:xfrm>
              </p:grpSpPr>
              <p:sp>
                <p:nvSpPr>
                  <p:cNvPr id="10401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3339" y="256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02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3553" y="235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03" name="Oval 626"/>
                  <p:cNvSpPr>
                    <a:spLocks noChangeArrowheads="1"/>
                  </p:cNvSpPr>
                  <p:nvPr/>
                </p:nvSpPr>
                <p:spPr bwMode="auto">
                  <a:xfrm>
                    <a:off x="3763" y="2144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04" name="Oval 627"/>
                  <p:cNvSpPr>
                    <a:spLocks noChangeArrowheads="1"/>
                  </p:cNvSpPr>
                  <p:nvPr/>
                </p:nvSpPr>
                <p:spPr bwMode="auto">
                  <a:xfrm>
                    <a:off x="3321" y="258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05" name="Oval 628"/>
                  <p:cNvSpPr>
                    <a:spLocks noChangeArrowheads="1"/>
                  </p:cNvSpPr>
                  <p:nvPr/>
                </p:nvSpPr>
                <p:spPr bwMode="auto">
                  <a:xfrm>
                    <a:off x="3424" y="249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06" name="Oval 629"/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00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07" name="Oval 630"/>
                  <p:cNvSpPr>
                    <a:spLocks noChangeArrowheads="1"/>
                  </p:cNvSpPr>
                  <p:nvPr/>
                </p:nvSpPr>
                <p:spPr bwMode="auto">
                  <a:xfrm>
                    <a:off x="3752" y="216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08" name="Oval 631"/>
                  <p:cNvSpPr>
                    <a:spLocks noChangeArrowheads="1"/>
                  </p:cNvSpPr>
                  <p:nvPr/>
                </p:nvSpPr>
                <p:spPr bwMode="auto">
                  <a:xfrm>
                    <a:off x="3834" y="203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09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3350" y="254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0" name="Oval 633"/>
                  <p:cNvSpPr>
                    <a:spLocks noChangeArrowheads="1"/>
                  </p:cNvSpPr>
                  <p:nvPr/>
                </p:nvSpPr>
                <p:spPr bwMode="auto">
                  <a:xfrm>
                    <a:off x="3550" y="235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1" name="Oval 634"/>
                  <p:cNvSpPr>
                    <a:spLocks noChangeArrowheads="1"/>
                  </p:cNvSpPr>
                  <p:nvPr/>
                </p:nvSpPr>
                <p:spPr bwMode="auto">
                  <a:xfrm>
                    <a:off x="3731" y="2144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2" name="Oval 635"/>
                  <p:cNvSpPr>
                    <a:spLocks noChangeArrowheads="1"/>
                  </p:cNvSpPr>
                  <p:nvPr/>
                </p:nvSpPr>
                <p:spPr bwMode="auto">
                  <a:xfrm>
                    <a:off x="3749" y="215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3" name="Oval 636"/>
                  <p:cNvSpPr>
                    <a:spLocks noChangeArrowheads="1"/>
                  </p:cNvSpPr>
                  <p:nvPr/>
                </p:nvSpPr>
                <p:spPr bwMode="auto">
                  <a:xfrm>
                    <a:off x="3368" y="254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4" name="Oval 637"/>
                  <p:cNvSpPr>
                    <a:spLocks noChangeArrowheads="1"/>
                  </p:cNvSpPr>
                  <p:nvPr/>
                </p:nvSpPr>
                <p:spPr bwMode="auto">
                  <a:xfrm>
                    <a:off x="3403" y="2496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5" name="Oval 638"/>
                  <p:cNvSpPr>
                    <a:spLocks noChangeArrowheads="1"/>
                  </p:cNvSpPr>
                  <p:nvPr/>
                </p:nvSpPr>
                <p:spPr bwMode="auto">
                  <a:xfrm>
                    <a:off x="3449" y="245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6" name="Oval 639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29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7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3397" y="251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8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3338" y="256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19" name="Oval 642"/>
                  <p:cNvSpPr>
                    <a:spLocks noChangeArrowheads="1"/>
                  </p:cNvSpPr>
                  <p:nvPr/>
                </p:nvSpPr>
                <p:spPr bwMode="auto">
                  <a:xfrm>
                    <a:off x="3433" y="247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0" name="Oval 643"/>
                  <p:cNvSpPr>
                    <a:spLocks noChangeArrowheads="1"/>
                  </p:cNvSpPr>
                  <p:nvPr/>
                </p:nvSpPr>
                <p:spPr bwMode="auto">
                  <a:xfrm>
                    <a:off x="3936" y="201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1" name="Oval 644"/>
                  <p:cNvSpPr>
                    <a:spLocks noChangeArrowheads="1"/>
                  </p:cNvSpPr>
                  <p:nvPr/>
                </p:nvSpPr>
                <p:spPr bwMode="auto">
                  <a:xfrm>
                    <a:off x="3652" y="220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2" name="Oval 645"/>
                  <p:cNvSpPr>
                    <a:spLocks noChangeArrowheads="1"/>
                  </p:cNvSpPr>
                  <p:nvPr/>
                </p:nvSpPr>
                <p:spPr bwMode="auto">
                  <a:xfrm>
                    <a:off x="4266" y="168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3" name="Oval 646"/>
                  <p:cNvSpPr>
                    <a:spLocks noChangeArrowheads="1"/>
                  </p:cNvSpPr>
                  <p:nvPr/>
                </p:nvSpPr>
                <p:spPr bwMode="auto">
                  <a:xfrm>
                    <a:off x="3515" y="238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4" name="Oval 647"/>
                  <p:cNvSpPr>
                    <a:spLocks noChangeArrowheads="1"/>
                  </p:cNvSpPr>
                  <p:nvPr/>
                </p:nvSpPr>
                <p:spPr bwMode="auto">
                  <a:xfrm>
                    <a:off x="3783" y="2138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5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3714" y="216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6" name="Oval 649"/>
                  <p:cNvSpPr>
                    <a:spLocks noChangeArrowheads="1"/>
                  </p:cNvSpPr>
                  <p:nvPr/>
                </p:nvSpPr>
                <p:spPr bwMode="auto">
                  <a:xfrm>
                    <a:off x="3476" y="242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7" name="Oval 650"/>
                  <p:cNvSpPr>
                    <a:spLocks noChangeArrowheads="1"/>
                  </p:cNvSpPr>
                  <p:nvPr/>
                </p:nvSpPr>
                <p:spPr bwMode="auto">
                  <a:xfrm>
                    <a:off x="3417" y="247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8" name="Oval 651"/>
                  <p:cNvSpPr>
                    <a:spLocks noChangeArrowheads="1"/>
                  </p:cNvSpPr>
                  <p:nvPr/>
                </p:nvSpPr>
                <p:spPr bwMode="auto">
                  <a:xfrm>
                    <a:off x="3659" y="225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29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3834" y="207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0" name="Oval 653"/>
                  <p:cNvSpPr>
                    <a:spLocks noChangeArrowheads="1"/>
                  </p:cNvSpPr>
                  <p:nvPr/>
                </p:nvSpPr>
                <p:spPr bwMode="auto">
                  <a:xfrm>
                    <a:off x="3938" y="201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1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3476" y="242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2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3479" y="243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3" name="Oval 656"/>
                  <p:cNvSpPr>
                    <a:spLocks noChangeArrowheads="1"/>
                  </p:cNvSpPr>
                  <p:nvPr/>
                </p:nvSpPr>
                <p:spPr bwMode="auto">
                  <a:xfrm>
                    <a:off x="4408" y="140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4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237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5" name="Oval 658"/>
                  <p:cNvSpPr>
                    <a:spLocks noChangeArrowheads="1"/>
                  </p:cNvSpPr>
                  <p:nvPr/>
                </p:nvSpPr>
                <p:spPr bwMode="auto">
                  <a:xfrm>
                    <a:off x="3492" y="243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6" name="Oval 659"/>
                  <p:cNvSpPr>
                    <a:spLocks noChangeArrowheads="1"/>
                  </p:cNvSpPr>
                  <p:nvPr/>
                </p:nvSpPr>
                <p:spPr bwMode="auto">
                  <a:xfrm>
                    <a:off x="3555" y="236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7" name="Oval 660"/>
                  <p:cNvSpPr>
                    <a:spLocks noChangeArrowheads="1"/>
                  </p:cNvSpPr>
                  <p:nvPr/>
                </p:nvSpPr>
                <p:spPr bwMode="auto">
                  <a:xfrm>
                    <a:off x="3828" y="2098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8" name="Oval 661"/>
                  <p:cNvSpPr>
                    <a:spLocks noChangeArrowheads="1"/>
                  </p:cNvSpPr>
                  <p:nvPr/>
                </p:nvSpPr>
                <p:spPr bwMode="auto">
                  <a:xfrm>
                    <a:off x="3684" y="220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39" name="Oval 662"/>
                  <p:cNvSpPr>
                    <a:spLocks noChangeArrowheads="1"/>
                  </p:cNvSpPr>
                  <p:nvPr/>
                </p:nvSpPr>
                <p:spPr bwMode="auto">
                  <a:xfrm>
                    <a:off x="3737" y="2163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0" name="Oval 663"/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6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1" name="Oval 664"/>
                  <p:cNvSpPr>
                    <a:spLocks noChangeArrowheads="1"/>
                  </p:cNvSpPr>
                  <p:nvPr/>
                </p:nvSpPr>
                <p:spPr bwMode="auto">
                  <a:xfrm>
                    <a:off x="3705" y="219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2" name="Oval 665"/>
                  <p:cNvSpPr>
                    <a:spLocks noChangeArrowheads="1"/>
                  </p:cNvSpPr>
                  <p:nvPr/>
                </p:nvSpPr>
                <p:spPr bwMode="auto">
                  <a:xfrm>
                    <a:off x="3375" y="252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3" name="Oval 666"/>
                  <p:cNvSpPr>
                    <a:spLocks noChangeArrowheads="1"/>
                  </p:cNvSpPr>
                  <p:nvPr/>
                </p:nvSpPr>
                <p:spPr bwMode="auto">
                  <a:xfrm>
                    <a:off x="3790" y="214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4" name="Oval 667"/>
                  <p:cNvSpPr>
                    <a:spLocks noChangeArrowheads="1"/>
                  </p:cNvSpPr>
                  <p:nvPr/>
                </p:nvSpPr>
                <p:spPr bwMode="auto">
                  <a:xfrm>
                    <a:off x="3661" y="221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5" name="Oval 668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245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6" name="Oval 669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190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7" name="Oval 670"/>
                  <p:cNvSpPr>
                    <a:spLocks noChangeArrowheads="1"/>
                  </p:cNvSpPr>
                  <p:nvPr/>
                </p:nvSpPr>
                <p:spPr bwMode="auto">
                  <a:xfrm>
                    <a:off x="3424" y="248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8" name="Oval 671"/>
                  <p:cNvSpPr>
                    <a:spLocks noChangeArrowheads="1"/>
                  </p:cNvSpPr>
                  <p:nvPr/>
                </p:nvSpPr>
                <p:spPr bwMode="auto">
                  <a:xfrm>
                    <a:off x="3637" y="227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9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3796" y="209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0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3809" y="209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1" name="Oval 674"/>
                  <p:cNvSpPr>
                    <a:spLocks noChangeArrowheads="1"/>
                  </p:cNvSpPr>
                  <p:nvPr/>
                </p:nvSpPr>
                <p:spPr bwMode="auto">
                  <a:xfrm>
                    <a:off x="3620" y="230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2" name="Oval 675"/>
                  <p:cNvSpPr>
                    <a:spLocks noChangeArrowheads="1"/>
                  </p:cNvSpPr>
                  <p:nvPr/>
                </p:nvSpPr>
                <p:spPr bwMode="auto">
                  <a:xfrm>
                    <a:off x="3867" y="208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3" name="Oval 676"/>
                  <p:cNvSpPr>
                    <a:spLocks noChangeArrowheads="1"/>
                  </p:cNvSpPr>
                  <p:nvPr/>
                </p:nvSpPr>
                <p:spPr bwMode="auto">
                  <a:xfrm>
                    <a:off x="3825" y="208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4" name="Oval 677"/>
                  <p:cNvSpPr>
                    <a:spLocks noChangeArrowheads="1"/>
                  </p:cNvSpPr>
                  <p:nvPr/>
                </p:nvSpPr>
                <p:spPr bwMode="auto">
                  <a:xfrm>
                    <a:off x="3462" y="2461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5" name="Oval 678"/>
                  <p:cNvSpPr>
                    <a:spLocks noChangeArrowheads="1"/>
                  </p:cNvSpPr>
                  <p:nvPr/>
                </p:nvSpPr>
                <p:spPr bwMode="auto">
                  <a:xfrm>
                    <a:off x="3631" y="223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6" name="Oval 679"/>
                  <p:cNvSpPr>
                    <a:spLocks noChangeArrowheads="1"/>
                  </p:cNvSpPr>
                  <p:nvPr/>
                </p:nvSpPr>
                <p:spPr bwMode="auto">
                  <a:xfrm>
                    <a:off x="3674" y="218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7" name="Oval 680"/>
                  <p:cNvSpPr>
                    <a:spLocks noChangeArrowheads="1"/>
                  </p:cNvSpPr>
                  <p:nvPr/>
                </p:nvSpPr>
                <p:spPr bwMode="auto">
                  <a:xfrm>
                    <a:off x="3629" y="229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8" name="Oval 681"/>
                  <p:cNvSpPr>
                    <a:spLocks noChangeArrowheads="1"/>
                  </p:cNvSpPr>
                  <p:nvPr/>
                </p:nvSpPr>
                <p:spPr bwMode="auto">
                  <a:xfrm>
                    <a:off x="3368" y="252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59" name="Oval 682"/>
                  <p:cNvSpPr>
                    <a:spLocks noChangeArrowheads="1"/>
                  </p:cNvSpPr>
                  <p:nvPr/>
                </p:nvSpPr>
                <p:spPr bwMode="auto">
                  <a:xfrm>
                    <a:off x="3637" y="228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0" name="Oval 683"/>
                  <p:cNvSpPr>
                    <a:spLocks noChangeArrowheads="1"/>
                  </p:cNvSpPr>
                  <p:nvPr/>
                </p:nvSpPr>
                <p:spPr bwMode="auto">
                  <a:xfrm>
                    <a:off x="3657" y="225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1" name="Oval 684"/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147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2" name="Oval 685"/>
                  <p:cNvSpPr>
                    <a:spLocks noChangeArrowheads="1"/>
                  </p:cNvSpPr>
                  <p:nvPr/>
                </p:nvSpPr>
                <p:spPr bwMode="auto">
                  <a:xfrm>
                    <a:off x="3338" y="255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3" name="Oval 686"/>
                  <p:cNvSpPr>
                    <a:spLocks noChangeArrowheads="1"/>
                  </p:cNvSpPr>
                  <p:nvPr/>
                </p:nvSpPr>
                <p:spPr bwMode="auto">
                  <a:xfrm>
                    <a:off x="3633" y="227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4" name="Oval 687"/>
                  <p:cNvSpPr>
                    <a:spLocks noChangeArrowheads="1"/>
                  </p:cNvSpPr>
                  <p:nvPr/>
                </p:nvSpPr>
                <p:spPr bwMode="auto">
                  <a:xfrm>
                    <a:off x="3306" y="259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5" name="Oval 688"/>
                  <p:cNvSpPr>
                    <a:spLocks noChangeArrowheads="1"/>
                  </p:cNvSpPr>
                  <p:nvPr/>
                </p:nvSpPr>
                <p:spPr bwMode="auto">
                  <a:xfrm>
                    <a:off x="3591" y="230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6" name="Oval 689"/>
                  <p:cNvSpPr>
                    <a:spLocks noChangeArrowheads="1"/>
                  </p:cNvSpPr>
                  <p:nvPr/>
                </p:nvSpPr>
                <p:spPr bwMode="auto">
                  <a:xfrm>
                    <a:off x="3689" y="222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7" name="Oval 690"/>
                  <p:cNvSpPr>
                    <a:spLocks noChangeArrowheads="1"/>
                  </p:cNvSpPr>
                  <p:nvPr/>
                </p:nvSpPr>
                <p:spPr bwMode="auto">
                  <a:xfrm>
                    <a:off x="3416" y="247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8" name="Oval 691"/>
                  <p:cNvSpPr>
                    <a:spLocks noChangeArrowheads="1"/>
                  </p:cNvSpPr>
                  <p:nvPr/>
                </p:nvSpPr>
                <p:spPr bwMode="auto">
                  <a:xfrm>
                    <a:off x="3382" y="252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69" name="Oval 692"/>
                  <p:cNvSpPr>
                    <a:spLocks noChangeArrowheads="1"/>
                  </p:cNvSpPr>
                  <p:nvPr/>
                </p:nvSpPr>
                <p:spPr bwMode="auto">
                  <a:xfrm>
                    <a:off x="3478" y="241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0" name="Oval 693"/>
                  <p:cNvSpPr>
                    <a:spLocks noChangeArrowheads="1"/>
                  </p:cNvSpPr>
                  <p:nvPr/>
                </p:nvSpPr>
                <p:spPr bwMode="auto">
                  <a:xfrm>
                    <a:off x="3701" y="216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1" name="Oval 694"/>
                  <p:cNvSpPr>
                    <a:spLocks noChangeArrowheads="1"/>
                  </p:cNvSpPr>
                  <p:nvPr/>
                </p:nvSpPr>
                <p:spPr bwMode="auto">
                  <a:xfrm>
                    <a:off x="3611" y="230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2" name="Oval 695"/>
                  <p:cNvSpPr>
                    <a:spLocks noChangeArrowheads="1"/>
                  </p:cNvSpPr>
                  <p:nvPr/>
                </p:nvSpPr>
                <p:spPr bwMode="auto">
                  <a:xfrm>
                    <a:off x="3421" y="247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3" name="Oval 696"/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236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4" name="Oval 697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49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5" name="Oval 698"/>
                  <p:cNvSpPr>
                    <a:spLocks noChangeArrowheads="1"/>
                  </p:cNvSpPr>
                  <p:nvPr/>
                </p:nvSpPr>
                <p:spPr bwMode="auto">
                  <a:xfrm>
                    <a:off x="3303" y="259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6" name="Oval 699"/>
                  <p:cNvSpPr>
                    <a:spLocks noChangeArrowheads="1"/>
                  </p:cNvSpPr>
                  <p:nvPr/>
                </p:nvSpPr>
                <p:spPr bwMode="auto">
                  <a:xfrm>
                    <a:off x="3672" y="222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7" name="Oval 700"/>
                  <p:cNvSpPr>
                    <a:spLocks noChangeArrowheads="1"/>
                  </p:cNvSpPr>
                  <p:nvPr/>
                </p:nvSpPr>
                <p:spPr bwMode="auto">
                  <a:xfrm>
                    <a:off x="3333" y="257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8" name="Oval 701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245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79" name="Oval 702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11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0" name="Oval 703"/>
                  <p:cNvSpPr>
                    <a:spLocks noChangeArrowheads="1"/>
                  </p:cNvSpPr>
                  <p:nvPr/>
                </p:nvSpPr>
                <p:spPr bwMode="auto">
                  <a:xfrm>
                    <a:off x="4340" y="154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1" name="Oval 704"/>
                  <p:cNvSpPr>
                    <a:spLocks noChangeArrowheads="1"/>
                  </p:cNvSpPr>
                  <p:nvPr/>
                </p:nvSpPr>
                <p:spPr bwMode="auto">
                  <a:xfrm>
                    <a:off x="4166" y="173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2" name="Oval 705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2379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3" name="Oval 706"/>
                  <p:cNvSpPr>
                    <a:spLocks noChangeArrowheads="1"/>
                  </p:cNvSpPr>
                  <p:nvPr/>
                </p:nvSpPr>
                <p:spPr bwMode="auto">
                  <a:xfrm>
                    <a:off x="3885" y="204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4" name="Oval 707"/>
                  <p:cNvSpPr>
                    <a:spLocks noChangeArrowheads="1"/>
                  </p:cNvSpPr>
                  <p:nvPr/>
                </p:nvSpPr>
                <p:spPr bwMode="auto">
                  <a:xfrm>
                    <a:off x="4337" y="139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5" name="Oval 708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230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6" name="Oval 709"/>
                  <p:cNvSpPr>
                    <a:spLocks noChangeArrowheads="1"/>
                  </p:cNvSpPr>
                  <p:nvPr/>
                </p:nvSpPr>
                <p:spPr bwMode="auto">
                  <a:xfrm>
                    <a:off x="3617" y="22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7" name="Oval 710"/>
                  <p:cNvSpPr>
                    <a:spLocks noChangeArrowheads="1"/>
                  </p:cNvSpPr>
                  <p:nvPr/>
                </p:nvSpPr>
                <p:spPr bwMode="auto">
                  <a:xfrm>
                    <a:off x="3466" y="245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8" name="Oval 711"/>
                  <p:cNvSpPr>
                    <a:spLocks noChangeArrowheads="1"/>
                  </p:cNvSpPr>
                  <p:nvPr/>
                </p:nvSpPr>
                <p:spPr bwMode="auto">
                  <a:xfrm>
                    <a:off x="3342" y="255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9" name="Oval 712"/>
                  <p:cNvSpPr>
                    <a:spLocks noChangeArrowheads="1"/>
                  </p:cNvSpPr>
                  <p:nvPr/>
                </p:nvSpPr>
                <p:spPr bwMode="auto">
                  <a:xfrm>
                    <a:off x="3688" y="215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0" name="Oval 713"/>
                  <p:cNvSpPr>
                    <a:spLocks noChangeArrowheads="1"/>
                  </p:cNvSpPr>
                  <p:nvPr/>
                </p:nvSpPr>
                <p:spPr bwMode="auto">
                  <a:xfrm>
                    <a:off x="3853" y="212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1" name="Oval 714"/>
                  <p:cNvSpPr>
                    <a:spLocks noChangeArrowheads="1"/>
                  </p:cNvSpPr>
                  <p:nvPr/>
                </p:nvSpPr>
                <p:spPr bwMode="auto">
                  <a:xfrm>
                    <a:off x="3414" y="249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2" name="Oval 715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258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3" name="Oval 716"/>
                  <p:cNvSpPr>
                    <a:spLocks noChangeArrowheads="1"/>
                  </p:cNvSpPr>
                  <p:nvPr/>
                </p:nvSpPr>
                <p:spPr bwMode="auto">
                  <a:xfrm>
                    <a:off x="3396" y="251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4" name="Oval 717"/>
                  <p:cNvSpPr>
                    <a:spLocks noChangeArrowheads="1"/>
                  </p:cNvSpPr>
                  <p:nvPr/>
                </p:nvSpPr>
                <p:spPr bwMode="auto">
                  <a:xfrm>
                    <a:off x="3643" y="224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5" name="Oval 718"/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257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6" name="Oval 719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249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7" name="Oval 720"/>
                  <p:cNvSpPr>
                    <a:spLocks noChangeArrowheads="1"/>
                  </p:cNvSpPr>
                  <p:nvPr/>
                </p:nvSpPr>
                <p:spPr bwMode="auto">
                  <a:xfrm>
                    <a:off x="3433" y="246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8" name="Oval 721"/>
                  <p:cNvSpPr>
                    <a:spLocks noChangeArrowheads="1"/>
                  </p:cNvSpPr>
                  <p:nvPr/>
                </p:nvSpPr>
                <p:spPr bwMode="auto">
                  <a:xfrm>
                    <a:off x="3418" y="250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99" name="Oval 722"/>
                  <p:cNvSpPr>
                    <a:spLocks noChangeArrowheads="1"/>
                  </p:cNvSpPr>
                  <p:nvPr/>
                </p:nvSpPr>
                <p:spPr bwMode="auto">
                  <a:xfrm>
                    <a:off x="3512" y="238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0" name="Oval 723"/>
                  <p:cNvSpPr>
                    <a:spLocks noChangeArrowheads="1"/>
                  </p:cNvSpPr>
                  <p:nvPr/>
                </p:nvSpPr>
                <p:spPr bwMode="auto">
                  <a:xfrm>
                    <a:off x="4418" y="137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1" name="Oval 724"/>
                  <p:cNvSpPr>
                    <a:spLocks noChangeArrowheads="1"/>
                  </p:cNvSpPr>
                  <p:nvPr/>
                </p:nvSpPr>
                <p:spPr bwMode="auto">
                  <a:xfrm>
                    <a:off x="3429" y="246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2" name="Oval 725"/>
                  <p:cNvSpPr>
                    <a:spLocks noChangeArrowheads="1"/>
                  </p:cNvSpPr>
                  <p:nvPr/>
                </p:nvSpPr>
                <p:spPr bwMode="auto">
                  <a:xfrm>
                    <a:off x="3690" y="216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3" name="Oval 726"/>
                  <p:cNvSpPr>
                    <a:spLocks noChangeArrowheads="1"/>
                  </p:cNvSpPr>
                  <p:nvPr/>
                </p:nvSpPr>
                <p:spPr bwMode="auto">
                  <a:xfrm>
                    <a:off x="3543" y="233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4" name="Oval 727"/>
                  <p:cNvSpPr>
                    <a:spLocks noChangeArrowheads="1"/>
                  </p:cNvSpPr>
                  <p:nvPr/>
                </p:nvSpPr>
                <p:spPr bwMode="auto">
                  <a:xfrm>
                    <a:off x="3465" y="244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5" name="Oval 728"/>
                  <p:cNvSpPr>
                    <a:spLocks noChangeArrowheads="1"/>
                  </p:cNvSpPr>
                  <p:nvPr/>
                </p:nvSpPr>
                <p:spPr bwMode="auto">
                  <a:xfrm>
                    <a:off x="3783" y="212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6" name="Oval 729"/>
                  <p:cNvSpPr>
                    <a:spLocks noChangeArrowheads="1"/>
                  </p:cNvSpPr>
                  <p:nvPr/>
                </p:nvSpPr>
                <p:spPr bwMode="auto">
                  <a:xfrm>
                    <a:off x="3820" y="208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7" name="Oval 730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49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8" name="Oval 731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49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9" name="Oval 732"/>
                  <p:cNvSpPr>
                    <a:spLocks noChangeArrowheads="1"/>
                  </p:cNvSpPr>
                  <p:nvPr/>
                </p:nvSpPr>
                <p:spPr bwMode="auto">
                  <a:xfrm>
                    <a:off x="3530" y="236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0" name="Oval 733"/>
                  <p:cNvSpPr>
                    <a:spLocks noChangeArrowheads="1"/>
                  </p:cNvSpPr>
                  <p:nvPr/>
                </p:nvSpPr>
                <p:spPr bwMode="auto">
                  <a:xfrm>
                    <a:off x="3422" y="2498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1" name="Oval 734"/>
                  <p:cNvSpPr>
                    <a:spLocks noChangeArrowheads="1"/>
                  </p:cNvSpPr>
                  <p:nvPr/>
                </p:nvSpPr>
                <p:spPr bwMode="auto">
                  <a:xfrm>
                    <a:off x="3824" y="202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2" name="Oval 735"/>
                  <p:cNvSpPr>
                    <a:spLocks noChangeArrowheads="1"/>
                  </p:cNvSpPr>
                  <p:nvPr/>
                </p:nvSpPr>
                <p:spPr bwMode="auto">
                  <a:xfrm>
                    <a:off x="3469" y="242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3" name="Oval 736"/>
                  <p:cNvSpPr>
                    <a:spLocks noChangeArrowheads="1"/>
                  </p:cNvSpPr>
                  <p:nvPr/>
                </p:nvSpPr>
                <p:spPr bwMode="auto">
                  <a:xfrm>
                    <a:off x="3787" y="218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4" name="Oval 737"/>
                  <p:cNvSpPr>
                    <a:spLocks noChangeArrowheads="1"/>
                  </p:cNvSpPr>
                  <p:nvPr/>
                </p:nvSpPr>
                <p:spPr bwMode="auto">
                  <a:xfrm>
                    <a:off x="3363" y="252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5" name="Oval 738"/>
                  <p:cNvSpPr>
                    <a:spLocks noChangeArrowheads="1"/>
                  </p:cNvSpPr>
                  <p:nvPr/>
                </p:nvSpPr>
                <p:spPr bwMode="auto">
                  <a:xfrm>
                    <a:off x="3731" y="218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6" name="Oval 739"/>
                  <p:cNvSpPr>
                    <a:spLocks noChangeArrowheads="1"/>
                  </p:cNvSpPr>
                  <p:nvPr/>
                </p:nvSpPr>
                <p:spPr bwMode="auto">
                  <a:xfrm>
                    <a:off x="3706" y="222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7" name="Oval 740"/>
                  <p:cNvSpPr>
                    <a:spLocks noChangeArrowheads="1"/>
                  </p:cNvSpPr>
                  <p:nvPr/>
                </p:nvSpPr>
                <p:spPr bwMode="auto">
                  <a:xfrm>
                    <a:off x="3870" y="203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8" name="Oval 741"/>
                  <p:cNvSpPr>
                    <a:spLocks noChangeArrowheads="1"/>
                  </p:cNvSpPr>
                  <p:nvPr/>
                </p:nvSpPr>
                <p:spPr bwMode="auto">
                  <a:xfrm>
                    <a:off x="3519" y="2416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9" name="Oval 742"/>
                  <p:cNvSpPr>
                    <a:spLocks noChangeArrowheads="1"/>
                  </p:cNvSpPr>
                  <p:nvPr/>
                </p:nvSpPr>
                <p:spPr bwMode="auto">
                  <a:xfrm>
                    <a:off x="3476" y="241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0" name="Oval 743"/>
                  <p:cNvSpPr>
                    <a:spLocks noChangeArrowheads="1"/>
                  </p:cNvSpPr>
                  <p:nvPr/>
                </p:nvSpPr>
                <p:spPr bwMode="auto">
                  <a:xfrm>
                    <a:off x="3893" y="202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1" name="Oval 744"/>
                  <p:cNvSpPr>
                    <a:spLocks noChangeArrowheads="1"/>
                  </p:cNvSpPr>
                  <p:nvPr/>
                </p:nvSpPr>
                <p:spPr bwMode="auto">
                  <a:xfrm>
                    <a:off x="3437" y="247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2" name="Oval 745"/>
                  <p:cNvSpPr>
                    <a:spLocks noChangeArrowheads="1"/>
                  </p:cNvSpPr>
                  <p:nvPr/>
                </p:nvSpPr>
                <p:spPr bwMode="auto">
                  <a:xfrm>
                    <a:off x="3461" y="246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3" name="Oval 746"/>
                  <p:cNvSpPr>
                    <a:spLocks noChangeArrowheads="1"/>
                  </p:cNvSpPr>
                  <p:nvPr/>
                </p:nvSpPr>
                <p:spPr bwMode="auto">
                  <a:xfrm>
                    <a:off x="3511" y="241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4" name="Oval 747"/>
                  <p:cNvSpPr>
                    <a:spLocks noChangeArrowheads="1"/>
                  </p:cNvSpPr>
                  <p:nvPr/>
                </p:nvSpPr>
                <p:spPr bwMode="auto">
                  <a:xfrm>
                    <a:off x="3664" y="219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5" name="Oval 748"/>
                  <p:cNvSpPr>
                    <a:spLocks noChangeArrowheads="1"/>
                  </p:cNvSpPr>
                  <p:nvPr/>
                </p:nvSpPr>
                <p:spPr bwMode="auto">
                  <a:xfrm>
                    <a:off x="3535" y="234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6" name="Oval 749"/>
                  <p:cNvSpPr>
                    <a:spLocks noChangeArrowheads="1"/>
                  </p:cNvSpPr>
                  <p:nvPr/>
                </p:nvSpPr>
                <p:spPr bwMode="auto">
                  <a:xfrm>
                    <a:off x="3454" y="243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7" name="Oval 750"/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259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8" name="Oval 751"/>
                  <p:cNvSpPr>
                    <a:spLocks noChangeArrowheads="1"/>
                  </p:cNvSpPr>
                  <p:nvPr/>
                </p:nvSpPr>
                <p:spPr bwMode="auto">
                  <a:xfrm>
                    <a:off x="3800" y="212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9" name="Oval 752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247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0" name="Oval 753"/>
                  <p:cNvSpPr>
                    <a:spLocks noChangeArrowheads="1"/>
                  </p:cNvSpPr>
                  <p:nvPr/>
                </p:nvSpPr>
                <p:spPr bwMode="auto">
                  <a:xfrm>
                    <a:off x="3390" y="251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1" name="Oval 754"/>
                  <p:cNvSpPr>
                    <a:spLocks noChangeArrowheads="1"/>
                  </p:cNvSpPr>
                  <p:nvPr/>
                </p:nvSpPr>
                <p:spPr bwMode="auto">
                  <a:xfrm>
                    <a:off x="4083" y="183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2" name="Oval 755"/>
                  <p:cNvSpPr>
                    <a:spLocks noChangeArrowheads="1"/>
                  </p:cNvSpPr>
                  <p:nvPr/>
                </p:nvSpPr>
                <p:spPr bwMode="auto">
                  <a:xfrm>
                    <a:off x="3487" y="238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3" name="Oval 756"/>
                  <p:cNvSpPr>
                    <a:spLocks noChangeArrowheads="1"/>
                  </p:cNvSpPr>
                  <p:nvPr/>
                </p:nvSpPr>
                <p:spPr bwMode="auto">
                  <a:xfrm>
                    <a:off x="3357" y="255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4" name="Oval 757"/>
                  <p:cNvSpPr>
                    <a:spLocks noChangeArrowheads="1"/>
                  </p:cNvSpPr>
                  <p:nvPr/>
                </p:nvSpPr>
                <p:spPr bwMode="auto">
                  <a:xfrm>
                    <a:off x="4093" y="1824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5" name="Oval 758"/>
                  <p:cNvSpPr>
                    <a:spLocks noChangeArrowheads="1"/>
                  </p:cNvSpPr>
                  <p:nvPr/>
                </p:nvSpPr>
                <p:spPr bwMode="auto">
                  <a:xfrm>
                    <a:off x="4081" y="181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6" name="Oval 759"/>
                  <p:cNvSpPr>
                    <a:spLocks noChangeArrowheads="1"/>
                  </p:cNvSpPr>
                  <p:nvPr/>
                </p:nvSpPr>
                <p:spPr bwMode="auto">
                  <a:xfrm>
                    <a:off x="3437" y="246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7" name="Oval 760"/>
                  <p:cNvSpPr>
                    <a:spLocks noChangeArrowheads="1"/>
                  </p:cNvSpPr>
                  <p:nvPr/>
                </p:nvSpPr>
                <p:spPr bwMode="auto">
                  <a:xfrm>
                    <a:off x="3763" y="213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8" name="Oval 761"/>
                  <p:cNvSpPr>
                    <a:spLocks noChangeArrowheads="1"/>
                  </p:cNvSpPr>
                  <p:nvPr/>
                </p:nvSpPr>
                <p:spPr bwMode="auto">
                  <a:xfrm>
                    <a:off x="3805" y="2064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9" name="Oval 762"/>
                  <p:cNvSpPr>
                    <a:spLocks noChangeArrowheads="1"/>
                  </p:cNvSpPr>
                  <p:nvPr/>
                </p:nvSpPr>
                <p:spPr bwMode="auto">
                  <a:xfrm>
                    <a:off x="3634" y="2260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0" name="Oval 763"/>
                  <p:cNvSpPr>
                    <a:spLocks noChangeArrowheads="1"/>
                  </p:cNvSpPr>
                  <p:nvPr/>
                </p:nvSpPr>
                <p:spPr bwMode="auto">
                  <a:xfrm>
                    <a:off x="3417" y="249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1" name="Oval 764"/>
                  <p:cNvSpPr>
                    <a:spLocks noChangeArrowheads="1"/>
                  </p:cNvSpPr>
                  <p:nvPr/>
                </p:nvSpPr>
                <p:spPr bwMode="auto">
                  <a:xfrm>
                    <a:off x="3688" y="2190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2" name="Oval 765"/>
                  <p:cNvSpPr>
                    <a:spLocks noChangeArrowheads="1"/>
                  </p:cNvSpPr>
                  <p:nvPr/>
                </p:nvSpPr>
                <p:spPr bwMode="auto">
                  <a:xfrm>
                    <a:off x="3855" y="206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3" name="Oval 766"/>
                  <p:cNvSpPr>
                    <a:spLocks noChangeArrowheads="1"/>
                  </p:cNvSpPr>
                  <p:nvPr/>
                </p:nvSpPr>
                <p:spPr bwMode="auto">
                  <a:xfrm>
                    <a:off x="3761" y="217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4" name="Oval 767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249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5" name="Oval 768"/>
                  <p:cNvSpPr>
                    <a:spLocks noChangeArrowheads="1"/>
                  </p:cNvSpPr>
                  <p:nvPr/>
                </p:nvSpPr>
                <p:spPr bwMode="auto">
                  <a:xfrm>
                    <a:off x="3705" y="218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6" name="Oval 769"/>
                  <p:cNvSpPr>
                    <a:spLocks noChangeArrowheads="1"/>
                  </p:cNvSpPr>
                  <p:nvPr/>
                </p:nvSpPr>
                <p:spPr bwMode="auto">
                  <a:xfrm>
                    <a:off x="4139" y="178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7" name="Oval 770"/>
                  <p:cNvSpPr>
                    <a:spLocks noChangeArrowheads="1"/>
                  </p:cNvSpPr>
                  <p:nvPr/>
                </p:nvSpPr>
                <p:spPr bwMode="auto">
                  <a:xfrm>
                    <a:off x="3968" y="186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8" name="Oval 771"/>
                  <p:cNvSpPr>
                    <a:spLocks noChangeArrowheads="1"/>
                  </p:cNvSpPr>
                  <p:nvPr/>
                </p:nvSpPr>
                <p:spPr bwMode="auto">
                  <a:xfrm>
                    <a:off x="4177" y="177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9" name="Oval 772"/>
                  <p:cNvSpPr>
                    <a:spLocks noChangeArrowheads="1"/>
                  </p:cNvSpPr>
                  <p:nvPr/>
                </p:nvSpPr>
                <p:spPr bwMode="auto">
                  <a:xfrm>
                    <a:off x="3430" y="247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0" name="Oval 773"/>
                  <p:cNvSpPr>
                    <a:spLocks noChangeArrowheads="1"/>
                  </p:cNvSpPr>
                  <p:nvPr/>
                </p:nvSpPr>
                <p:spPr bwMode="auto">
                  <a:xfrm>
                    <a:off x="3473" y="244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1" name="Oval 774"/>
                  <p:cNvSpPr>
                    <a:spLocks noChangeArrowheads="1"/>
                  </p:cNvSpPr>
                  <p:nvPr/>
                </p:nvSpPr>
                <p:spPr bwMode="auto">
                  <a:xfrm>
                    <a:off x="4882" y="123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2" name="Oval 775"/>
                  <p:cNvSpPr>
                    <a:spLocks noChangeArrowheads="1"/>
                  </p:cNvSpPr>
                  <p:nvPr/>
                </p:nvSpPr>
                <p:spPr bwMode="auto">
                  <a:xfrm>
                    <a:off x="3589" y="230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3" name="Oval 776"/>
                  <p:cNvSpPr>
                    <a:spLocks noChangeArrowheads="1"/>
                  </p:cNvSpPr>
                  <p:nvPr/>
                </p:nvSpPr>
                <p:spPr bwMode="auto">
                  <a:xfrm>
                    <a:off x="3551" y="234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4" name="Oval 777"/>
                  <p:cNvSpPr>
                    <a:spLocks noChangeArrowheads="1"/>
                  </p:cNvSpPr>
                  <p:nvPr/>
                </p:nvSpPr>
                <p:spPr bwMode="auto">
                  <a:xfrm>
                    <a:off x="3535" y="234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5" name="Oval 778"/>
                  <p:cNvSpPr>
                    <a:spLocks noChangeArrowheads="1"/>
                  </p:cNvSpPr>
                  <p:nvPr/>
                </p:nvSpPr>
                <p:spPr bwMode="auto">
                  <a:xfrm>
                    <a:off x="3798" y="2059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6" name="Oval 779"/>
                  <p:cNvSpPr>
                    <a:spLocks noChangeArrowheads="1"/>
                  </p:cNvSpPr>
                  <p:nvPr/>
                </p:nvSpPr>
                <p:spPr bwMode="auto">
                  <a:xfrm>
                    <a:off x="3449" y="247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7" name="Oval 780"/>
                  <p:cNvSpPr>
                    <a:spLocks noChangeArrowheads="1"/>
                  </p:cNvSpPr>
                  <p:nvPr/>
                </p:nvSpPr>
                <p:spPr bwMode="auto">
                  <a:xfrm>
                    <a:off x="3497" y="2386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8" name="Oval 781"/>
                  <p:cNvSpPr>
                    <a:spLocks noChangeArrowheads="1"/>
                  </p:cNvSpPr>
                  <p:nvPr/>
                </p:nvSpPr>
                <p:spPr bwMode="auto">
                  <a:xfrm>
                    <a:off x="3592" y="2324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59" name="Oval 782"/>
                  <p:cNvSpPr>
                    <a:spLocks noChangeArrowheads="1"/>
                  </p:cNvSpPr>
                  <p:nvPr/>
                </p:nvSpPr>
                <p:spPr bwMode="auto">
                  <a:xfrm>
                    <a:off x="3496" y="244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0" name="Oval 783"/>
                  <p:cNvSpPr>
                    <a:spLocks noChangeArrowheads="1"/>
                  </p:cNvSpPr>
                  <p:nvPr/>
                </p:nvSpPr>
                <p:spPr bwMode="auto">
                  <a:xfrm>
                    <a:off x="3335" y="2569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1" name="Oval 784"/>
                  <p:cNvSpPr>
                    <a:spLocks noChangeArrowheads="1"/>
                  </p:cNvSpPr>
                  <p:nvPr/>
                </p:nvSpPr>
                <p:spPr bwMode="auto">
                  <a:xfrm>
                    <a:off x="3469" y="243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2" name="Oval 785"/>
                  <p:cNvSpPr>
                    <a:spLocks noChangeArrowheads="1"/>
                  </p:cNvSpPr>
                  <p:nvPr/>
                </p:nvSpPr>
                <p:spPr bwMode="auto">
                  <a:xfrm>
                    <a:off x="3803" y="212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3" name="Oval 786"/>
                  <p:cNvSpPr>
                    <a:spLocks noChangeArrowheads="1"/>
                  </p:cNvSpPr>
                  <p:nvPr/>
                </p:nvSpPr>
                <p:spPr bwMode="auto">
                  <a:xfrm>
                    <a:off x="3991" y="201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4" name="Oval 787"/>
                  <p:cNvSpPr>
                    <a:spLocks noChangeArrowheads="1"/>
                  </p:cNvSpPr>
                  <p:nvPr/>
                </p:nvSpPr>
                <p:spPr bwMode="auto">
                  <a:xfrm>
                    <a:off x="3677" y="225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5" name="Oval 788"/>
                  <p:cNvSpPr>
                    <a:spLocks noChangeArrowheads="1"/>
                  </p:cNvSpPr>
                  <p:nvPr/>
                </p:nvSpPr>
                <p:spPr bwMode="auto">
                  <a:xfrm>
                    <a:off x="3389" y="2511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6" name="Oval 789"/>
                  <p:cNvSpPr>
                    <a:spLocks noChangeArrowheads="1"/>
                  </p:cNvSpPr>
                  <p:nvPr/>
                </p:nvSpPr>
                <p:spPr bwMode="auto">
                  <a:xfrm>
                    <a:off x="3694" y="216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7" name="Oval 790"/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62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8" name="Oval 791"/>
                  <p:cNvSpPr>
                    <a:spLocks noChangeArrowheads="1"/>
                  </p:cNvSpPr>
                  <p:nvPr/>
                </p:nvSpPr>
                <p:spPr bwMode="auto">
                  <a:xfrm>
                    <a:off x="4142" y="1741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69" name="Oval 792"/>
                  <p:cNvSpPr>
                    <a:spLocks noChangeArrowheads="1"/>
                  </p:cNvSpPr>
                  <p:nvPr/>
                </p:nvSpPr>
                <p:spPr bwMode="auto">
                  <a:xfrm>
                    <a:off x="3391" y="251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0" name="Oval 79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268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1" name="Oval 794"/>
                  <p:cNvSpPr>
                    <a:spLocks noChangeArrowheads="1"/>
                  </p:cNvSpPr>
                  <p:nvPr/>
                </p:nvSpPr>
                <p:spPr bwMode="auto">
                  <a:xfrm>
                    <a:off x="3776" y="2094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2" name="Oval 795"/>
                  <p:cNvSpPr>
                    <a:spLocks noChangeArrowheads="1"/>
                  </p:cNvSpPr>
                  <p:nvPr/>
                </p:nvSpPr>
                <p:spPr bwMode="auto">
                  <a:xfrm>
                    <a:off x="3479" y="243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3" name="Oval 796"/>
                  <p:cNvSpPr>
                    <a:spLocks noChangeArrowheads="1"/>
                  </p:cNvSpPr>
                  <p:nvPr/>
                </p:nvSpPr>
                <p:spPr bwMode="auto">
                  <a:xfrm>
                    <a:off x="3569" y="231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4" name="Oval 797"/>
                  <p:cNvSpPr>
                    <a:spLocks noChangeArrowheads="1"/>
                  </p:cNvSpPr>
                  <p:nvPr/>
                </p:nvSpPr>
                <p:spPr bwMode="auto">
                  <a:xfrm>
                    <a:off x="3575" y="231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5" name="Oval 798"/>
                  <p:cNvSpPr>
                    <a:spLocks noChangeArrowheads="1"/>
                  </p:cNvSpPr>
                  <p:nvPr/>
                </p:nvSpPr>
                <p:spPr bwMode="auto">
                  <a:xfrm>
                    <a:off x="3404" y="2469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6" name="Oval 799"/>
                  <p:cNvSpPr>
                    <a:spLocks noChangeArrowheads="1"/>
                  </p:cNvSpPr>
                  <p:nvPr/>
                </p:nvSpPr>
                <p:spPr bwMode="auto">
                  <a:xfrm>
                    <a:off x="3704" y="2156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7" name="Oval 800"/>
                  <p:cNvSpPr>
                    <a:spLocks noChangeArrowheads="1"/>
                  </p:cNvSpPr>
                  <p:nvPr/>
                </p:nvSpPr>
                <p:spPr bwMode="auto">
                  <a:xfrm>
                    <a:off x="3661" y="220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8" name="Oval 801"/>
                  <p:cNvSpPr>
                    <a:spLocks noChangeArrowheads="1"/>
                  </p:cNvSpPr>
                  <p:nvPr/>
                </p:nvSpPr>
                <p:spPr bwMode="auto">
                  <a:xfrm>
                    <a:off x="3511" y="239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79" name="Oval 802"/>
                  <p:cNvSpPr>
                    <a:spLocks noChangeArrowheads="1"/>
                  </p:cNvSpPr>
                  <p:nvPr/>
                </p:nvSpPr>
                <p:spPr bwMode="auto">
                  <a:xfrm>
                    <a:off x="3497" y="2424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0" name="Oval 803"/>
                  <p:cNvSpPr>
                    <a:spLocks noChangeArrowheads="1"/>
                  </p:cNvSpPr>
                  <p:nvPr/>
                </p:nvSpPr>
                <p:spPr bwMode="auto">
                  <a:xfrm>
                    <a:off x="3591" y="2315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1" name="Oval 804"/>
                  <p:cNvSpPr>
                    <a:spLocks noChangeArrowheads="1"/>
                  </p:cNvSpPr>
                  <p:nvPr/>
                </p:nvSpPr>
                <p:spPr bwMode="auto">
                  <a:xfrm>
                    <a:off x="3853" y="208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2" name="Oval 805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251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3" name="Oval 806"/>
                  <p:cNvSpPr>
                    <a:spLocks noChangeArrowheads="1"/>
                  </p:cNvSpPr>
                  <p:nvPr/>
                </p:nvSpPr>
                <p:spPr bwMode="auto">
                  <a:xfrm>
                    <a:off x="3596" y="2298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4" name="Oval 807"/>
                  <p:cNvSpPr>
                    <a:spLocks noChangeArrowheads="1"/>
                  </p:cNvSpPr>
                  <p:nvPr/>
                </p:nvSpPr>
                <p:spPr bwMode="auto">
                  <a:xfrm>
                    <a:off x="3482" y="241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5" name="Oval 808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224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6" name="Oval 809"/>
                  <p:cNvSpPr>
                    <a:spLocks noChangeArrowheads="1"/>
                  </p:cNvSpPr>
                  <p:nvPr/>
                </p:nvSpPr>
                <p:spPr bwMode="auto">
                  <a:xfrm>
                    <a:off x="3384" y="252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7" name="Oval 810"/>
                  <p:cNvSpPr>
                    <a:spLocks noChangeArrowheads="1"/>
                  </p:cNvSpPr>
                  <p:nvPr/>
                </p:nvSpPr>
                <p:spPr bwMode="auto">
                  <a:xfrm>
                    <a:off x="3462" y="2472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8" name="Oval 811"/>
                  <p:cNvSpPr>
                    <a:spLocks noChangeArrowheads="1"/>
                  </p:cNvSpPr>
                  <p:nvPr/>
                </p:nvSpPr>
                <p:spPr bwMode="auto">
                  <a:xfrm>
                    <a:off x="3494" y="2447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89" name="Oval 812"/>
                  <p:cNvSpPr>
                    <a:spLocks noChangeArrowheads="1"/>
                  </p:cNvSpPr>
                  <p:nvPr/>
                </p:nvSpPr>
                <p:spPr bwMode="auto">
                  <a:xfrm>
                    <a:off x="3400" y="2502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0" name="Oval 813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2573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1" name="Oval 814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2268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2" name="Oval 815"/>
                  <p:cNvSpPr>
                    <a:spLocks noChangeArrowheads="1"/>
                  </p:cNvSpPr>
                  <p:nvPr/>
                </p:nvSpPr>
                <p:spPr bwMode="auto">
                  <a:xfrm>
                    <a:off x="3352" y="256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3" name="Oval 816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496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4" name="Oval 817"/>
                  <p:cNvSpPr>
                    <a:spLocks noChangeArrowheads="1"/>
                  </p:cNvSpPr>
                  <p:nvPr/>
                </p:nvSpPr>
                <p:spPr bwMode="auto">
                  <a:xfrm>
                    <a:off x="3361" y="2537"/>
                    <a:ext cx="32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5" name="Oval 818"/>
                  <p:cNvSpPr>
                    <a:spLocks noChangeArrowheads="1"/>
                  </p:cNvSpPr>
                  <p:nvPr/>
                </p:nvSpPr>
                <p:spPr bwMode="auto">
                  <a:xfrm>
                    <a:off x="3461" y="2431"/>
                    <a:ext cx="32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6" name="Oval 819"/>
                  <p:cNvSpPr>
                    <a:spLocks noChangeArrowheads="1"/>
                  </p:cNvSpPr>
                  <p:nvPr/>
                </p:nvSpPr>
                <p:spPr bwMode="auto">
                  <a:xfrm>
                    <a:off x="3347" y="2550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7" name="Oval 820"/>
                  <p:cNvSpPr>
                    <a:spLocks noChangeArrowheads="1"/>
                  </p:cNvSpPr>
                  <p:nvPr/>
                </p:nvSpPr>
                <p:spPr bwMode="auto">
                  <a:xfrm>
                    <a:off x="3391" y="2515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8" name="Oval 821"/>
                  <p:cNvSpPr>
                    <a:spLocks noChangeArrowheads="1"/>
                  </p:cNvSpPr>
                  <p:nvPr/>
                </p:nvSpPr>
                <p:spPr bwMode="auto">
                  <a:xfrm>
                    <a:off x="3418" y="2503"/>
                    <a:ext cx="31" cy="3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99" name="Oval 822"/>
                  <p:cNvSpPr>
                    <a:spLocks noChangeArrowheads="1"/>
                  </p:cNvSpPr>
                  <p:nvPr/>
                </p:nvSpPr>
                <p:spPr bwMode="auto">
                  <a:xfrm>
                    <a:off x="3489" y="2397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00" name="Oval 823"/>
                  <p:cNvSpPr>
                    <a:spLocks noChangeArrowheads="1"/>
                  </p:cNvSpPr>
                  <p:nvPr/>
                </p:nvSpPr>
                <p:spPr bwMode="auto">
                  <a:xfrm>
                    <a:off x="3778" y="2152"/>
                    <a:ext cx="31" cy="3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264" name="Oval 824"/>
                <p:cNvSpPr>
                  <a:spLocks noChangeArrowheads="1"/>
                </p:cNvSpPr>
                <p:nvPr/>
              </p:nvSpPr>
              <p:spPr bwMode="auto">
                <a:xfrm>
                  <a:off x="3884" y="2052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5" name="Oval 825"/>
                <p:cNvSpPr>
                  <a:spLocks noChangeArrowheads="1"/>
                </p:cNvSpPr>
                <p:nvPr/>
              </p:nvSpPr>
              <p:spPr bwMode="auto">
                <a:xfrm>
                  <a:off x="3449" y="2473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6" name="Oval 826"/>
                <p:cNvSpPr>
                  <a:spLocks noChangeArrowheads="1"/>
                </p:cNvSpPr>
                <p:nvPr/>
              </p:nvSpPr>
              <p:spPr bwMode="auto">
                <a:xfrm>
                  <a:off x="3643" y="2244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7" name="Oval 827"/>
                <p:cNvSpPr>
                  <a:spLocks noChangeArrowheads="1"/>
                </p:cNvSpPr>
                <p:nvPr/>
              </p:nvSpPr>
              <p:spPr bwMode="auto">
                <a:xfrm>
                  <a:off x="3811" y="203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8" name="Oval 828"/>
                <p:cNvSpPr>
                  <a:spLocks noChangeArrowheads="1"/>
                </p:cNvSpPr>
                <p:nvPr/>
              </p:nvSpPr>
              <p:spPr bwMode="auto">
                <a:xfrm>
                  <a:off x="3779" y="2136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69" name="Oval 829"/>
                <p:cNvSpPr>
                  <a:spLocks noChangeArrowheads="1"/>
                </p:cNvSpPr>
                <p:nvPr/>
              </p:nvSpPr>
              <p:spPr bwMode="auto">
                <a:xfrm>
                  <a:off x="3471" y="242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0" name="Oval 830"/>
                <p:cNvSpPr>
                  <a:spLocks noChangeArrowheads="1"/>
                </p:cNvSpPr>
                <p:nvPr/>
              </p:nvSpPr>
              <p:spPr bwMode="auto">
                <a:xfrm>
                  <a:off x="3491" y="2418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1" name="Oval 831"/>
                <p:cNvSpPr>
                  <a:spLocks noChangeArrowheads="1"/>
                </p:cNvSpPr>
                <p:nvPr/>
              </p:nvSpPr>
              <p:spPr bwMode="auto">
                <a:xfrm>
                  <a:off x="3321" y="2581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2" name="Oval 832"/>
                <p:cNvSpPr>
                  <a:spLocks noChangeArrowheads="1"/>
                </p:cNvSpPr>
                <p:nvPr/>
              </p:nvSpPr>
              <p:spPr bwMode="auto">
                <a:xfrm>
                  <a:off x="3615" y="2286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3" name="Oval 833"/>
                <p:cNvSpPr>
                  <a:spLocks noChangeArrowheads="1"/>
                </p:cNvSpPr>
                <p:nvPr/>
              </p:nvSpPr>
              <p:spPr bwMode="auto">
                <a:xfrm>
                  <a:off x="3794" y="2040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4" name="Oval 834"/>
                <p:cNvSpPr>
                  <a:spLocks noChangeArrowheads="1"/>
                </p:cNvSpPr>
                <p:nvPr/>
              </p:nvSpPr>
              <p:spPr bwMode="auto">
                <a:xfrm>
                  <a:off x="3536" y="2377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5" name="Oval 835"/>
                <p:cNvSpPr>
                  <a:spLocks noChangeArrowheads="1"/>
                </p:cNvSpPr>
                <p:nvPr/>
              </p:nvSpPr>
              <p:spPr bwMode="auto">
                <a:xfrm>
                  <a:off x="3489" y="2449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6" name="Oval 836"/>
                <p:cNvSpPr>
                  <a:spLocks noChangeArrowheads="1"/>
                </p:cNvSpPr>
                <p:nvPr/>
              </p:nvSpPr>
              <p:spPr bwMode="auto">
                <a:xfrm>
                  <a:off x="3919" y="1983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7" name="Oval 837"/>
                <p:cNvSpPr>
                  <a:spLocks noChangeArrowheads="1"/>
                </p:cNvSpPr>
                <p:nvPr/>
              </p:nvSpPr>
              <p:spPr bwMode="auto">
                <a:xfrm>
                  <a:off x="3619" y="232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8" name="Oval 838"/>
                <p:cNvSpPr>
                  <a:spLocks noChangeArrowheads="1"/>
                </p:cNvSpPr>
                <p:nvPr/>
              </p:nvSpPr>
              <p:spPr bwMode="auto">
                <a:xfrm>
                  <a:off x="3321" y="2578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79" name="Oval 839"/>
                <p:cNvSpPr>
                  <a:spLocks noChangeArrowheads="1"/>
                </p:cNvSpPr>
                <p:nvPr/>
              </p:nvSpPr>
              <p:spPr bwMode="auto">
                <a:xfrm>
                  <a:off x="3676" y="2208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0" name="Oval 840"/>
                <p:cNvSpPr>
                  <a:spLocks noChangeArrowheads="1"/>
                </p:cNvSpPr>
                <p:nvPr/>
              </p:nvSpPr>
              <p:spPr bwMode="auto">
                <a:xfrm>
                  <a:off x="3550" y="2361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1" name="Oval 841"/>
                <p:cNvSpPr>
                  <a:spLocks noChangeArrowheads="1"/>
                </p:cNvSpPr>
                <p:nvPr/>
              </p:nvSpPr>
              <p:spPr bwMode="auto">
                <a:xfrm>
                  <a:off x="3958" y="1888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2" name="Oval 842"/>
                <p:cNvSpPr>
                  <a:spLocks noChangeArrowheads="1"/>
                </p:cNvSpPr>
                <p:nvPr/>
              </p:nvSpPr>
              <p:spPr bwMode="auto">
                <a:xfrm>
                  <a:off x="3500" y="2401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3" name="Oval 843"/>
                <p:cNvSpPr>
                  <a:spLocks noChangeArrowheads="1"/>
                </p:cNvSpPr>
                <p:nvPr/>
              </p:nvSpPr>
              <p:spPr bwMode="auto">
                <a:xfrm>
                  <a:off x="4085" y="179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4" name="Oval 844"/>
                <p:cNvSpPr>
                  <a:spLocks noChangeArrowheads="1"/>
                </p:cNvSpPr>
                <p:nvPr/>
              </p:nvSpPr>
              <p:spPr bwMode="auto">
                <a:xfrm>
                  <a:off x="3539" y="2373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5" name="Oval 845"/>
                <p:cNvSpPr>
                  <a:spLocks noChangeArrowheads="1"/>
                </p:cNvSpPr>
                <p:nvPr/>
              </p:nvSpPr>
              <p:spPr bwMode="auto">
                <a:xfrm>
                  <a:off x="3774" y="2129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6" name="Oval 846"/>
                <p:cNvSpPr>
                  <a:spLocks noChangeArrowheads="1"/>
                </p:cNvSpPr>
                <p:nvPr/>
              </p:nvSpPr>
              <p:spPr bwMode="auto">
                <a:xfrm>
                  <a:off x="3661" y="2241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7" name="Oval 847"/>
                <p:cNvSpPr>
                  <a:spLocks noChangeArrowheads="1"/>
                </p:cNvSpPr>
                <p:nvPr/>
              </p:nvSpPr>
              <p:spPr bwMode="auto">
                <a:xfrm>
                  <a:off x="4094" y="179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8" name="Oval 848"/>
                <p:cNvSpPr>
                  <a:spLocks noChangeArrowheads="1"/>
                </p:cNvSpPr>
                <p:nvPr/>
              </p:nvSpPr>
              <p:spPr bwMode="auto">
                <a:xfrm>
                  <a:off x="3764" y="2149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89" name="Oval 849"/>
                <p:cNvSpPr>
                  <a:spLocks noChangeArrowheads="1"/>
                </p:cNvSpPr>
                <p:nvPr/>
              </p:nvSpPr>
              <p:spPr bwMode="auto">
                <a:xfrm>
                  <a:off x="3327" y="2581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0" name="Oval 850"/>
                <p:cNvSpPr>
                  <a:spLocks noChangeArrowheads="1"/>
                </p:cNvSpPr>
                <p:nvPr/>
              </p:nvSpPr>
              <p:spPr bwMode="auto">
                <a:xfrm>
                  <a:off x="3394" y="2498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1" name="Oval 851"/>
                <p:cNvSpPr>
                  <a:spLocks noChangeArrowheads="1"/>
                </p:cNvSpPr>
                <p:nvPr/>
              </p:nvSpPr>
              <p:spPr bwMode="auto">
                <a:xfrm>
                  <a:off x="3571" y="233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2" name="Oval 852"/>
                <p:cNvSpPr>
                  <a:spLocks noChangeArrowheads="1"/>
                </p:cNvSpPr>
                <p:nvPr/>
              </p:nvSpPr>
              <p:spPr bwMode="auto">
                <a:xfrm>
                  <a:off x="3521" y="2376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3" name="Oval 853"/>
                <p:cNvSpPr>
                  <a:spLocks noChangeArrowheads="1"/>
                </p:cNvSpPr>
                <p:nvPr/>
              </p:nvSpPr>
              <p:spPr bwMode="auto">
                <a:xfrm>
                  <a:off x="3420" y="249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4" name="Oval 854"/>
                <p:cNvSpPr>
                  <a:spLocks noChangeArrowheads="1"/>
                </p:cNvSpPr>
                <p:nvPr/>
              </p:nvSpPr>
              <p:spPr bwMode="auto">
                <a:xfrm>
                  <a:off x="3890" y="2024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5" name="Oval 855"/>
                <p:cNvSpPr>
                  <a:spLocks noChangeArrowheads="1"/>
                </p:cNvSpPr>
                <p:nvPr/>
              </p:nvSpPr>
              <p:spPr bwMode="auto">
                <a:xfrm>
                  <a:off x="3519" y="2400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6" name="Oval 856"/>
                <p:cNvSpPr>
                  <a:spLocks noChangeArrowheads="1"/>
                </p:cNvSpPr>
                <p:nvPr/>
              </p:nvSpPr>
              <p:spPr bwMode="auto">
                <a:xfrm>
                  <a:off x="3598" y="2293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7" name="Oval 857"/>
                <p:cNvSpPr>
                  <a:spLocks noChangeArrowheads="1"/>
                </p:cNvSpPr>
                <p:nvPr/>
              </p:nvSpPr>
              <p:spPr bwMode="auto">
                <a:xfrm>
                  <a:off x="3461" y="2432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8" name="Oval 858"/>
                <p:cNvSpPr>
                  <a:spLocks noChangeArrowheads="1"/>
                </p:cNvSpPr>
                <p:nvPr/>
              </p:nvSpPr>
              <p:spPr bwMode="auto">
                <a:xfrm>
                  <a:off x="3554" y="2335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99" name="Oval 859"/>
                <p:cNvSpPr>
                  <a:spLocks noChangeArrowheads="1"/>
                </p:cNvSpPr>
                <p:nvPr/>
              </p:nvSpPr>
              <p:spPr bwMode="auto">
                <a:xfrm>
                  <a:off x="3404" y="2506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0" name="Oval 860"/>
                <p:cNvSpPr>
                  <a:spLocks noChangeArrowheads="1"/>
                </p:cNvSpPr>
                <p:nvPr/>
              </p:nvSpPr>
              <p:spPr bwMode="auto">
                <a:xfrm>
                  <a:off x="3771" y="209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1" name="Oval 861"/>
                <p:cNvSpPr>
                  <a:spLocks noChangeArrowheads="1"/>
                </p:cNvSpPr>
                <p:nvPr/>
              </p:nvSpPr>
              <p:spPr bwMode="auto">
                <a:xfrm>
                  <a:off x="3735" y="2150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2" name="Oval 862"/>
                <p:cNvSpPr>
                  <a:spLocks noChangeArrowheads="1"/>
                </p:cNvSpPr>
                <p:nvPr/>
              </p:nvSpPr>
              <p:spPr bwMode="auto">
                <a:xfrm>
                  <a:off x="3746" y="2182"/>
                  <a:ext cx="32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3" name="Oval 863"/>
                <p:cNvSpPr>
                  <a:spLocks noChangeArrowheads="1"/>
                </p:cNvSpPr>
                <p:nvPr/>
              </p:nvSpPr>
              <p:spPr bwMode="auto">
                <a:xfrm>
                  <a:off x="3339" y="256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4" name="Oval 864"/>
                <p:cNvSpPr>
                  <a:spLocks noChangeArrowheads="1"/>
                </p:cNvSpPr>
                <p:nvPr/>
              </p:nvSpPr>
              <p:spPr bwMode="auto">
                <a:xfrm>
                  <a:off x="4088" y="171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5" name="Oval 865"/>
                <p:cNvSpPr>
                  <a:spLocks noChangeArrowheads="1"/>
                </p:cNvSpPr>
                <p:nvPr/>
              </p:nvSpPr>
              <p:spPr bwMode="auto">
                <a:xfrm>
                  <a:off x="3370" y="2543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6" name="Oval 866"/>
                <p:cNvSpPr>
                  <a:spLocks noChangeArrowheads="1"/>
                </p:cNvSpPr>
                <p:nvPr/>
              </p:nvSpPr>
              <p:spPr bwMode="auto">
                <a:xfrm>
                  <a:off x="3465" y="2436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7" name="Oval 867"/>
                <p:cNvSpPr>
                  <a:spLocks noChangeArrowheads="1"/>
                </p:cNvSpPr>
                <p:nvPr/>
              </p:nvSpPr>
              <p:spPr bwMode="auto">
                <a:xfrm>
                  <a:off x="3535" y="2337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8" name="Oval 868"/>
                <p:cNvSpPr>
                  <a:spLocks noChangeArrowheads="1"/>
                </p:cNvSpPr>
                <p:nvPr/>
              </p:nvSpPr>
              <p:spPr bwMode="auto">
                <a:xfrm>
                  <a:off x="3420" y="2485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9" name="Oval 869"/>
                <p:cNvSpPr>
                  <a:spLocks noChangeArrowheads="1"/>
                </p:cNvSpPr>
                <p:nvPr/>
              </p:nvSpPr>
              <p:spPr bwMode="auto">
                <a:xfrm>
                  <a:off x="3499" y="2378"/>
                  <a:ext cx="32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0" name="Oval 870"/>
                <p:cNvSpPr>
                  <a:spLocks noChangeArrowheads="1"/>
                </p:cNvSpPr>
                <p:nvPr/>
              </p:nvSpPr>
              <p:spPr bwMode="auto">
                <a:xfrm>
                  <a:off x="4059" y="1836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1" name="Oval 871"/>
                <p:cNvSpPr>
                  <a:spLocks noChangeArrowheads="1"/>
                </p:cNvSpPr>
                <p:nvPr/>
              </p:nvSpPr>
              <p:spPr bwMode="auto">
                <a:xfrm>
                  <a:off x="3524" y="2355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2" name="Oval 872"/>
                <p:cNvSpPr>
                  <a:spLocks noChangeArrowheads="1"/>
                </p:cNvSpPr>
                <p:nvPr/>
              </p:nvSpPr>
              <p:spPr bwMode="auto">
                <a:xfrm>
                  <a:off x="3650" y="2263"/>
                  <a:ext cx="32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3" name="Oval 873"/>
                <p:cNvSpPr>
                  <a:spLocks noChangeArrowheads="1"/>
                </p:cNvSpPr>
                <p:nvPr/>
              </p:nvSpPr>
              <p:spPr bwMode="auto">
                <a:xfrm>
                  <a:off x="3346" y="2568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4" name="Oval 874"/>
                <p:cNvSpPr>
                  <a:spLocks noChangeArrowheads="1"/>
                </p:cNvSpPr>
                <p:nvPr/>
              </p:nvSpPr>
              <p:spPr bwMode="auto">
                <a:xfrm>
                  <a:off x="3420" y="250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5" name="Oval 875"/>
                <p:cNvSpPr>
                  <a:spLocks noChangeArrowheads="1"/>
                </p:cNvSpPr>
                <p:nvPr/>
              </p:nvSpPr>
              <p:spPr bwMode="auto">
                <a:xfrm>
                  <a:off x="3338" y="2563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6" name="Oval 876"/>
                <p:cNvSpPr>
                  <a:spLocks noChangeArrowheads="1"/>
                </p:cNvSpPr>
                <p:nvPr/>
              </p:nvSpPr>
              <p:spPr bwMode="auto">
                <a:xfrm>
                  <a:off x="4054" y="188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7" name="Oval 877"/>
                <p:cNvSpPr>
                  <a:spLocks noChangeArrowheads="1"/>
                </p:cNvSpPr>
                <p:nvPr/>
              </p:nvSpPr>
              <p:spPr bwMode="auto">
                <a:xfrm>
                  <a:off x="3923" y="2018"/>
                  <a:ext cx="32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8" name="Oval 878"/>
                <p:cNvSpPr>
                  <a:spLocks noChangeArrowheads="1"/>
                </p:cNvSpPr>
                <p:nvPr/>
              </p:nvSpPr>
              <p:spPr bwMode="auto">
                <a:xfrm>
                  <a:off x="3527" y="2384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19" name="Oval 879"/>
                <p:cNvSpPr>
                  <a:spLocks noChangeArrowheads="1"/>
                </p:cNvSpPr>
                <p:nvPr/>
              </p:nvSpPr>
              <p:spPr bwMode="auto">
                <a:xfrm>
                  <a:off x="3476" y="2429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0" name="Oval 880"/>
                <p:cNvSpPr>
                  <a:spLocks noChangeArrowheads="1"/>
                </p:cNvSpPr>
                <p:nvPr/>
              </p:nvSpPr>
              <p:spPr bwMode="auto">
                <a:xfrm>
                  <a:off x="3421" y="2480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1" name="Oval 881"/>
                <p:cNvSpPr>
                  <a:spLocks noChangeArrowheads="1"/>
                </p:cNvSpPr>
                <p:nvPr/>
              </p:nvSpPr>
              <p:spPr bwMode="auto">
                <a:xfrm>
                  <a:off x="3800" y="208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2" name="Oval 882"/>
                <p:cNvSpPr>
                  <a:spLocks noChangeArrowheads="1"/>
                </p:cNvSpPr>
                <p:nvPr/>
              </p:nvSpPr>
              <p:spPr bwMode="auto">
                <a:xfrm>
                  <a:off x="3847" y="2073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3" name="Oval 883"/>
                <p:cNvSpPr>
                  <a:spLocks noChangeArrowheads="1"/>
                </p:cNvSpPr>
                <p:nvPr/>
              </p:nvSpPr>
              <p:spPr bwMode="auto">
                <a:xfrm>
                  <a:off x="3375" y="2529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4" name="Oval 884"/>
                <p:cNvSpPr>
                  <a:spLocks noChangeArrowheads="1"/>
                </p:cNvSpPr>
                <p:nvPr/>
              </p:nvSpPr>
              <p:spPr bwMode="auto">
                <a:xfrm>
                  <a:off x="3580" y="2319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5" name="Oval 885"/>
                <p:cNvSpPr>
                  <a:spLocks noChangeArrowheads="1"/>
                </p:cNvSpPr>
                <p:nvPr/>
              </p:nvSpPr>
              <p:spPr bwMode="auto">
                <a:xfrm>
                  <a:off x="3482" y="2452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6" name="Oval 886"/>
                <p:cNvSpPr>
                  <a:spLocks noChangeArrowheads="1"/>
                </p:cNvSpPr>
                <p:nvPr/>
              </p:nvSpPr>
              <p:spPr bwMode="auto">
                <a:xfrm>
                  <a:off x="3580" y="229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7" name="Oval 887"/>
                <p:cNvSpPr>
                  <a:spLocks noChangeArrowheads="1"/>
                </p:cNvSpPr>
                <p:nvPr/>
              </p:nvSpPr>
              <p:spPr bwMode="auto">
                <a:xfrm>
                  <a:off x="3348" y="2548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8" name="Oval 888"/>
                <p:cNvSpPr>
                  <a:spLocks noChangeArrowheads="1"/>
                </p:cNvSpPr>
                <p:nvPr/>
              </p:nvSpPr>
              <p:spPr bwMode="auto">
                <a:xfrm>
                  <a:off x="3408" y="2521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29" name="Oval 889"/>
                <p:cNvSpPr>
                  <a:spLocks noChangeArrowheads="1"/>
                </p:cNvSpPr>
                <p:nvPr/>
              </p:nvSpPr>
              <p:spPr bwMode="auto">
                <a:xfrm>
                  <a:off x="3409" y="2501"/>
                  <a:ext cx="32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0" name="Oval 890"/>
                <p:cNvSpPr>
                  <a:spLocks noChangeArrowheads="1"/>
                </p:cNvSpPr>
                <p:nvPr/>
              </p:nvSpPr>
              <p:spPr bwMode="auto">
                <a:xfrm>
                  <a:off x="3977" y="1907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1" name="Oval 891"/>
                <p:cNvSpPr>
                  <a:spLocks noChangeArrowheads="1"/>
                </p:cNvSpPr>
                <p:nvPr/>
              </p:nvSpPr>
              <p:spPr bwMode="auto">
                <a:xfrm>
                  <a:off x="3552" y="2354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2" name="Oval 892"/>
                <p:cNvSpPr>
                  <a:spLocks noChangeArrowheads="1"/>
                </p:cNvSpPr>
                <p:nvPr/>
              </p:nvSpPr>
              <p:spPr bwMode="auto">
                <a:xfrm>
                  <a:off x="3561" y="2346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3" name="Oval 893"/>
                <p:cNvSpPr>
                  <a:spLocks noChangeArrowheads="1"/>
                </p:cNvSpPr>
                <p:nvPr/>
              </p:nvSpPr>
              <p:spPr bwMode="auto">
                <a:xfrm>
                  <a:off x="3355" y="2536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4" name="Oval 894"/>
                <p:cNvSpPr>
                  <a:spLocks noChangeArrowheads="1"/>
                </p:cNvSpPr>
                <p:nvPr/>
              </p:nvSpPr>
              <p:spPr bwMode="auto">
                <a:xfrm>
                  <a:off x="4082" y="178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5" name="Oval 895"/>
                <p:cNvSpPr>
                  <a:spLocks noChangeArrowheads="1"/>
                </p:cNvSpPr>
                <p:nvPr/>
              </p:nvSpPr>
              <p:spPr bwMode="auto">
                <a:xfrm>
                  <a:off x="4022" y="1839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6" name="Oval 896"/>
                <p:cNvSpPr>
                  <a:spLocks noChangeArrowheads="1"/>
                </p:cNvSpPr>
                <p:nvPr/>
              </p:nvSpPr>
              <p:spPr bwMode="auto">
                <a:xfrm>
                  <a:off x="3456" y="2445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7" name="Oval 897"/>
                <p:cNvSpPr>
                  <a:spLocks noChangeArrowheads="1"/>
                </p:cNvSpPr>
                <p:nvPr/>
              </p:nvSpPr>
              <p:spPr bwMode="auto">
                <a:xfrm>
                  <a:off x="3777" y="2118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8" name="Oval 898"/>
                <p:cNvSpPr>
                  <a:spLocks noChangeArrowheads="1"/>
                </p:cNvSpPr>
                <p:nvPr/>
              </p:nvSpPr>
              <p:spPr bwMode="auto">
                <a:xfrm>
                  <a:off x="3368" y="2537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39" name="Oval 899"/>
                <p:cNvSpPr>
                  <a:spLocks noChangeArrowheads="1"/>
                </p:cNvSpPr>
                <p:nvPr/>
              </p:nvSpPr>
              <p:spPr bwMode="auto">
                <a:xfrm>
                  <a:off x="3335" y="2575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0" name="Oval 900"/>
                <p:cNvSpPr>
                  <a:spLocks noChangeArrowheads="1"/>
                </p:cNvSpPr>
                <p:nvPr/>
              </p:nvSpPr>
              <p:spPr bwMode="auto">
                <a:xfrm>
                  <a:off x="3759" y="2139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1" name="Oval 901"/>
                <p:cNvSpPr>
                  <a:spLocks noChangeArrowheads="1"/>
                </p:cNvSpPr>
                <p:nvPr/>
              </p:nvSpPr>
              <p:spPr bwMode="auto">
                <a:xfrm>
                  <a:off x="3473" y="2418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2" name="Oval 902"/>
                <p:cNvSpPr>
                  <a:spLocks noChangeArrowheads="1"/>
                </p:cNvSpPr>
                <p:nvPr/>
              </p:nvSpPr>
              <p:spPr bwMode="auto">
                <a:xfrm>
                  <a:off x="3446" y="2459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3" name="Oval 903"/>
                <p:cNvSpPr>
                  <a:spLocks noChangeArrowheads="1"/>
                </p:cNvSpPr>
                <p:nvPr/>
              </p:nvSpPr>
              <p:spPr bwMode="auto">
                <a:xfrm>
                  <a:off x="3376" y="2531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4" name="Oval 904"/>
                <p:cNvSpPr>
                  <a:spLocks noChangeArrowheads="1"/>
                </p:cNvSpPr>
                <p:nvPr/>
              </p:nvSpPr>
              <p:spPr bwMode="auto">
                <a:xfrm>
                  <a:off x="3550" y="2346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5" name="Oval 905"/>
                <p:cNvSpPr>
                  <a:spLocks noChangeArrowheads="1"/>
                </p:cNvSpPr>
                <p:nvPr/>
              </p:nvSpPr>
              <p:spPr bwMode="auto">
                <a:xfrm>
                  <a:off x="3921" y="204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6" name="Oval 906"/>
                <p:cNvSpPr>
                  <a:spLocks noChangeArrowheads="1"/>
                </p:cNvSpPr>
                <p:nvPr/>
              </p:nvSpPr>
              <p:spPr bwMode="auto">
                <a:xfrm>
                  <a:off x="3480" y="244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7" name="Oval 907"/>
                <p:cNvSpPr>
                  <a:spLocks noChangeArrowheads="1"/>
                </p:cNvSpPr>
                <p:nvPr/>
              </p:nvSpPr>
              <p:spPr bwMode="auto">
                <a:xfrm>
                  <a:off x="3389" y="2519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8" name="Oval 908"/>
                <p:cNvSpPr>
                  <a:spLocks noChangeArrowheads="1"/>
                </p:cNvSpPr>
                <p:nvPr/>
              </p:nvSpPr>
              <p:spPr bwMode="auto">
                <a:xfrm>
                  <a:off x="3373" y="252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9" name="Oval 909"/>
                <p:cNvSpPr>
                  <a:spLocks noChangeArrowheads="1"/>
                </p:cNvSpPr>
                <p:nvPr/>
              </p:nvSpPr>
              <p:spPr bwMode="auto">
                <a:xfrm>
                  <a:off x="3485" y="2433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0" name="Oval 910"/>
                <p:cNvSpPr>
                  <a:spLocks noChangeArrowheads="1"/>
                </p:cNvSpPr>
                <p:nvPr/>
              </p:nvSpPr>
              <p:spPr bwMode="auto">
                <a:xfrm>
                  <a:off x="3473" y="242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1" name="Oval 911"/>
                <p:cNvSpPr>
                  <a:spLocks noChangeArrowheads="1"/>
                </p:cNvSpPr>
                <p:nvPr/>
              </p:nvSpPr>
              <p:spPr bwMode="auto">
                <a:xfrm>
                  <a:off x="3567" y="2342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2" name="Oval 912"/>
                <p:cNvSpPr>
                  <a:spLocks noChangeArrowheads="1"/>
                </p:cNvSpPr>
                <p:nvPr/>
              </p:nvSpPr>
              <p:spPr bwMode="auto">
                <a:xfrm>
                  <a:off x="4148" y="1680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3" name="Oval 913"/>
                <p:cNvSpPr>
                  <a:spLocks noChangeArrowheads="1"/>
                </p:cNvSpPr>
                <p:nvPr/>
              </p:nvSpPr>
              <p:spPr bwMode="auto">
                <a:xfrm>
                  <a:off x="3395" y="2512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4" name="Oval 914"/>
                <p:cNvSpPr>
                  <a:spLocks noChangeArrowheads="1"/>
                </p:cNvSpPr>
                <p:nvPr/>
              </p:nvSpPr>
              <p:spPr bwMode="auto">
                <a:xfrm>
                  <a:off x="3470" y="2425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5" name="Oval 915"/>
                <p:cNvSpPr>
                  <a:spLocks noChangeArrowheads="1"/>
                </p:cNvSpPr>
                <p:nvPr/>
              </p:nvSpPr>
              <p:spPr bwMode="auto">
                <a:xfrm>
                  <a:off x="3361" y="2529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6" name="Oval 916"/>
                <p:cNvSpPr>
                  <a:spLocks noChangeArrowheads="1"/>
                </p:cNvSpPr>
                <p:nvPr/>
              </p:nvSpPr>
              <p:spPr bwMode="auto">
                <a:xfrm>
                  <a:off x="3377" y="2522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7" name="Oval 917"/>
                <p:cNvSpPr>
                  <a:spLocks noChangeArrowheads="1"/>
                </p:cNvSpPr>
                <p:nvPr/>
              </p:nvSpPr>
              <p:spPr bwMode="auto">
                <a:xfrm>
                  <a:off x="3414" y="2487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8" name="Oval 918"/>
                <p:cNvSpPr>
                  <a:spLocks noChangeArrowheads="1"/>
                </p:cNvSpPr>
                <p:nvPr/>
              </p:nvSpPr>
              <p:spPr bwMode="auto">
                <a:xfrm>
                  <a:off x="4287" y="1582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59" name="Oval 919"/>
                <p:cNvSpPr>
                  <a:spLocks noChangeArrowheads="1"/>
                </p:cNvSpPr>
                <p:nvPr/>
              </p:nvSpPr>
              <p:spPr bwMode="auto">
                <a:xfrm>
                  <a:off x="3737" y="2207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0" name="Oval 920"/>
                <p:cNvSpPr>
                  <a:spLocks noChangeArrowheads="1"/>
                </p:cNvSpPr>
                <p:nvPr/>
              </p:nvSpPr>
              <p:spPr bwMode="auto">
                <a:xfrm>
                  <a:off x="3627" y="2247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1" name="Oval 921"/>
                <p:cNvSpPr>
                  <a:spLocks noChangeArrowheads="1"/>
                </p:cNvSpPr>
                <p:nvPr/>
              </p:nvSpPr>
              <p:spPr bwMode="auto">
                <a:xfrm>
                  <a:off x="3921" y="2009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2" name="Oval 922"/>
                <p:cNvSpPr>
                  <a:spLocks noChangeArrowheads="1"/>
                </p:cNvSpPr>
                <p:nvPr/>
              </p:nvSpPr>
              <p:spPr bwMode="auto">
                <a:xfrm>
                  <a:off x="3400" y="2499"/>
                  <a:ext cx="32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3" name="Oval 923"/>
                <p:cNvSpPr>
                  <a:spLocks noChangeArrowheads="1"/>
                </p:cNvSpPr>
                <p:nvPr/>
              </p:nvSpPr>
              <p:spPr bwMode="auto">
                <a:xfrm>
                  <a:off x="3534" y="235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4" name="Oval 924"/>
                <p:cNvSpPr>
                  <a:spLocks noChangeArrowheads="1"/>
                </p:cNvSpPr>
                <p:nvPr/>
              </p:nvSpPr>
              <p:spPr bwMode="auto">
                <a:xfrm>
                  <a:off x="3909" y="1946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5" name="Oval 925"/>
                <p:cNvSpPr>
                  <a:spLocks noChangeArrowheads="1"/>
                </p:cNvSpPr>
                <p:nvPr/>
              </p:nvSpPr>
              <p:spPr bwMode="auto">
                <a:xfrm>
                  <a:off x="3445" y="2471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6" name="Oval 926"/>
                <p:cNvSpPr>
                  <a:spLocks noChangeArrowheads="1"/>
                </p:cNvSpPr>
                <p:nvPr/>
              </p:nvSpPr>
              <p:spPr bwMode="auto">
                <a:xfrm>
                  <a:off x="4194" y="176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7" name="Oval 927"/>
                <p:cNvSpPr>
                  <a:spLocks noChangeArrowheads="1"/>
                </p:cNvSpPr>
                <p:nvPr/>
              </p:nvSpPr>
              <p:spPr bwMode="auto">
                <a:xfrm>
                  <a:off x="3510" y="2383"/>
                  <a:ext cx="32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8" name="Oval 928"/>
                <p:cNvSpPr>
                  <a:spLocks noChangeArrowheads="1"/>
                </p:cNvSpPr>
                <p:nvPr/>
              </p:nvSpPr>
              <p:spPr bwMode="auto">
                <a:xfrm>
                  <a:off x="3341" y="2559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9" name="Oval 929"/>
                <p:cNvSpPr>
                  <a:spLocks noChangeArrowheads="1"/>
                </p:cNvSpPr>
                <p:nvPr/>
              </p:nvSpPr>
              <p:spPr bwMode="auto">
                <a:xfrm>
                  <a:off x="4021" y="1869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0" name="Oval 930"/>
                <p:cNvSpPr>
                  <a:spLocks noChangeArrowheads="1"/>
                </p:cNvSpPr>
                <p:nvPr/>
              </p:nvSpPr>
              <p:spPr bwMode="auto">
                <a:xfrm>
                  <a:off x="3592" y="2335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1" name="Oval 931"/>
                <p:cNvSpPr>
                  <a:spLocks noChangeArrowheads="1"/>
                </p:cNvSpPr>
                <p:nvPr/>
              </p:nvSpPr>
              <p:spPr bwMode="auto">
                <a:xfrm>
                  <a:off x="3981" y="1957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2" name="Oval 932"/>
                <p:cNvSpPr>
                  <a:spLocks noChangeArrowheads="1"/>
                </p:cNvSpPr>
                <p:nvPr/>
              </p:nvSpPr>
              <p:spPr bwMode="auto">
                <a:xfrm>
                  <a:off x="3456" y="2427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3" name="Oval 933"/>
                <p:cNvSpPr>
                  <a:spLocks noChangeArrowheads="1"/>
                </p:cNvSpPr>
                <p:nvPr/>
              </p:nvSpPr>
              <p:spPr bwMode="auto">
                <a:xfrm>
                  <a:off x="3957" y="1985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4" name="Oval 934"/>
                <p:cNvSpPr>
                  <a:spLocks noChangeArrowheads="1"/>
                </p:cNvSpPr>
                <p:nvPr/>
              </p:nvSpPr>
              <p:spPr bwMode="auto">
                <a:xfrm>
                  <a:off x="3691" y="2236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5" name="Oval 935"/>
                <p:cNvSpPr>
                  <a:spLocks noChangeArrowheads="1"/>
                </p:cNvSpPr>
                <p:nvPr/>
              </p:nvSpPr>
              <p:spPr bwMode="auto">
                <a:xfrm>
                  <a:off x="3336" y="2578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6" name="Oval 936"/>
                <p:cNvSpPr>
                  <a:spLocks noChangeArrowheads="1"/>
                </p:cNvSpPr>
                <p:nvPr/>
              </p:nvSpPr>
              <p:spPr bwMode="auto">
                <a:xfrm>
                  <a:off x="3452" y="2433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7" name="Oval 937"/>
                <p:cNvSpPr>
                  <a:spLocks noChangeArrowheads="1"/>
                </p:cNvSpPr>
                <p:nvPr/>
              </p:nvSpPr>
              <p:spPr bwMode="auto">
                <a:xfrm>
                  <a:off x="3544" y="2369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8" name="Oval 938"/>
                <p:cNvSpPr>
                  <a:spLocks noChangeArrowheads="1"/>
                </p:cNvSpPr>
                <p:nvPr/>
              </p:nvSpPr>
              <p:spPr bwMode="auto">
                <a:xfrm>
                  <a:off x="3533" y="2339"/>
                  <a:ext cx="31" cy="32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79" name="Oval 939"/>
                <p:cNvSpPr>
                  <a:spLocks noChangeArrowheads="1"/>
                </p:cNvSpPr>
                <p:nvPr/>
              </p:nvSpPr>
              <p:spPr bwMode="auto">
                <a:xfrm>
                  <a:off x="3434" y="2466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0" name="Oval 940"/>
                <p:cNvSpPr>
                  <a:spLocks noChangeArrowheads="1"/>
                </p:cNvSpPr>
                <p:nvPr/>
              </p:nvSpPr>
              <p:spPr bwMode="auto">
                <a:xfrm>
                  <a:off x="3693" y="2175"/>
                  <a:ext cx="32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1" name="Oval 941"/>
                <p:cNvSpPr>
                  <a:spLocks noChangeArrowheads="1"/>
                </p:cNvSpPr>
                <p:nvPr/>
              </p:nvSpPr>
              <p:spPr bwMode="auto">
                <a:xfrm>
                  <a:off x="3465" y="2434"/>
                  <a:ext cx="31" cy="31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2" name="Line 942"/>
                <p:cNvSpPr>
                  <a:spLocks noChangeShapeType="1"/>
                </p:cNvSpPr>
                <p:nvPr/>
              </p:nvSpPr>
              <p:spPr bwMode="auto">
                <a:xfrm flipV="1">
                  <a:off x="3307" y="958"/>
                  <a:ext cx="1661" cy="1655"/>
                </a:xfrm>
                <a:prstGeom prst="line">
                  <a:avLst/>
                </a:pr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83" name="Rectangle 943"/>
                <p:cNvSpPr>
                  <a:spLocks noChangeArrowheads="1"/>
                </p:cNvSpPr>
                <p:nvPr/>
              </p:nvSpPr>
              <p:spPr bwMode="auto">
                <a:xfrm rot="-5400000">
                  <a:off x="5088" y="1751"/>
                  <a:ext cx="69" cy="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 </a:t>
                  </a:r>
                  <a:endParaRPr lang="en-US"/>
                </a:p>
              </p:txBody>
            </p:sp>
            <p:sp>
              <p:nvSpPr>
                <p:cNvPr id="10384" name="Rectangle 944"/>
                <p:cNvSpPr>
                  <a:spLocks noChangeArrowheads="1"/>
                </p:cNvSpPr>
                <p:nvPr/>
              </p:nvSpPr>
              <p:spPr bwMode="auto">
                <a:xfrm>
                  <a:off x="4127" y="759"/>
                  <a:ext cx="69" cy="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 </a:t>
                  </a:r>
                  <a:endParaRPr lang="en-US"/>
                </a:p>
              </p:txBody>
            </p:sp>
            <p:sp>
              <p:nvSpPr>
                <p:cNvPr id="10385" name="Rectangle 945"/>
                <p:cNvSpPr>
                  <a:spLocks noChangeArrowheads="1"/>
                </p:cNvSpPr>
                <p:nvPr/>
              </p:nvSpPr>
              <p:spPr bwMode="auto">
                <a:xfrm rot="-5400000">
                  <a:off x="2989" y="2008"/>
                  <a:ext cx="96" cy="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2</a:t>
                  </a:r>
                  <a:endParaRPr lang="en-US"/>
                </a:p>
              </p:txBody>
            </p:sp>
            <p:sp>
              <p:nvSpPr>
                <p:cNvPr id="10386" name="Rectangle 946"/>
                <p:cNvSpPr>
                  <a:spLocks noChangeArrowheads="1"/>
                </p:cNvSpPr>
                <p:nvPr/>
              </p:nvSpPr>
              <p:spPr bwMode="auto">
                <a:xfrm rot="-5400000">
                  <a:off x="2991" y="1955"/>
                  <a:ext cx="9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Symbol" pitchFamily="18" charset="2"/>
                    </a:rPr>
                    <a:t>t</a:t>
                  </a:r>
                  <a:endParaRPr lang="en-US"/>
                </a:p>
              </p:txBody>
            </p:sp>
            <p:sp>
              <p:nvSpPr>
                <p:cNvPr id="10387" name="Rectangle 947"/>
                <p:cNvSpPr>
                  <a:spLocks noChangeArrowheads="1"/>
                </p:cNvSpPr>
                <p:nvPr/>
              </p:nvSpPr>
              <p:spPr bwMode="auto">
                <a:xfrm rot="-5400000">
                  <a:off x="3003" y="1933"/>
                  <a:ext cx="139" cy="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00">
                      <a:solidFill>
                        <a:srgbClr val="000000"/>
                      </a:solidFill>
                    </a:rPr>
                    <a:t>PCA</a:t>
                  </a:r>
                  <a:endParaRPr lang="en-US"/>
                </a:p>
              </p:txBody>
            </p:sp>
            <p:sp>
              <p:nvSpPr>
                <p:cNvPr id="10388" name="Rectangle 948"/>
                <p:cNvSpPr>
                  <a:spLocks noChangeArrowheads="1"/>
                </p:cNvSpPr>
                <p:nvPr/>
              </p:nvSpPr>
              <p:spPr bwMode="auto">
                <a:xfrm rot="-5400000">
                  <a:off x="2799" y="1639"/>
                  <a:ext cx="475" cy="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(0.0) , [ns]</a:t>
                  </a:r>
                  <a:endParaRPr lang="en-US"/>
                </a:p>
              </p:txBody>
            </p:sp>
            <p:sp>
              <p:nvSpPr>
                <p:cNvPr id="10389" name="Rectangle 949"/>
                <p:cNvSpPr>
                  <a:spLocks noChangeArrowheads="1"/>
                </p:cNvSpPr>
                <p:nvPr/>
              </p:nvSpPr>
              <p:spPr bwMode="auto">
                <a:xfrm>
                  <a:off x="3921" y="2835"/>
                  <a:ext cx="9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Symbol" pitchFamily="18" charset="2"/>
                    </a:rPr>
                    <a:t>t</a:t>
                  </a:r>
                  <a:endParaRPr lang="en-US"/>
                </a:p>
              </p:txBody>
            </p:sp>
            <p:sp>
              <p:nvSpPr>
                <p:cNvPr id="10390" name="Rectangle 950"/>
                <p:cNvSpPr>
                  <a:spLocks noChangeArrowheads="1"/>
                </p:cNvSpPr>
                <p:nvPr/>
              </p:nvSpPr>
              <p:spPr bwMode="auto">
                <a:xfrm>
                  <a:off x="3953" y="2897"/>
                  <a:ext cx="65" cy="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00">
                      <a:solidFill>
                        <a:srgbClr val="000000"/>
                      </a:solidFill>
                    </a:rPr>
                    <a:t>H</a:t>
                  </a:r>
                  <a:endParaRPr lang="en-US"/>
                </a:p>
              </p:txBody>
            </p:sp>
            <p:sp>
              <p:nvSpPr>
                <p:cNvPr id="10391" name="Rectangle 951"/>
                <p:cNvSpPr>
                  <a:spLocks noChangeArrowheads="1"/>
                </p:cNvSpPr>
                <p:nvPr/>
              </p:nvSpPr>
              <p:spPr bwMode="auto">
                <a:xfrm>
                  <a:off x="3987" y="2836"/>
                  <a:ext cx="475" cy="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(3.2) , [ns]</a:t>
                  </a:r>
                  <a:endParaRPr lang="en-US"/>
                </a:p>
              </p:txBody>
            </p:sp>
            <p:sp>
              <p:nvSpPr>
                <p:cNvPr id="10392" name="Rectangle 952"/>
                <p:cNvSpPr>
                  <a:spLocks noChangeArrowheads="1"/>
                </p:cNvSpPr>
                <p:nvPr/>
              </p:nvSpPr>
              <p:spPr bwMode="auto">
                <a:xfrm>
                  <a:off x="3307" y="1036"/>
                  <a:ext cx="224" cy="1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i="1">
                      <a:solidFill>
                        <a:srgbClr val="000000"/>
                      </a:solidFill>
                      <a:latin typeface="Times New Roman" pitchFamily="18" charset="0"/>
                    </a:rPr>
                    <a:t>Corr</a:t>
                  </a:r>
                  <a:endParaRPr lang="en-US"/>
                </a:p>
              </p:txBody>
            </p:sp>
            <p:sp>
              <p:nvSpPr>
                <p:cNvPr id="10393" name="Rectangle 953"/>
                <p:cNvSpPr>
                  <a:spLocks noChangeArrowheads="1"/>
                </p:cNvSpPr>
                <p:nvPr/>
              </p:nvSpPr>
              <p:spPr bwMode="auto">
                <a:xfrm>
                  <a:off x="3464" y="1035"/>
                  <a:ext cx="121" cy="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 [ </a:t>
                  </a:r>
                  <a:endParaRPr lang="en-US"/>
                </a:p>
              </p:txBody>
            </p:sp>
            <p:sp>
              <p:nvSpPr>
                <p:cNvPr id="10394" name="Rectangle 954"/>
                <p:cNvSpPr>
                  <a:spLocks noChangeArrowheads="1"/>
                </p:cNvSpPr>
                <p:nvPr/>
              </p:nvSpPr>
              <p:spPr bwMode="auto">
                <a:xfrm>
                  <a:off x="3532" y="1035"/>
                  <a:ext cx="49" cy="1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1">
                      <a:solidFill>
                        <a:srgbClr val="FF0000"/>
                      </a:solidFill>
                    </a:rPr>
                    <a:t>2</a:t>
                  </a:r>
                  <a:endParaRPr lang="en-US" b="1"/>
                </a:p>
              </p:txBody>
            </p:sp>
            <p:sp>
              <p:nvSpPr>
                <p:cNvPr id="10395" name="Rectangle 955"/>
                <p:cNvSpPr>
                  <a:spLocks noChangeArrowheads="1"/>
                </p:cNvSpPr>
                <p:nvPr/>
              </p:nvSpPr>
              <p:spPr bwMode="auto">
                <a:xfrm>
                  <a:off x="3578" y="1034"/>
                  <a:ext cx="9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Symbol" pitchFamily="18" charset="2"/>
                    </a:rPr>
                    <a:t>t</a:t>
                  </a:r>
                  <a:endParaRPr lang="en-US"/>
                </a:p>
              </p:txBody>
            </p:sp>
            <p:sp>
              <p:nvSpPr>
                <p:cNvPr id="10396" name="Rectangle 956"/>
                <p:cNvSpPr>
                  <a:spLocks noChangeArrowheads="1"/>
                </p:cNvSpPr>
                <p:nvPr/>
              </p:nvSpPr>
              <p:spPr bwMode="auto">
                <a:xfrm>
                  <a:off x="3610" y="1096"/>
                  <a:ext cx="139" cy="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00">
                      <a:solidFill>
                        <a:srgbClr val="000000"/>
                      </a:solidFill>
                    </a:rPr>
                    <a:t>PCA</a:t>
                  </a:r>
                  <a:endParaRPr lang="en-US"/>
                </a:p>
              </p:txBody>
            </p:sp>
            <p:sp>
              <p:nvSpPr>
                <p:cNvPr id="10397" name="Rectangle 957"/>
                <p:cNvSpPr>
                  <a:spLocks noChangeArrowheads="1"/>
                </p:cNvSpPr>
                <p:nvPr/>
              </p:nvSpPr>
              <p:spPr bwMode="auto">
                <a:xfrm>
                  <a:off x="3709" y="1035"/>
                  <a:ext cx="294" cy="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(0.0), </a:t>
                  </a:r>
                  <a:endParaRPr lang="en-US"/>
                </a:p>
              </p:txBody>
            </p:sp>
            <p:sp>
              <p:nvSpPr>
                <p:cNvPr id="10398" name="Rectangle 958"/>
                <p:cNvSpPr>
                  <a:spLocks noChangeArrowheads="1"/>
                </p:cNvSpPr>
                <p:nvPr/>
              </p:nvSpPr>
              <p:spPr bwMode="auto">
                <a:xfrm>
                  <a:off x="3923" y="1034"/>
                  <a:ext cx="99" cy="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Symbol" pitchFamily="18" charset="2"/>
                    </a:rPr>
                    <a:t>t</a:t>
                  </a:r>
                  <a:endParaRPr lang="en-US"/>
                </a:p>
              </p:txBody>
            </p:sp>
            <p:sp>
              <p:nvSpPr>
                <p:cNvPr id="10399" name="Rectangle 959"/>
                <p:cNvSpPr>
                  <a:spLocks noChangeArrowheads="1"/>
                </p:cNvSpPr>
                <p:nvPr/>
              </p:nvSpPr>
              <p:spPr bwMode="auto">
                <a:xfrm>
                  <a:off x="3956" y="1096"/>
                  <a:ext cx="65" cy="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700">
                      <a:solidFill>
                        <a:srgbClr val="000000"/>
                      </a:solidFill>
                    </a:rPr>
                    <a:t>H</a:t>
                  </a:r>
                  <a:endParaRPr lang="en-US"/>
                </a:p>
              </p:txBody>
            </p:sp>
            <p:sp>
              <p:nvSpPr>
                <p:cNvPr id="10400" name="Rectangle 960"/>
                <p:cNvSpPr>
                  <a:spLocks noChangeArrowheads="1"/>
                </p:cNvSpPr>
                <p:nvPr/>
              </p:nvSpPr>
              <p:spPr bwMode="auto">
                <a:xfrm>
                  <a:off x="3990" y="1035"/>
                  <a:ext cx="644" cy="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>
                      <a:solidFill>
                        <a:srgbClr val="000000"/>
                      </a:solidFill>
                    </a:rPr>
                    <a:t>(3.2) ] = 0.994</a:t>
                  </a:r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-457200" y="-909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1011238" y="1025525"/>
          <a:ext cx="2930525" cy="2881313"/>
        </p:xfrm>
        <a:graphic>
          <a:graphicData uri="http://schemas.openxmlformats.org/presentationml/2006/ole">
            <p:oleObj spid="_x0000_s11266" name="Graph" r:id="rId4" imgW="2969280" imgH="2946240" progId="Origin50.Graph">
              <p:embed/>
            </p:oleObj>
          </a:graphicData>
        </a:graphic>
      </p:graphicFrame>
      <p:graphicFrame>
        <p:nvGraphicFramePr>
          <p:cNvPr id="11267" name="Object 4"/>
          <p:cNvGraphicFramePr>
            <a:graphicFrameLocks noChangeAspect="1"/>
          </p:cNvGraphicFramePr>
          <p:nvPr/>
        </p:nvGraphicFramePr>
        <p:xfrm>
          <a:off x="5397500" y="1025525"/>
          <a:ext cx="2932113" cy="2881313"/>
        </p:xfrm>
        <a:graphic>
          <a:graphicData uri="http://schemas.openxmlformats.org/presentationml/2006/ole">
            <p:oleObj spid="_x0000_s11267" name="Graph" r:id="rId5" imgW="2969280" imgH="2946240" progId="Origin50.Graph">
              <p:embed/>
            </p:oleObj>
          </a:graphicData>
        </a:graphic>
      </p:graphicFrame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4918075" y="4691063"/>
            <a:ext cx="222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Symbol" pitchFamily="18" charset="2"/>
                <a:cs typeface="Times New Roman" pitchFamily="18" charset="0"/>
              </a:rPr>
              <a:t> </a:t>
            </a:r>
            <a:endParaRPr lang="en-US"/>
          </a:p>
        </p:txBody>
      </p:sp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3113088" y="3768725"/>
          <a:ext cx="2995612" cy="2881313"/>
        </p:xfrm>
        <a:graphic>
          <a:graphicData uri="http://schemas.openxmlformats.org/presentationml/2006/ole">
            <p:oleObj spid="_x0000_s11268" name="Graph" r:id="rId6" imgW="3026880" imgH="2946240" progId="Origin50.Graph">
              <p:embed/>
            </p:oleObj>
          </a:graphicData>
        </a:graphic>
      </p:graphicFrame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57200" y="75834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1127125" y="349250"/>
            <a:ext cx="578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 Black" pitchFamily="34" charset="0"/>
              </a:rPr>
              <a:t>Correlations for diffusion tensor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3" name="Group 2"/>
          <p:cNvGrpSpPr>
            <a:grpSpLocks/>
          </p:cNvGrpSpPr>
          <p:nvPr/>
        </p:nvGrpSpPr>
        <p:grpSpPr bwMode="auto">
          <a:xfrm>
            <a:off x="-457200" y="-1017588"/>
            <a:ext cx="10058400" cy="8893176"/>
            <a:chOff x="-288" y="-641"/>
            <a:chExt cx="6336" cy="5602"/>
          </a:xfrm>
        </p:grpSpPr>
        <p:sp>
          <p:nvSpPr>
            <p:cNvPr id="12294" name="Rectangle 3"/>
            <p:cNvSpPr>
              <a:spLocks noChangeArrowheads="1"/>
            </p:cNvSpPr>
            <p:nvPr/>
          </p:nvSpPr>
          <p:spPr bwMode="auto">
            <a:xfrm>
              <a:off x="-288" y="-641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12290" name="Object 4"/>
            <p:cNvGraphicFramePr>
              <a:graphicFrameLocks noChangeAspect="1"/>
            </p:cNvGraphicFramePr>
            <p:nvPr/>
          </p:nvGraphicFramePr>
          <p:xfrm>
            <a:off x="575" y="576"/>
            <a:ext cx="1843" cy="1950"/>
          </p:xfrm>
          <a:graphic>
            <a:graphicData uri="http://schemas.openxmlformats.org/presentationml/2006/ole">
              <p:oleObj spid="_x0000_s12290" name="Graph" r:id="rId4" imgW="3218688" imgH="3147974" progId="Origin50.Graph">
                <p:embed/>
              </p:oleObj>
            </a:graphicData>
          </a:graphic>
        </p:graphicFrame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3062" y="1111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FFFFFF"/>
                  </a:solidFill>
                  <a:latin typeface="Symbol" pitchFamily="18" charset="2"/>
                  <a:cs typeface="Times New Roman" pitchFamily="18" charset="0"/>
                </a:rPr>
                <a:t>    </a:t>
              </a:r>
              <a:endParaRPr lang="en-US"/>
            </a:p>
          </p:txBody>
        </p:sp>
        <p:graphicFrame>
          <p:nvGraphicFramePr>
            <p:cNvPr id="12291" name="Object 6"/>
            <p:cNvGraphicFramePr>
              <a:graphicFrameLocks noChangeAspect="1"/>
            </p:cNvGraphicFramePr>
            <p:nvPr/>
          </p:nvGraphicFramePr>
          <p:xfrm>
            <a:off x="3339" y="576"/>
            <a:ext cx="1866" cy="1946"/>
          </p:xfrm>
          <a:graphic>
            <a:graphicData uri="http://schemas.openxmlformats.org/presentationml/2006/ole">
              <p:oleObj spid="_x0000_s12291" name="Graph" r:id="rId5" imgW="3184550" imgH="3147974" progId="Origin50.Graph">
                <p:embed/>
              </p:oleObj>
            </a:graphicData>
          </a:graphic>
        </p:graphicFrame>
        <p:sp>
          <p:nvSpPr>
            <p:cNvPr id="12296" name="Rectangle 7"/>
            <p:cNvSpPr>
              <a:spLocks noChangeArrowheads="1"/>
            </p:cNvSpPr>
            <p:nvPr/>
          </p:nvSpPr>
          <p:spPr bwMode="auto">
            <a:xfrm>
              <a:off x="3062" y="3036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solidFill>
                    <a:srgbClr val="FFFFFF"/>
                  </a:solidFill>
                  <a:latin typeface="Symbol" pitchFamily="18" charset="2"/>
                  <a:cs typeface="Times New Roman" pitchFamily="18" charset="0"/>
                </a:rPr>
                <a:t>    </a:t>
              </a:r>
              <a:endParaRPr lang="en-US"/>
            </a:p>
          </p:txBody>
        </p:sp>
        <p:graphicFrame>
          <p:nvGraphicFramePr>
            <p:cNvPr id="12292" name="Object 8"/>
            <p:cNvGraphicFramePr>
              <a:graphicFrameLocks noChangeAspect="1"/>
            </p:cNvGraphicFramePr>
            <p:nvPr/>
          </p:nvGraphicFramePr>
          <p:xfrm>
            <a:off x="1900" y="2303"/>
            <a:ext cx="1825" cy="1945"/>
          </p:xfrm>
          <a:graphic>
            <a:graphicData uri="http://schemas.openxmlformats.org/presentationml/2006/ole">
              <p:oleObj spid="_x0000_s12292" name="Graph" r:id="rId6" imgW="3218688" imgH="3147974" progId="Origin50.Graph">
                <p:embed/>
              </p:oleObj>
            </a:graphicData>
          </a:graphic>
        </p:graphicFrame>
        <p:sp>
          <p:nvSpPr>
            <p:cNvPr id="12297" name="Rectangle 9"/>
            <p:cNvSpPr>
              <a:spLocks noChangeArrowheads="1"/>
            </p:cNvSpPr>
            <p:nvPr/>
          </p:nvSpPr>
          <p:spPr bwMode="auto">
            <a:xfrm>
              <a:off x="288" y="4961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708" y="218"/>
              <a:ext cx="36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Arial Black" pitchFamily="34" charset="0"/>
                </a:rPr>
                <a:t>Correlations of diffusion tensors orientations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80"/>
          <p:cNvGrpSpPr>
            <a:grpSpLocks/>
          </p:cNvGrpSpPr>
          <p:nvPr/>
        </p:nvGrpSpPr>
        <p:grpSpPr bwMode="auto">
          <a:xfrm>
            <a:off x="990600" y="381000"/>
            <a:ext cx="6629400" cy="5562600"/>
            <a:chOff x="990600" y="381000"/>
            <a:chExt cx="6629400" cy="5562600"/>
          </a:xfrm>
        </p:grpSpPr>
        <p:sp>
          <p:nvSpPr>
            <p:cNvPr id="19459" name="Rectangle 1"/>
            <p:cNvSpPr>
              <a:spLocks noChangeArrowheads="1"/>
            </p:cNvSpPr>
            <p:nvPr/>
          </p:nvSpPr>
          <p:spPr bwMode="auto">
            <a:xfrm>
              <a:off x="990600" y="381000"/>
              <a:ext cx="4724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Local and Global restraints   </a:t>
              </a:r>
            </a:p>
          </p:txBody>
        </p:sp>
        <p:grpSp>
          <p:nvGrpSpPr>
            <p:cNvPr id="19460" name="Group 78"/>
            <p:cNvGrpSpPr>
              <a:grpSpLocks/>
            </p:cNvGrpSpPr>
            <p:nvPr/>
          </p:nvGrpSpPr>
          <p:grpSpPr bwMode="auto">
            <a:xfrm>
              <a:off x="2059548" y="2151594"/>
              <a:ext cx="4672884" cy="3792006"/>
              <a:chOff x="1905000" y="838200"/>
              <a:chExt cx="4672884" cy="3792006"/>
            </a:xfrm>
          </p:grpSpPr>
          <p:grpSp>
            <p:nvGrpSpPr>
              <p:cNvPr id="19462" name="Group 47"/>
              <p:cNvGrpSpPr>
                <a:grpSpLocks/>
              </p:cNvGrpSpPr>
              <p:nvPr/>
            </p:nvGrpSpPr>
            <p:grpSpPr bwMode="auto">
              <a:xfrm flipV="1">
                <a:off x="1905000" y="2882721"/>
                <a:ext cx="4492182" cy="1747485"/>
                <a:chOff x="1981200" y="838200"/>
                <a:chExt cx="4492182" cy="1747440"/>
              </a:xfrm>
            </p:grpSpPr>
            <p:grpSp>
              <p:nvGrpSpPr>
                <p:cNvPr id="19494" name="Group 14"/>
                <p:cNvGrpSpPr>
                  <a:grpSpLocks/>
                </p:cNvGrpSpPr>
                <p:nvPr/>
              </p:nvGrpSpPr>
              <p:grpSpPr bwMode="auto">
                <a:xfrm>
                  <a:off x="1981200" y="1596204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19516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77" name="Straight Connector 3"/>
                    <p:cNvCxnSpPr/>
                    <p:nvPr/>
                  </p:nvCxnSpPr>
                  <p:spPr>
                    <a:xfrm flipV="1">
                      <a:off x="913840" y="3886406"/>
                      <a:ext cx="609600" cy="533386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8" name="Oval 4"/>
                    <p:cNvSpPr>
                      <a:spLocks noChangeAspect="1"/>
                    </p:cNvSpPr>
                    <p:nvPr/>
                  </p:nvSpPr>
                  <p:spPr>
                    <a:xfrm>
                      <a:off x="837640" y="4292795"/>
                      <a:ext cx="228600" cy="22859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9517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75" name="Straight Connector 9"/>
                    <p:cNvCxnSpPr/>
                    <p:nvPr/>
                  </p:nvCxnSpPr>
                  <p:spPr>
                    <a:xfrm flipV="1">
                      <a:off x="918018" y="3892938"/>
                      <a:ext cx="609584" cy="53181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6" name="Oval 10"/>
                    <p:cNvSpPr>
                      <a:spLocks noChangeAspect="1"/>
                    </p:cNvSpPr>
                    <p:nvPr/>
                  </p:nvSpPr>
                  <p:spPr>
                    <a:xfrm>
                      <a:off x="848121" y="4303153"/>
                      <a:ext cx="228594" cy="227013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9495" name="Group 15"/>
                <p:cNvGrpSpPr>
                  <a:grpSpLocks/>
                </p:cNvGrpSpPr>
                <p:nvPr/>
              </p:nvGrpSpPr>
              <p:grpSpPr bwMode="auto">
                <a:xfrm rot="-1996535">
                  <a:off x="3030794" y="1150645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19510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71" name="Straight Connector 3"/>
                    <p:cNvCxnSpPr/>
                    <p:nvPr/>
                  </p:nvCxnSpPr>
                  <p:spPr>
                    <a:xfrm flipV="1">
                      <a:off x="862644" y="3879323"/>
                      <a:ext cx="609600" cy="54767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2" name="Oval 21"/>
                    <p:cNvSpPr>
                      <a:spLocks noChangeAspect="1"/>
                    </p:cNvSpPr>
                    <p:nvPr/>
                  </p:nvSpPr>
                  <p:spPr>
                    <a:xfrm>
                      <a:off x="791305" y="4301056"/>
                      <a:ext cx="228600" cy="23018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9511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69" name="Straight Connector 68"/>
                    <p:cNvCxnSpPr/>
                    <p:nvPr/>
                  </p:nvCxnSpPr>
                  <p:spPr>
                    <a:xfrm flipV="1">
                      <a:off x="905332" y="3926712"/>
                      <a:ext cx="609584" cy="527050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" name="Oval 69"/>
                    <p:cNvSpPr>
                      <a:spLocks noChangeAspect="1"/>
                    </p:cNvSpPr>
                    <p:nvPr/>
                  </p:nvSpPr>
                  <p:spPr>
                    <a:xfrm>
                      <a:off x="823613" y="4332121"/>
                      <a:ext cx="228594" cy="2254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9496" name="Group 22"/>
                <p:cNvGrpSpPr>
                  <a:grpSpLocks/>
                </p:cNvGrpSpPr>
                <p:nvPr/>
              </p:nvGrpSpPr>
              <p:grpSpPr bwMode="auto">
                <a:xfrm rot="3082729">
                  <a:off x="4212121" y="1058126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19504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65" name="Straight Connector 3"/>
                    <p:cNvCxnSpPr/>
                    <p:nvPr/>
                  </p:nvCxnSpPr>
                  <p:spPr>
                    <a:xfrm flipV="1">
                      <a:off x="901120" y="3907456"/>
                      <a:ext cx="609584" cy="549275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6" name="Oval 65"/>
                    <p:cNvSpPr>
                      <a:spLocks noChangeAspect="1"/>
                    </p:cNvSpPr>
                    <p:nvPr/>
                  </p:nvSpPr>
                  <p:spPr>
                    <a:xfrm>
                      <a:off x="824287" y="4326287"/>
                      <a:ext cx="228594" cy="233363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9505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 flipV="1">
                      <a:off x="944378" y="3903374"/>
                      <a:ext cx="609600" cy="53021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4" name="Oval 63"/>
                    <p:cNvSpPr>
                      <a:spLocks noChangeAspect="1"/>
                    </p:cNvSpPr>
                    <p:nvPr/>
                  </p:nvSpPr>
                  <p:spPr>
                    <a:xfrm>
                      <a:off x="872185" y="4313855"/>
                      <a:ext cx="228600" cy="227006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9497" name="Group 29"/>
                <p:cNvGrpSpPr>
                  <a:grpSpLocks/>
                </p:cNvGrpSpPr>
                <p:nvPr/>
              </p:nvGrpSpPr>
              <p:grpSpPr bwMode="auto">
                <a:xfrm rot="2380815">
                  <a:off x="5192795" y="1744904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19498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59" name="Straight Connector 3"/>
                    <p:cNvCxnSpPr/>
                    <p:nvPr/>
                  </p:nvCxnSpPr>
                  <p:spPr>
                    <a:xfrm flipV="1">
                      <a:off x="908825" y="3900383"/>
                      <a:ext cx="609600" cy="552435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Oval 59"/>
                    <p:cNvSpPr>
                      <a:spLocks noChangeAspect="1"/>
                    </p:cNvSpPr>
                    <p:nvPr/>
                  </p:nvSpPr>
                  <p:spPr>
                    <a:xfrm>
                      <a:off x="831259" y="4324359"/>
                      <a:ext cx="228600" cy="2317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9499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 flipV="1">
                      <a:off x="922980" y="3904519"/>
                      <a:ext cx="609584" cy="522288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8" name="Oval 57"/>
                    <p:cNvSpPr>
                      <a:spLocks noChangeAspect="1"/>
                    </p:cNvSpPr>
                    <p:nvPr/>
                  </p:nvSpPr>
                  <p:spPr>
                    <a:xfrm>
                      <a:off x="863767" y="4307459"/>
                      <a:ext cx="227006" cy="22701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</p:grpSp>
          <p:grpSp>
            <p:nvGrpSpPr>
              <p:cNvPr id="19463" name="Group 46"/>
              <p:cNvGrpSpPr>
                <a:grpSpLocks/>
              </p:cNvGrpSpPr>
              <p:nvPr/>
            </p:nvGrpSpPr>
            <p:grpSpPr bwMode="auto">
              <a:xfrm>
                <a:off x="1918686" y="838200"/>
                <a:ext cx="4659198" cy="1790677"/>
                <a:chOff x="1981200" y="838200"/>
                <a:chExt cx="4659198" cy="1790677"/>
              </a:xfrm>
            </p:grpSpPr>
            <p:grpSp>
              <p:nvGrpSpPr>
                <p:cNvPr id="19464" name="Group 14"/>
                <p:cNvGrpSpPr>
                  <a:grpSpLocks/>
                </p:cNvGrpSpPr>
                <p:nvPr/>
              </p:nvGrpSpPr>
              <p:grpSpPr bwMode="auto">
                <a:xfrm>
                  <a:off x="1981200" y="1596204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19488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4" name="Straight Connector 3"/>
                    <p:cNvCxnSpPr/>
                    <p:nvPr/>
                  </p:nvCxnSpPr>
                  <p:spPr>
                    <a:xfrm flipV="1">
                      <a:off x="914441" y="3865262"/>
                      <a:ext cx="609600" cy="534987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" name="Oval 4"/>
                    <p:cNvSpPr>
                      <a:spLocks noChangeAspect="1"/>
                    </p:cNvSpPr>
                    <p:nvPr/>
                  </p:nvSpPr>
                  <p:spPr>
                    <a:xfrm>
                      <a:off x="838241" y="4273249"/>
                      <a:ext cx="228600" cy="24765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9489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 flipV="1">
                      <a:off x="882979" y="3892356"/>
                      <a:ext cx="609600" cy="53181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" name="Oval 10"/>
                    <p:cNvSpPr>
                      <a:spLocks noChangeAspect="1"/>
                    </p:cNvSpPr>
                    <p:nvPr/>
                  </p:nvSpPr>
                  <p:spPr>
                    <a:xfrm>
                      <a:off x="810495" y="4285715"/>
                      <a:ext cx="228600" cy="2254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9465" name="Group 15"/>
                <p:cNvGrpSpPr>
                  <a:grpSpLocks/>
                </p:cNvGrpSpPr>
                <p:nvPr/>
              </p:nvGrpSpPr>
              <p:grpSpPr bwMode="auto">
                <a:xfrm rot="-1996535">
                  <a:off x="3030794" y="1150645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19482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21" name="Straight Connector 3"/>
                    <p:cNvCxnSpPr/>
                    <p:nvPr/>
                  </p:nvCxnSpPr>
                  <p:spPr>
                    <a:xfrm flipV="1">
                      <a:off x="902292" y="3845580"/>
                      <a:ext cx="609600" cy="52546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" name="Oval 21"/>
                    <p:cNvSpPr>
                      <a:spLocks noChangeAspect="1"/>
                    </p:cNvSpPr>
                    <p:nvPr/>
                  </p:nvSpPr>
                  <p:spPr>
                    <a:xfrm>
                      <a:off x="822968" y="4250505"/>
                      <a:ext cx="228600" cy="2254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9483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 flipV="1">
                      <a:off x="881147" y="3879810"/>
                      <a:ext cx="609600" cy="531813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Oval 19"/>
                    <p:cNvSpPr>
                      <a:spLocks noChangeAspect="1"/>
                    </p:cNvSpPr>
                    <p:nvPr/>
                  </p:nvSpPr>
                  <p:spPr>
                    <a:xfrm>
                      <a:off x="809584" y="4285782"/>
                      <a:ext cx="228600" cy="2254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9466" name="Group 22"/>
                <p:cNvGrpSpPr>
                  <a:grpSpLocks/>
                </p:cNvGrpSpPr>
                <p:nvPr/>
              </p:nvGrpSpPr>
              <p:grpSpPr bwMode="auto">
                <a:xfrm rot="3082729">
                  <a:off x="4212121" y="1058126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19476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28" name="Straight Connector 3"/>
                    <p:cNvCxnSpPr/>
                    <p:nvPr/>
                  </p:nvCxnSpPr>
                  <p:spPr>
                    <a:xfrm flipV="1">
                      <a:off x="885440" y="3887440"/>
                      <a:ext cx="609600" cy="530225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" name="Oval 28"/>
                    <p:cNvSpPr>
                      <a:spLocks noChangeAspect="1"/>
                    </p:cNvSpPr>
                    <p:nvPr/>
                  </p:nvSpPr>
                  <p:spPr>
                    <a:xfrm>
                      <a:off x="809342" y="4293748"/>
                      <a:ext cx="228600" cy="22225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19477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 flipV="1">
                      <a:off x="914789" y="3919831"/>
                      <a:ext cx="609600" cy="530225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Oval 26"/>
                    <p:cNvSpPr>
                      <a:spLocks noChangeAspect="1"/>
                    </p:cNvSpPr>
                    <p:nvPr/>
                  </p:nvSpPr>
                  <p:spPr>
                    <a:xfrm>
                      <a:off x="840607" y="4315357"/>
                      <a:ext cx="228600" cy="2286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9467" name="Group 45"/>
                <p:cNvGrpSpPr>
                  <a:grpSpLocks/>
                </p:cNvGrpSpPr>
                <p:nvPr/>
              </p:nvGrpSpPr>
              <p:grpSpPr bwMode="auto">
                <a:xfrm rot="1741714">
                  <a:off x="5181601" y="1788141"/>
                  <a:ext cx="1458797" cy="840736"/>
                  <a:chOff x="5181601" y="1512767"/>
                  <a:chExt cx="1458797" cy="840736"/>
                </a:xfrm>
              </p:grpSpPr>
              <p:grpSp>
                <p:nvGrpSpPr>
                  <p:cNvPr id="19468" name="Group 29"/>
                  <p:cNvGrpSpPr>
                    <a:grpSpLocks/>
                  </p:cNvGrpSpPr>
                  <p:nvPr/>
                </p:nvGrpSpPr>
                <p:grpSpPr bwMode="auto">
                  <a:xfrm rot="639101">
                    <a:off x="5181601" y="1512767"/>
                    <a:ext cx="1280587" cy="840736"/>
                    <a:chOff x="838200" y="3680822"/>
                    <a:chExt cx="1280587" cy="840736"/>
                  </a:xfrm>
                </p:grpSpPr>
                <p:grpSp>
                  <p:nvGrpSpPr>
                    <p:cNvPr id="19470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3886200"/>
                      <a:ext cx="685800" cy="635358"/>
                      <a:chOff x="838200" y="3886200"/>
                      <a:chExt cx="685800" cy="635358"/>
                    </a:xfrm>
                  </p:grpSpPr>
                  <p:cxnSp>
                    <p:nvCxnSpPr>
                      <p:cNvPr id="35" name="Straight Connector 3"/>
                      <p:cNvCxnSpPr/>
                      <p:nvPr/>
                    </p:nvCxnSpPr>
                    <p:spPr>
                      <a:xfrm flipV="1">
                        <a:off x="849557" y="3838629"/>
                        <a:ext cx="609600" cy="546100"/>
                      </a:xfrm>
                      <a:prstGeom prst="line">
                        <a:avLst/>
                      </a:prstGeom>
                      <a:ln w="38100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6" name="Oval 35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75448" y="4258636"/>
                        <a:ext cx="228600" cy="23177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9471" name="Group 8"/>
                    <p:cNvGrpSpPr>
                      <a:grpSpLocks/>
                    </p:cNvGrpSpPr>
                    <p:nvPr/>
                  </p:nvGrpSpPr>
                  <p:grpSpPr bwMode="auto">
                    <a:xfrm rot="3963288">
                      <a:off x="1458208" y="3706043"/>
                      <a:ext cx="685800" cy="635358"/>
                      <a:chOff x="838200" y="3886200"/>
                      <a:chExt cx="685800" cy="635358"/>
                    </a:xfrm>
                  </p:grpSpPr>
                  <p:cxnSp>
                    <p:nvCxnSpPr>
                      <p:cNvPr id="33" name="Straight Connector 32"/>
                      <p:cNvCxnSpPr/>
                      <p:nvPr/>
                    </p:nvCxnSpPr>
                    <p:spPr>
                      <a:xfrm flipV="1">
                        <a:off x="858369" y="3918949"/>
                        <a:ext cx="609600" cy="530225"/>
                      </a:xfrm>
                      <a:prstGeom prst="line">
                        <a:avLst/>
                      </a:prstGeom>
                      <a:ln w="38100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" name="Oval 3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83394" y="4334199"/>
                        <a:ext cx="228600" cy="227012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</p:grpSp>
              <p:sp>
                <p:nvSpPr>
                  <p:cNvPr id="41" name="Oval 40"/>
                  <p:cNvSpPr>
                    <a:spLocks noChangeAspect="1"/>
                  </p:cNvSpPr>
                  <p:nvPr/>
                </p:nvSpPr>
                <p:spPr>
                  <a:xfrm rot="4602389">
                    <a:off x="6392309" y="2042914"/>
                    <a:ext cx="228600" cy="228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  <p:sp>
          <p:nvSpPr>
            <p:cNvPr id="19461" name="Rectangle 79"/>
            <p:cNvSpPr>
              <a:spLocks noChangeArrowheads="1"/>
            </p:cNvSpPr>
            <p:nvPr/>
          </p:nvSpPr>
          <p:spPr bwMode="auto">
            <a:xfrm>
              <a:off x="5105400" y="1295400"/>
              <a:ext cx="2514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Ideal structure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65"/>
          <p:cNvGrpSpPr>
            <a:grpSpLocks/>
          </p:cNvGrpSpPr>
          <p:nvPr/>
        </p:nvGrpSpPr>
        <p:grpSpPr bwMode="auto">
          <a:xfrm>
            <a:off x="990600" y="381000"/>
            <a:ext cx="7391400" cy="5456238"/>
            <a:chOff x="990600" y="381000"/>
            <a:chExt cx="7391400" cy="5456879"/>
          </a:xfrm>
        </p:grpSpPr>
        <p:sp>
          <p:nvSpPr>
            <p:cNvPr id="20483" name="Rectangle 1"/>
            <p:cNvSpPr>
              <a:spLocks noChangeArrowheads="1"/>
            </p:cNvSpPr>
            <p:nvPr/>
          </p:nvSpPr>
          <p:spPr bwMode="auto">
            <a:xfrm>
              <a:off x="990600" y="381000"/>
              <a:ext cx="4724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Local restraints   </a:t>
              </a:r>
            </a:p>
          </p:txBody>
        </p:sp>
        <p:grpSp>
          <p:nvGrpSpPr>
            <p:cNvPr id="20484" name="Group 160"/>
            <p:cNvGrpSpPr>
              <a:grpSpLocks/>
            </p:cNvGrpSpPr>
            <p:nvPr/>
          </p:nvGrpSpPr>
          <p:grpSpPr bwMode="auto">
            <a:xfrm>
              <a:off x="7346587" y="1425402"/>
              <a:ext cx="1035413" cy="860598"/>
              <a:chOff x="7162800" y="838200"/>
              <a:chExt cx="1035413" cy="860598"/>
            </a:xfrm>
          </p:grpSpPr>
          <p:grpSp>
            <p:nvGrpSpPr>
              <p:cNvPr id="20588" name="Group 159"/>
              <p:cNvGrpSpPr>
                <a:grpSpLocks/>
              </p:cNvGrpSpPr>
              <p:nvPr/>
            </p:nvGrpSpPr>
            <p:grpSpPr bwMode="auto">
              <a:xfrm>
                <a:off x="7162800" y="838200"/>
                <a:ext cx="1035413" cy="860598"/>
                <a:chOff x="7162800" y="838200"/>
                <a:chExt cx="1035413" cy="860598"/>
              </a:xfrm>
            </p:grpSpPr>
            <p:sp>
              <p:nvSpPr>
                <p:cNvPr id="68" name="Oval 67"/>
                <p:cNvSpPr>
                  <a:spLocks noChangeAspect="1"/>
                </p:cNvSpPr>
                <p:nvPr/>
              </p:nvSpPr>
              <p:spPr>
                <a:xfrm rot="4602389">
                  <a:off x="7629855" y="838529"/>
                  <a:ext cx="568392" cy="568325"/>
                </a:xfrm>
                <a:prstGeom prst="ellipse">
                  <a:avLst/>
                </a:prstGeom>
                <a:solidFill>
                  <a:srgbClr val="FFCDCD"/>
                </a:solidFill>
                <a:ln>
                  <a:solidFill>
                    <a:srgbClr val="FF858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20591" name="Group 7"/>
                <p:cNvGrpSpPr>
                  <a:grpSpLocks/>
                </p:cNvGrpSpPr>
                <p:nvPr/>
              </p:nvGrpSpPr>
              <p:grpSpPr bwMode="auto">
                <a:xfrm rot="639101">
                  <a:off x="7162800" y="1063440"/>
                  <a:ext cx="685800" cy="635358"/>
                  <a:chOff x="838200" y="3886200"/>
                  <a:chExt cx="685800" cy="635358"/>
                </a:xfrm>
              </p:grpSpPr>
              <p:cxnSp>
                <p:nvCxnSpPr>
                  <p:cNvPr id="79" name="Straight Connector 3"/>
                  <p:cNvCxnSpPr/>
                  <p:nvPr/>
                </p:nvCxnSpPr>
                <p:spPr>
                  <a:xfrm flipV="1">
                    <a:off x="913753" y="3885240"/>
                    <a:ext cx="609600" cy="533463"/>
                  </a:xfrm>
                  <a:prstGeom prst="line">
                    <a:avLst/>
                  </a:prstGeom>
                  <a:ln w="38100">
                    <a:solidFill>
                      <a:srgbClr val="00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Oval 80"/>
                  <p:cNvSpPr>
                    <a:spLocks noChangeAspect="1"/>
                  </p:cNvSpPr>
                  <p:nvPr/>
                </p:nvSpPr>
                <p:spPr>
                  <a:xfrm>
                    <a:off x="830556" y="4283003"/>
                    <a:ext cx="228600" cy="228627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 rot="6344103">
                <a:off x="7793388" y="1021094"/>
                <a:ext cx="228627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0485" name="Group 161"/>
            <p:cNvGrpSpPr>
              <a:grpSpLocks/>
            </p:cNvGrpSpPr>
            <p:nvPr/>
          </p:nvGrpSpPr>
          <p:grpSpPr bwMode="auto">
            <a:xfrm>
              <a:off x="2032875" y="1698045"/>
              <a:ext cx="4866818" cy="4139834"/>
              <a:chOff x="2032875" y="1698045"/>
              <a:chExt cx="4866818" cy="4139834"/>
            </a:xfrm>
          </p:grpSpPr>
          <p:sp>
            <p:nvSpPr>
              <p:cNvPr id="158" name="Oval 157"/>
              <p:cNvSpPr>
                <a:spLocks noChangeAspect="1"/>
              </p:cNvSpPr>
              <p:nvPr/>
            </p:nvSpPr>
            <p:spPr>
              <a:xfrm rot="4602389">
                <a:off x="2510598" y="4109715"/>
                <a:ext cx="568392" cy="566738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4" name="Oval 153"/>
              <p:cNvSpPr>
                <a:spLocks noChangeAspect="1"/>
              </p:cNvSpPr>
              <p:nvPr/>
            </p:nvSpPr>
            <p:spPr>
              <a:xfrm rot="4602389">
                <a:off x="3157505" y="4756697"/>
                <a:ext cx="568392" cy="568325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0" name="Oval 149"/>
              <p:cNvSpPr>
                <a:spLocks noChangeAspect="1"/>
              </p:cNvSpPr>
              <p:nvPr/>
            </p:nvSpPr>
            <p:spPr>
              <a:xfrm rot="4602389">
                <a:off x="3689317" y="4324847"/>
                <a:ext cx="568392" cy="568325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 rot="4602389">
                <a:off x="3867911" y="5087730"/>
                <a:ext cx="568392" cy="566737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2" name="Oval 141"/>
              <p:cNvSpPr>
                <a:spLocks noChangeAspect="1"/>
              </p:cNvSpPr>
              <p:nvPr/>
            </p:nvSpPr>
            <p:spPr>
              <a:xfrm rot="4602389">
                <a:off x="4490211" y="5125835"/>
                <a:ext cx="568392" cy="566737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" name="Oval 137"/>
              <p:cNvSpPr>
                <a:spLocks noChangeAspect="1"/>
              </p:cNvSpPr>
              <p:nvPr/>
            </p:nvSpPr>
            <p:spPr>
              <a:xfrm rot="4602389">
                <a:off x="5112511" y="4935312"/>
                <a:ext cx="568392" cy="566737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4" name="Oval 133"/>
              <p:cNvSpPr>
                <a:spLocks noChangeAspect="1"/>
              </p:cNvSpPr>
              <p:nvPr/>
            </p:nvSpPr>
            <p:spPr>
              <a:xfrm rot="4602389">
                <a:off x="5251417" y="4086694"/>
                <a:ext cx="566805" cy="566738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 rot="4602389">
                <a:off x="5924517" y="3943802"/>
                <a:ext cx="568392" cy="568325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6" name="Oval 125"/>
              <p:cNvSpPr>
                <a:spLocks noChangeAspect="1"/>
              </p:cNvSpPr>
              <p:nvPr/>
            </p:nvSpPr>
            <p:spPr>
              <a:xfrm rot="4602389">
                <a:off x="6331711" y="3195208"/>
                <a:ext cx="566804" cy="568325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2" name="Oval 121"/>
              <p:cNvSpPr>
                <a:spLocks noChangeAspect="1"/>
              </p:cNvSpPr>
              <p:nvPr/>
            </p:nvSpPr>
            <p:spPr>
              <a:xfrm rot="4602389">
                <a:off x="5924517" y="2383107"/>
                <a:ext cx="568392" cy="568325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8" name="Oval 117"/>
              <p:cNvSpPr>
                <a:spLocks noChangeAspect="1"/>
              </p:cNvSpPr>
              <p:nvPr/>
            </p:nvSpPr>
            <p:spPr>
              <a:xfrm rot="4602389">
                <a:off x="5010117" y="2457728"/>
                <a:ext cx="568392" cy="568325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7" name="Oval 116"/>
              <p:cNvSpPr>
                <a:spLocks noChangeAspect="1"/>
              </p:cNvSpPr>
              <p:nvPr/>
            </p:nvSpPr>
            <p:spPr>
              <a:xfrm rot="4602389">
                <a:off x="4706111" y="1886955"/>
                <a:ext cx="566804" cy="568325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3" name="Oval 112"/>
              <p:cNvSpPr>
                <a:spLocks noChangeAspect="1"/>
              </p:cNvSpPr>
              <p:nvPr/>
            </p:nvSpPr>
            <p:spPr>
              <a:xfrm rot="4602389">
                <a:off x="3970305" y="1875047"/>
                <a:ext cx="566804" cy="566737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" name="Oval 108"/>
              <p:cNvSpPr>
                <a:spLocks noChangeAspect="1"/>
              </p:cNvSpPr>
              <p:nvPr/>
            </p:nvSpPr>
            <p:spPr>
              <a:xfrm rot="4602389">
                <a:off x="3335305" y="2141778"/>
                <a:ext cx="566804" cy="566737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" name="Oval 104"/>
              <p:cNvSpPr>
                <a:spLocks noChangeAspect="1"/>
              </p:cNvSpPr>
              <p:nvPr/>
            </p:nvSpPr>
            <p:spPr>
              <a:xfrm rot="4602389">
                <a:off x="3095592" y="3005480"/>
                <a:ext cx="568392" cy="568325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 rot="4602389">
                <a:off x="2484405" y="2840360"/>
                <a:ext cx="566804" cy="566737"/>
              </a:xfrm>
              <a:prstGeom prst="ellipse">
                <a:avLst/>
              </a:prstGeom>
              <a:solidFill>
                <a:srgbClr val="FFCDCD"/>
              </a:solidFill>
              <a:ln>
                <a:solidFill>
                  <a:srgbClr val="FF85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7" name="Straight Connector 3"/>
              <p:cNvCxnSpPr/>
              <p:nvPr/>
            </p:nvCxnSpPr>
            <p:spPr>
              <a:xfrm>
                <a:off x="2136775" y="4447066"/>
                <a:ext cx="609600" cy="533463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4"/>
              <p:cNvSpPr>
                <a:spLocks noChangeAspect="1"/>
              </p:cNvSpPr>
              <p:nvPr/>
            </p:nvSpPr>
            <p:spPr>
              <a:xfrm flipV="1">
                <a:off x="2060575" y="4345454"/>
                <a:ext cx="228600" cy="228627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5" name="Straight Connector 9"/>
              <p:cNvCxnSpPr/>
              <p:nvPr/>
            </p:nvCxnSpPr>
            <p:spPr>
              <a:xfrm rot="17636712">
                <a:off x="2779677" y="4561410"/>
                <a:ext cx="609672" cy="533400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10"/>
              <p:cNvSpPr>
                <a:spLocks noChangeAspect="1"/>
              </p:cNvSpPr>
              <p:nvPr/>
            </p:nvSpPr>
            <p:spPr>
              <a:xfrm rot="17636712" flipV="1">
                <a:off x="2630475" y="4855114"/>
                <a:ext cx="228627" cy="228600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1" name="Straight Connector 3"/>
              <p:cNvCxnSpPr/>
              <p:nvPr/>
            </p:nvCxnSpPr>
            <p:spPr>
              <a:xfrm rot="1996535">
                <a:off x="3255963" y="4758252"/>
                <a:ext cx="609600" cy="533463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Oval 21"/>
              <p:cNvSpPr>
                <a:spLocks noChangeAspect="1"/>
              </p:cNvSpPr>
              <p:nvPr/>
            </p:nvSpPr>
            <p:spPr>
              <a:xfrm rot="1996535" flipV="1">
                <a:off x="3363913" y="4551853"/>
                <a:ext cx="228600" cy="228627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 rot="19633247">
                <a:off x="3732213" y="5207567"/>
                <a:ext cx="609600" cy="533463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 rot="19633247" flipV="1">
                <a:off x="3560763" y="5291715"/>
                <a:ext cx="228600" cy="228627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5" name="Straight Connector 3"/>
              <p:cNvCxnSpPr/>
              <p:nvPr/>
            </p:nvCxnSpPr>
            <p:spPr>
              <a:xfrm rot="18517271">
                <a:off x="4424327" y="5207598"/>
                <a:ext cx="609672" cy="533400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 rot="18517271" flipV="1">
                <a:off x="4249725" y="5409217"/>
                <a:ext cx="228627" cy="228600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 rot="14553983">
                <a:off x="4914864" y="4775748"/>
                <a:ext cx="609672" cy="533400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 rot="14553983" flipV="1">
                <a:off x="5003787" y="5282202"/>
                <a:ext cx="228627" cy="228600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9" name="Straight Connector 3"/>
              <p:cNvCxnSpPr/>
              <p:nvPr/>
            </p:nvCxnSpPr>
            <p:spPr>
              <a:xfrm rot="19219185">
                <a:off x="5373688" y="4475644"/>
                <a:ext cx="609600" cy="533463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 rot="19219185" flipV="1">
                <a:off x="5197475" y="4602659"/>
                <a:ext cx="228600" cy="228627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15255897">
                <a:off x="5942771" y="4154168"/>
                <a:ext cx="609672" cy="531813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 rot="15255897" flipV="1">
                <a:off x="5961050" y="4631251"/>
                <a:ext cx="228627" cy="228600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 flipV="1">
                <a:off x="2149475" y="3114996"/>
                <a:ext cx="609600" cy="533463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 4"/>
              <p:cNvSpPr>
                <a:spLocks noChangeAspect="1"/>
              </p:cNvSpPr>
              <p:nvPr/>
            </p:nvSpPr>
            <p:spPr>
              <a:xfrm>
                <a:off x="2073275" y="3521444"/>
                <a:ext cx="228600" cy="228627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20523" name="Group 94"/>
              <p:cNvGrpSpPr>
                <a:grpSpLocks/>
              </p:cNvGrpSpPr>
              <p:nvPr/>
            </p:nvGrpSpPr>
            <p:grpSpPr bwMode="auto">
              <a:xfrm>
                <a:off x="2643187" y="2961828"/>
                <a:ext cx="721710" cy="609600"/>
                <a:chOff x="2643187" y="2961828"/>
                <a:chExt cx="721710" cy="6096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 rot="3963288" flipV="1">
                  <a:off x="2784438" y="3010240"/>
                  <a:ext cx="628724" cy="533400"/>
                </a:xfrm>
                <a:prstGeom prst="line">
                  <a:avLst/>
                </a:prstGeom>
                <a:ln w="38100">
                  <a:solidFill>
                    <a:srgbClr val="797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Oval 10"/>
                <p:cNvSpPr>
                  <a:spLocks noChangeAspect="1"/>
                </p:cNvSpPr>
                <p:nvPr/>
              </p:nvSpPr>
              <p:spPr>
                <a:xfrm rot="3963288">
                  <a:off x="2643174" y="3011810"/>
                  <a:ext cx="228627" cy="228600"/>
                </a:xfrm>
                <a:prstGeom prst="ellipse">
                  <a:avLst/>
                </a:prstGeom>
                <a:ln>
                  <a:solidFill>
                    <a:srgbClr val="B0C2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21" name="Straight Connector 3"/>
              <p:cNvCxnSpPr/>
              <p:nvPr/>
            </p:nvCxnSpPr>
            <p:spPr>
              <a:xfrm rot="19603465" flipV="1">
                <a:off x="3270250" y="2803810"/>
                <a:ext cx="609600" cy="533463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 rot="19603465">
                <a:off x="3376613" y="3315045"/>
                <a:ext cx="228600" cy="228627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rot="1966753" flipV="1">
                <a:off x="3744913" y="2354495"/>
                <a:ext cx="609600" cy="533463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 rot="1966753">
                <a:off x="3573463" y="2576771"/>
                <a:ext cx="228600" cy="228627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8" name="Straight Connector 3"/>
              <p:cNvCxnSpPr/>
              <p:nvPr/>
            </p:nvCxnSpPr>
            <p:spPr>
              <a:xfrm rot="3082729" flipV="1">
                <a:off x="4437027" y="2356114"/>
                <a:ext cx="609672" cy="533400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 rot="3082729">
                <a:off x="4262425" y="2457708"/>
                <a:ext cx="228627" cy="228600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rot="7046017" flipV="1">
                <a:off x="4929152" y="2786377"/>
                <a:ext cx="609672" cy="533400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 rot="7046017">
                <a:off x="5016487" y="2584723"/>
                <a:ext cx="228627" cy="228600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5" name="Straight Connector 3"/>
              <p:cNvCxnSpPr/>
              <p:nvPr/>
            </p:nvCxnSpPr>
            <p:spPr>
              <a:xfrm rot="2380815" flipV="1">
                <a:off x="5387975" y="3086418"/>
                <a:ext cx="609600" cy="533463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 rot="2380815">
                <a:off x="5210175" y="3264239"/>
                <a:ext cx="228600" cy="228627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rot="6344103" flipV="1">
                <a:off x="5956264" y="3408750"/>
                <a:ext cx="609672" cy="533400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 rot="6344103">
                <a:off x="5974544" y="3236467"/>
                <a:ext cx="228627" cy="227013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 rot="6344103">
                <a:off x="6308712" y="3916792"/>
                <a:ext cx="228627" cy="228600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20537" name="Group 7"/>
              <p:cNvGrpSpPr>
                <a:grpSpLocks/>
              </p:cNvGrpSpPr>
              <p:nvPr/>
            </p:nvGrpSpPr>
            <p:grpSpPr bwMode="auto">
              <a:xfrm rot="-584491">
                <a:off x="2032875" y="3071412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91" name="Straight Connector 3"/>
                <p:cNvCxnSpPr/>
                <p:nvPr/>
              </p:nvCxnSpPr>
              <p:spPr>
                <a:xfrm flipV="1">
                  <a:off x="914738" y="3886338"/>
                  <a:ext cx="609600" cy="53346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Oval 91"/>
                <p:cNvSpPr>
                  <a:spLocks noChangeAspect="1"/>
                </p:cNvSpPr>
                <p:nvPr/>
              </p:nvSpPr>
              <p:spPr>
                <a:xfrm>
                  <a:off x="837795" y="4292467"/>
                  <a:ext cx="228600" cy="2286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38" name="Group 7"/>
              <p:cNvGrpSpPr>
                <a:grpSpLocks/>
              </p:cNvGrpSpPr>
              <p:nvPr/>
            </p:nvGrpSpPr>
            <p:grpSpPr bwMode="auto">
              <a:xfrm rot="3362958">
                <a:off x="2638988" y="2752091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03" name="Straight Connector 3"/>
                <p:cNvCxnSpPr/>
                <p:nvPr/>
              </p:nvCxnSpPr>
              <p:spPr>
                <a:xfrm flipV="1">
                  <a:off x="914691" y="3896700"/>
                  <a:ext cx="609672" cy="51435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Oval 103"/>
                <p:cNvSpPr>
                  <a:spLocks noChangeAspect="1"/>
                </p:cNvSpPr>
                <p:nvPr/>
              </p:nvSpPr>
              <p:spPr>
                <a:xfrm>
                  <a:off x="837519" y="4292414"/>
                  <a:ext cx="230214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39" name="Group 7"/>
              <p:cNvGrpSpPr>
                <a:grpSpLocks/>
              </p:cNvGrpSpPr>
              <p:nvPr/>
            </p:nvGrpSpPr>
            <p:grpSpPr bwMode="auto">
              <a:xfrm rot="-2688062">
                <a:off x="3096060" y="2538794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07" name="Straight Connector 3"/>
                <p:cNvCxnSpPr/>
                <p:nvPr/>
              </p:nvCxnSpPr>
              <p:spPr>
                <a:xfrm flipV="1">
                  <a:off x="922245" y="3875686"/>
                  <a:ext cx="588963" cy="55410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Oval 107"/>
                <p:cNvSpPr>
                  <a:spLocks noChangeAspect="1"/>
                </p:cNvSpPr>
                <p:nvPr/>
              </p:nvSpPr>
              <p:spPr>
                <a:xfrm>
                  <a:off x="838305" y="4293495"/>
                  <a:ext cx="225425" cy="23339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0" name="Group 7"/>
              <p:cNvGrpSpPr>
                <a:grpSpLocks/>
              </p:cNvGrpSpPr>
              <p:nvPr/>
            </p:nvGrpSpPr>
            <p:grpSpPr bwMode="auto">
              <a:xfrm rot="889830">
                <a:off x="3422690" y="1905986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11" name="Straight Connector 3"/>
                <p:cNvCxnSpPr/>
                <p:nvPr/>
              </p:nvCxnSpPr>
              <p:spPr>
                <a:xfrm flipV="1">
                  <a:off x="913840" y="3886808"/>
                  <a:ext cx="609600" cy="53346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Oval 111"/>
                <p:cNvSpPr>
                  <a:spLocks noChangeAspect="1"/>
                </p:cNvSpPr>
                <p:nvPr/>
              </p:nvSpPr>
              <p:spPr>
                <a:xfrm>
                  <a:off x="837510" y="4292138"/>
                  <a:ext cx="228600" cy="22545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1" name="Group 7"/>
              <p:cNvGrpSpPr>
                <a:grpSpLocks/>
              </p:cNvGrpSpPr>
              <p:nvPr/>
            </p:nvGrpSpPr>
            <p:grpSpPr bwMode="auto">
              <a:xfrm rot="2558008">
                <a:off x="4166413" y="1698045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15" name="Straight Connector 3"/>
                <p:cNvCxnSpPr/>
                <p:nvPr/>
              </p:nvCxnSpPr>
              <p:spPr>
                <a:xfrm flipV="1">
                  <a:off x="914219" y="3885776"/>
                  <a:ext cx="609600" cy="53346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Oval 115"/>
                <p:cNvSpPr>
                  <a:spLocks noChangeAspect="1"/>
                </p:cNvSpPr>
                <p:nvPr/>
              </p:nvSpPr>
              <p:spPr>
                <a:xfrm>
                  <a:off x="838061" y="4292348"/>
                  <a:ext cx="228600" cy="2286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2" name="Group 7"/>
              <p:cNvGrpSpPr>
                <a:grpSpLocks/>
              </p:cNvGrpSpPr>
              <p:nvPr/>
            </p:nvGrpSpPr>
            <p:grpSpPr bwMode="auto">
              <a:xfrm rot="5877309">
                <a:off x="4855058" y="1971076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00" name="Straight Connector 3"/>
                <p:cNvCxnSpPr/>
                <p:nvPr/>
              </p:nvCxnSpPr>
              <p:spPr>
                <a:xfrm flipV="1">
                  <a:off x="914336" y="3906700"/>
                  <a:ext cx="609672" cy="53340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>
                  <a:spLocks noChangeAspect="1"/>
                </p:cNvSpPr>
                <p:nvPr/>
              </p:nvSpPr>
              <p:spPr>
                <a:xfrm>
                  <a:off x="837845" y="4293568"/>
                  <a:ext cx="228627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3" name="Group 7"/>
              <p:cNvGrpSpPr>
                <a:grpSpLocks/>
              </p:cNvGrpSpPr>
              <p:nvPr/>
            </p:nvGrpSpPr>
            <p:grpSpPr bwMode="auto">
              <a:xfrm rot="3075142">
                <a:off x="5393994" y="2426244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20" name="Straight Connector 3"/>
                <p:cNvCxnSpPr/>
                <p:nvPr/>
              </p:nvCxnSpPr>
              <p:spPr>
                <a:xfrm flipV="1">
                  <a:off x="914880" y="3888355"/>
                  <a:ext cx="609672" cy="53340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Oval 120"/>
                <p:cNvSpPr>
                  <a:spLocks noChangeAspect="1"/>
                </p:cNvSpPr>
                <p:nvPr/>
              </p:nvSpPr>
              <p:spPr>
                <a:xfrm>
                  <a:off x="838216" y="4292487"/>
                  <a:ext cx="228627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4" name="Group 7"/>
              <p:cNvGrpSpPr>
                <a:grpSpLocks/>
              </p:cNvGrpSpPr>
              <p:nvPr/>
            </p:nvGrpSpPr>
            <p:grpSpPr bwMode="auto">
              <a:xfrm rot="7061807">
                <a:off x="6003794" y="2787707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24" name="Straight Connector 3"/>
                <p:cNvCxnSpPr/>
                <p:nvPr/>
              </p:nvCxnSpPr>
              <p:spPr>
                <a:xfrm flipV="1">
                  <a:off x="914340" y="3886565"/>
                  <a:ext cx="609672" cy="53340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Oval 124"/>
                <p:cNvSpPr>
                  <a:spLocks noChangeAspect="1"/>
                </p:cNvSpPr>
                <p:nvPr/>
              </p:nvSpPr>
              <p:spPr>
                <a:xfrm>
                  <a:off x="838604" y="4293466"/>
                  <a:ext cx="228627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5" name="Group 7"/>
              <p:cNvGrpSpPr>
                <a:grpSpLocks/>
              </p:cNvGrpSpPr>
              <p:nvPr/>
            </p:nvGrpSpPr>
            <p:grpSpPr bwMode="auto">
              <a:xfrm rot="8585438">
                <a:off x="6107525" y="3535328"/>
                <a:ext cx="675502" cy="643092"/>
                <a:chOff x="838200" y="3878466"/>
                <a:chExt cx="675502" cy="643092"/>
              </a:xfrm>
            </p:grpSpPr>
            <p:cxnSp>
              <p:nvCxnSpPr>
                <p:cNvPr id="128" name="Straight Connector 3"/>
                <p:cNvCxnSpPr/>
                <p:nvPr/>
              </p:nvCxnSpPr>
              <p:spPr>
                <a:xfrm flipV="1">
                  <a:off x="923817" y="3878268"/>
                  <a:ext cx="620713" cy="533462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Oval 128"/>
                <p:cNvSpPr>
                  <a:spLocks noChangeAspect="1"/>
                </p:cNvSpPr>
                <p:nvPr/>
              </p:nvSpPr>
              <p:spPr>
                <a:xfrm>
                  <a:off x="840292" y="4293255"/>
                  <a:ext cx="228600" cy="2286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6" name="Group 7"/>
              <p:cNvGrpSpPr>
                <a:grpSpLocks/>
              </p:cNvGrpSpPr>
              <p:nvPr/>
            </p:nvGrpSpPr>
            <p:grpSpPr bwMode="auto">
              <a:xfrm rot="-9026444">
                <a:off x="5658027" y="4113061"/>
                <a:ext cx="705879" cy="644729"/>
                <a:chOff x="838200" y="3876829"/>
                <a:chExt cx="705879" cy="644729"/>
              </a:xfrm>
            </p:grpSpPr>
            <p:cxnSp>
              <p:nvCxnSpPr>
                <p:cNvPr id="132" name="Straight Connector 3"/>
                <p:cNvCxnSpPr/>
                <p:nvPr/>
              </p:nvCxnSpPr>
              <p:spPr>
                <a:xfrm flipV="1">
                  <a:off x="934311" y="3877268"/>
                  <a:ext cx="609600" cy="53346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132"/>
                <p:cNvSpPr>
                  <a:spLocks noChangeAspect="1"/>
                </p:cNvSpPr>
                <p:nvPr/>
              </p:nvSpPr>
              <p:spPr>
                <a:xfrm>
                  <a:off x="837855" y="4292838"/>
                  <a:ext cx="228600" cy="2286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7" name="Group 7"/>
              <p:cNvGrpSpPr>
                <a:grpSpLocks/>
              </p:cNvGrpSpPr>
              <p:nvPr/>
            </p:nvGrpSpPr>
            <p:grpSpPr bwMode="auto">
              <a:xfrm rot="7856971">
                <a:off x="5213792" y="4508379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36" name="Straight Connector 3"/>
                <p:cNvCxnSpPr/>
                <p:nvPr/>
              </p:nvCxnSpPr>
              <p:spPr>
                <a:xfrm flipV="1">
                  <a:off x="928443" y="3920631"/>
                  <a:ext cx="609672" cy="525462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Oval 136"/>
                <p:cNvSpPr>
                  <a:spLocks noChangeAspect="1"/>
                </p:cNvSpPr>
                <p:nvPr/>
              </p:nvSpPr>
              <p:spPr>
                <a:xfrm>
                  <a:off x="840151" y="4295209"/>
                  <a:ext cx="228627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8" name="Group 7"/>
              <p:cNvGrpSpPr>
                <a:grpSpLocks/>
              </p:cNvGrpSpPr>
              <p:nvPr/>
            </p:nvGrpSpPr>
            <p:grpSpPr bwMode="auto">
              <a:xfrm rot="-10040519">
                <a:off x="4938058" y="5007434"/>
                <a:ext cx="684021" cy="634959"/>
                <a:chOff x="817118" y="3891335"/>
                <a:chExt cx="684021" cy="634959"/>
              </a:xfrm>
            </p:grpSpPr>
            <p:cxnSp>
              <p:nvCxnSpPr>
                <p:cNvPr id="140" name="Straight Connector 3"/>
                <p:cNvCxnSpPr/>
                <p:nvPr/>
              </p:nvCxnSpPr>
              <p:spPr>
                <a:xfrm flipV="1">
                  <a:off x="920754" y="3910938"/>
                  <a:ext cx="593725" cy="536638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1" name="Oval 140"/>
                <p:cNvSpPr>
                  <a:spLocks noChangeAspect="1"/>
                </p:cNvSpPr>
                <p:nvPr/>
              </p:nvSpPr>
              <p:spPr>
                <a:xfrm>
                  <a:off x="842719" y="4303188"/>
                  <a:ext cx="222250" cy="2286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49" name="Group 7"/>
              <p:cNvGrpSpPr>
                <a:grpSpLocks/>
              </p:cNvGrpSpPr>
              <p:nvPr/>
            </p:nvGrpSpPr>
            <p:grpSpPr bwMode="auto">
              <a:xfrm rot="-7678978">
                <a:off x="4233322" y="5177300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44" name="Straight Connector 3"/>
                <p:cNvCxnSpPr/>
                <p:nvPr/>
              </p:nvCxnSpPr>
              <p:spPr>
                <a:xfrm flipV="1">
                  <a:off x="915046" y="3887580"/>
                  <a:ext cx="609672" cy="53340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4"/>
                <p:cNvSpPr>
                  <a:spLocks noChangeAspect="1"/>
                </p:cNvSpPr>
                <p:nvPr/>
              </p:nvSpPr>
              <p:spPr>
                <a:xfrm>
                  <a:off x="841493" y="4293026"/>
                  <a:ext cx="228627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50" name="Group 7"/>
              <p:cNvGrpSpPr>
                <a:grpSpLocks/>
              </p:cNvGrpSpPr>
              <p:nvPr/>
            </p:nvGrpSpPr>
            <p:grpSpPr bwMode="auto">
              <a:xfrm rot="-2844165">
                <a:off x="3730200" y="4764605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48" name="Straight Connector 3"/>
                <p:cNvCxnSpPr/>
                <p:nvPr/>
              </p:nvCxnSpPr>
              <p:spPr>
                <a:xfrm flipV="1">
                  <a:off x="914906" y="3882823"/>
                  <a:ext cx="609672" cy="533400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Oval 148"/>
                <p:cNvSpPr>
                  <a:spLocks noChangeAspect="1"/>
                </p:cNvSpPr>
                <p:nvPr/>
              </p:nvSpPr>
              <p:spPr>
                <a:xfrm>
                  <a:off x="842084" y="4285955"/>
                  <a:ext cx="228627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51" name="Group 7"/>
              <p:cNvGrpSpPr>
                <a:grpSpLocks/>
              </p:cNvGrpSpPr>
              <p:nvPr/>
            </p:nvGrpSpPr>
            <p:grpSpPr bwMode="auto">
              <a:xfrm rot="-9156943">
                <a:off x="3434736" y="4472232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52" name="Straight Connector 3"/>
                <p:cNvCxnSpPr/>
                <p:nvPr/>
              </p:nvCxnSpPr>
              <p:spPr>
                <a:xfrm flipV="1">
                  <a:off x="916183" y="3887769"/>
                  <a:ext cx="609600" cy="533463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152"/>
                <p:cNvSpPr>
                  <a:spLocks noChangeAspect="1"/>
                </p:cNvSpPr>
                <p:nvPr/>
              </p:nvSpPr>
              <p:spPr>
                <a:xfrm>
                  <a:off x="840482" y="4292532"/>
                  <a:ext cx="228600" cy="2286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0552" name="Group 7"/>
              <p:cNvGrpSpPr>
                <a:grpSpLocks/>
              </p:cNvGrpSpPr>
              <p:nvPr/>
            </p:nvGrpSpPr>
            <p:grpSpPr bwMode="auto">
              <a:xfrm rot="-5165493">
                <a:off x="2864921" y="4345635"/>
                <a:ext cx="685800" cy="635358"/>
                <a:chOff x="838200" y="3886200"/>
                <a:chExt cx="685800" cy="635358"/>
              </a:xfrm>
            </p:grpSpPr>
            <p:cxnSp>
              <p:nvCxnSpPr>
                <p:cNvPr id="156" name="Straight Connector 3"/>
                <p:cNvCxnSpPr/>
                <p:nvPr/>
              </p:nvCxnSpPr>
              <p:spPr>
                <a:xfrm flipV="1">
                  <a:off x="934773" y="3882777"/>
                  <a:ext cx="609672" cy="528637"/>
                </a:xfrm>
                <a:prstGeom prst="line">
                  <a:avLst/>
                </a:prstGeom>
                <a:ln w="38100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7" name="Oval 156"/>
                <p:cNvSpPr>
                  <a:spLocks noChangeAspect="1"/>
                </p:cNvSpPr>
                <p:nvPr/>
              </p:nvSpPr>
              <p:spPr>
                <a:xfrm>
                  <a:off x="851061" y="4281457"/>
                  <a:ext cx="228627" cy="2286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59" name="Oval 158"/>
              <p:cNvSpPr>
                <a:spLocks noChangeAspect="1"/>
              </p:cNvSpPr>
              <p:nvPr/>
            </p:nvSpPr>
            <p:spPr>
              <a:xfrm rot="6344103">
                <a:off x="2783669" y="4192255"/>
                <a:ext cx="227039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0486" name="Group 164"/>
            <p:cNvGrpSpPr>
              <a:grpSpLocks/>
            </p:cNvGrpSpPr>
            <p:nvPr/>
          </p:nvGrpSpPr>
          <p:grpSpPr bwMode="auto">
            <a:xfrm>
              <a:off x="1498242" y="1295400"/>
              <a:ext cx="1778358" cy="769441"/>
              <a:chOff x="1143000" y="1371600"/>
              <a:chExt cx="1778358" cy="769441"/>
            </a:xfrm>
          </p:grpSpPr>
          <p:sp>
            <p:nvSpPr>
              <p:cNvPr id="20487" name="TextBox 162"/>
              <p:cNvSpPr txBox="1">
                <a:spLocks noChangeArrowheads="1"/>
              </p:cNvSpPr>
              <p:nvPr/>
            </p:nvSpPr>
            <p:spPr bwMode="auto">
              <a:xfrm>
                <a:off x="1143000" y="1371600"/>
                <a:ext cx="1580882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4400">
                    <a:solidFill>
                      <a:schemeClr val="accent2"/>
                    </a:solidFill>
                    <a:sym typeface="Symbol" pitchFamily="18" charset="2"/>
                  </a:rPr>
                  <a:t> ~ </a:t>
                </a:r>
                <a:r>
                  <a:rPr lang="en-US" sz="4400" i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N</a:t>
                </a:r>
                <a:endParaRPr lang="en-US" sz="4400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488" name="TextBox 163"/>
              <p:cNvSpPr txBox="1">
                <a:spLocks noChangeArrowheads="1"/>
              </p:cNvSpPr>
              <p:nvPr/>
            </p:nvSpPr>
            <p:spPr bwMode="auto">
              <a:xfrm>
                <a:off x="2579598" y="1371600"/>
                <a:ext cx="341760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200" b="1">
                    <a:solidFill>
                      <a:schemeClr val="accent2"/>
                    </a:solidFill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66"/>
          <p:cNvGrpSpPr>
            <a:grpSpLocks/>
          </p:cNvGrpSpPr>
          <p:nvPr/>
        </p:nvGrpSpPr>
        <p:grpSpPr bwMode="auto">
          <a:xfrm>
            <a:off x="990600" y="381000"/>
            <a:ext cx="6629400" cy="5562600"/>
            <a:chOff x="990600" y="381000"/>
            <a:chExt cx="6629400" cy="5562600"/>
          </a:xfrm>
        </p:grpSpPr>
        <p:sp>
          <p:nvSpPr>
            <p:cNvPr id="21507" name="Rectangle 1"/>
            <p:cNvSpPr>
              <a:spLocks noChangeArrowheads="1"/>
            </p:cNvSpPr>
            <p:nvPr/>
          </p:nvSpPr>
          <p:spPr bwMode="auto">
            <a:xfrm>
              <a:off x="990600" y="381000"/>
              <a:ext cx="4724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Global restraints   </a:t>
              </a:r>
            </a:p>
          </p:txBody>
        </p:sp>
        <p:grpSp>
          <p:nvGrpSpPr>
            <p:cNvPr id="21508" name="Group 78"/>
            <p:cNvGrpSpPr>
              <a:grpSpLocks/>
            </p:cNvGrpSpPr>
            <p:nvPr/>
          </p:nvGrpSpPr>
          <p:grpSpPr bwMode="auto">
            <a:xfrm>
              <a:off x="2059548" y="2151594"/>
              <a:ext cx="4672884" cy="3792006"/>
              <a:chOff x="1905000" y="838200"/>
              <a:chExt cx="4672884" cy="3792006"/>
            </a:xfrm>
          </p:grpSpPr>
          <p:grpSp>
            <p:nvGrpSpPr>
              <p:cNvPr id="21511" name="Group 47"/>
              <p:cNvGrpSpPr>
                <a:grpSpLocks/>
              </p:cNvGrpSpPr>
              <p:nvPr/>
            </p:nvGrpSpPr>
            <p:grpSpPr bwMode="auto">
              <a:xfrm flipV="1">
                <a:off x="1905000" y="2882721"/>
                <a:ext cx="4492182" cy="1747485"/>
                <a:chOff x="1981200" y="838200"/>
                <a:chExt cx="4492182" cy="1747440"/>
              </a:xfrm>
            </p:grpSpPr>
            <p:grpSp>
              <p:nvGrpSpPr>
                <p:cNvPr id="21543" name="Group 14"/>
                <p:cNvGrpSpPr>
                  <a:grpSpLocks/>
                </p:cNvGrpSpPr>
                <p:nvPr/>
              </p:nvGrpSpPr>
              <p:grpSpPr bwMode="auto">
                <a:xfrm>
                  <a:off x="1981200" y="1596204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21565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77" name="Straight Connector 3"/>
                    <p:cNvCxnSpPr/>
                    <p:nvPr/>
                  </p:nvCxnSpPr>
                  <p:spPr>
                    <a:xfrm flipV="1">
                      <a:off x="913840" y="3886406"/>
                      <a:ext cx="609600" cy="533386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8" name="Oval 4"/>
                    <p:cNvSpPr>
                      <a:spLocks noChangeAspect="1"/>
                    </p:cNvSpPr>
                    <p:nvPr/>
                  </p:nvSpPr>
                  <p:spPr>
                    <a:xfrm>
                      <a:off x="837640" y="4292795"/>
                      <a:ext cx="228600" cy="22859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1566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75" name="Straight Connector 9"/>
                    <p:cNvCxnSpPr/>
                    <p:nvPr/>
                  </p:nvCxnSpPr>
                  <p:spPr>
                    <a:xfrm flipV="1">
                      <a:off x="918018" y="3892938"/>
                      <a:ext cx="609584" cy="53181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6" name="Oval 10"/>
                    <p:cNvSpPr>
                      <a:spLocks noChangeAspect="1"/>
                    </p:cNvSpPr>
                    <p:nvPr/>
                  </p:nvSpPr>
                  <p:spPr>
                    <a:xfrm>
                      <a:off x="848121" y="4303153"/>
                      <a:ext cx="228594" cy="227013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1544" name="Group 15"/>
                <p:cNvGrpSpPr>
                  <a:grpSpLocks/>
                </p:cNvGrpSpPr>
                <p:nvPr/>
              </p:nvGrpSpPr>
              <p:grpSpPr bwMode="auto">
                <a:xfrm rot="-1996535">
                  <a:off x="3030794" y="1150645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21559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71" name="Straight Connector 3"/>
                    <p:cNvCxnSpPr/>
                    <p:nvPr/>
                  </p:nvCxnSpPr>
                  <p:spPr>
                    <a:xfrm flipV="1">
                      <a:off x="862644" y="3879323"/>
                      <a:ext cx="609600" cy="54767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2" name="Oval 21"/>
                    <p:cNvSpPr>
                      <a:spLocks noChangeAspect="1"/>
                    </p:cNvSpPr>
                    <p:nvPr/>
                  </p:nvSpPr>
                  <p:spPr>
                    <a:xfrm>
                      <a:off x="791305" y="4301056"/>
                      <a:ext cx="228600" cy="23018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1560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69" name="Straight Connector 68"/>
                    <p:cNvCxnSpPr/>
                    <p:nvPr/>
                  </p:nvCxnSpPr>
                  <p:spPr>
                    <a:xfrm flipV="1">
                      <a:off x="905332" y="3926712"/>
                      <a:ext cx="609584" cy="527050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" name="Oval 69"/>
                    <p:cNvSpPr>
                      <a:spLocks noChangeAspect="1"/>
                    </p:cNvSpPr>
                    <p:nvPr/>
                  </p:nvSpPr>
                  <p:spPr>
                    <a:xfrm>
                      <a:off x="823613" y="4332121"/>
                      <a:ext cx="228594" cy="2254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1545" name="Group 22"/>
                <p:cNvGrpSpPr>
                  <a:grpSpLocks/>
                </p:cNvGrpSpPr>
                <p:nvPr/>
              </p:nvGrpSpPr>
              <p:grpSpPr bwMode="auto">
                <a:xfrm rot="3082729">
                  <a:off x="4212121" y="1058126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21553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65" name="Straight Connector 3"/>
                    <p:cNvCxnSpPr/>
                    <p:nvPr/>
                  </p:nvCxnSpPr>
                  <p:spPr>
                    <a:xfrm flipV="1">
                      <a:off x="901120" y="3907456"/>
                      <a:ext cx="609584" cy="549275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6" name="Oval 65"/>
                    <p:cNvSpPr>
                      <a:spLocks noChangeAspect="1"/>
                    </p:cNvSpPr>
                    <p:nvPr/>
                  </p:nvSpPr>
                  <p:spPr>
                    <a:xfrm>
                      <a:off x="824287" y="4326287"/>
                      <a:ext cx="228594" cy="233363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1554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 flipV="1">
                      <a:off x="944378" y="3903374"/>
                      <a:ext cx="609600" cy="53021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4" name="Oval 63"/>
                    <p:cNvSpPr>
                      <a:spLocks noChangeAspect="1"/>
                    </p:cNvSpPr>
                    <p:nvPr/>
                  </p:nvSpPr>
                  <p:spPr>
                    <a:xfrm>
                      <a:off x="872185" y="4313855"/>
                      <a:ext cx="228600" cy="227006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1546" name="Group 29"/>
                <p:cNvGrpSpPr>
                  <a:grpSpLocks/>
                </p:cNvGrpSpPr>
                <p:nvPr/>
              </p:nvGrpSpPr>
              <p:grpSpPr bwMode="auto">
                <a:xfrm rot="2380815">
                  <a:off x="5192795" y="1744904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21547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59" name="Straight Connector 3"/>
                    <p:cNvCxnSpPr/>
                    <p:nvPr/>
                  </p:nvCxnSpPr>
                  <p:spPr>
                    <a:xfrm flipV="1">
                      <a:off x="908825" y="3900383"/>
                      <a:ext cx="609600" cy="552435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Oval 59"/>
                    <p:cNvSpPr>
                      <a:spLocks noChangeAspect="1"/>
                    </p:cNvSpPr>
                    <p:nvPr/>
                  </p:nvSpPr>
                  <p:spPr>
                    <a:xfrm>
                      <a:off x="831259" y="4324359"/>
                      <a:ext cx="228600" cy="23176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1548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 flipV="1">
                      <a:off x="922980" y="3904519"/>
                      <a:ext cx="609584" cy="522288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8" name="Oval 57"/>
                    <p:cNvSpPr>
                      <a:spLocks noChangeAspect="1"/>
                    </p:cNvSpPr>
                    <p:nvPr/>
                  </p:nvSpPr>
                  <p:spPr>
                    <a:xfrm>
                      <a:off x="863767" y="4307459"/>
                      <a:ext cx="227006" cy="22701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</p:grpSp>
          <p:grpSp>
            <p:nvGrpSpPr>
              <p:cNvPr id="21512" name="Group 46"/>
              <p:cNvGrpSpPr>
                <a:grpSpLocks/>
              </p:cNvGrpSpPr>
              <p:nvPr/>
            </p:nvGrpSpPr>
            <p:grpSpPr bwMode="auto">
              <a:xfrm>
                <a:off x="1918686" y="838200"/>
                <a:ext cx="4659198" cy="1790677"/>
                <a:chOff x="1981200" y="838200"/>
                <a:chExt cx="4659198" cy="1790677"/>
              </a:xfrm>
            </p:grpSpPr>
            <p:grpSp>
              <p:nvGrpSpPr>
                <p:cNvPr id="21513" name="Group 14"/>
                <p:cNvGrpSpPr>
                  <a:grpSpLocks/>
                </p:cNvGrpSpPr>
                <p:nvPr/>
              </p:nvGrpSpPr>
              <p:grpSpPr bwMode="auto">
                <a:xfrm>
                  <a:off x="1981200" y="1596204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21537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4" name="Straight Connector 3"/>
                    <p:cNvCxnSpPr/>
                    <p:nvPr/>
                  </p:nvCxnSpPr>
                  <p:spPr>
                    <a:xfrm flipV="1">
                      <a:off x="914441" y="3865262"/>
                      <a:ext cx="609600" cy="534987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" name="Oval 4"/>
                    <p:cNvSpPr>
                      <a:spLocks noChangeAspect="1"/>
                    </p:cNvSpPr>
                    <p:nvPr/>
                  </p:nvSpPr>
                  <p:spPr>
                    <a:xfrm>
                      <a:off x="838241" y="4273249"/>
                      <a:ext cx="228600" cy="24765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1538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 flipV="1">
                      <a:off x="882979" y="3892356"/>
                      <a:ext cx="609600" cy="53181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" name="Oval 10"/>
                    <p:cNvSpPr>
                      <a:spLocks noChangeAspect="1"/>
                    </p:cNvSpPr>
                    <p:nvPr/>
                  </p:nvSpPr>
                  <p:spPr>
                    <a:xfrm>
                      <a:off x="810495" y="4285715"/>
                      <a:ext cx="228600" cy="2254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1514" name="Group 15"/>
                <p:cNvGrpSpPr>
                  <a:grpSpLocks/>
                </p:cNvGrpSpPr>
                <p:nvPr/>
              </p:nvGrpSpPr>
              <p:grpSpPr bwMode="auto">
                <a:xfrm rot="-1996535">
                  <a:off x="3030794" y="1150645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21531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21" name="Straight Connector 3"/>
                    <p:cNvCxnSpPr/>
                    <p:nvPr/>
                  </p:nvCxnSpPr>
                  <p:spPr>
                    <a:xfrm flipV="1">
                      <a:off x="902292" y="3845580"/>
                      <a:ext cx="609600" cy="525462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" name="Oval 21"/>
                    <p:cNvSpPr>
                      <a:spLocks noChangeAspect="1"/>
                    </p:cNvSpPr>
                    <p:nvPr/>
                  </p:nvSpPr>
                  <p:spPr>
                    <a:xfrm>
                      <a:off x="822968" y="4250505"/>
                      <a:ext cx="228600" cy="2254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1532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 flipV="1">
                      <a:off x="881147" y="3879810"/>
                      <a:ext cx="609600" cy="531813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Oval 19"/>
                    <p:cNvSpPr>
                      <a:spLocks noChangeAspect="1"/>
                    </p:cNvSpPr>
                    <p:nvPr/>
                  </p:nvSpPr>
                  <p:spPr>
                    <a:xfrm>
                      <a:off x="809584" y="4285782"/>
                      <a:ext cx="228600" cy="225425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1515" name="Group 22"/>
                <p:cNvGrpSpPr>
                  <a:grpSpLocks/>
                </p:cNvGrpSpPr>
                <p:nvPr/>
              </p:nvGrpSpPr>
              <p:grpSpPr bwMode="auto">
                <a:xfrm rot="3082729">
                  <a:off x="4212121" y="1058126"/>
                  <a:ext cx="1280587" cy="840736"/>
                  <a:chOff x="838200" y="3680822"/>
                  <a:chExt cx="1280587" cy="840736"/>
                </a:xfrm>
              </p:grpSpPr>
              <p:grpSp>
                <p:nvGrpSpPr>
                  <p:cNvPr id="21525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838200" y="3886200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28" name="Straight Connector 3"/>
                    <p:cNvCxnSpPr/>
                    <p:nvPr/>
                  </p:nvCxnSpPr>
                  <p:spPr>
                    <a:xfrm flipV="1">
                      <a:off x="885440" y="3887440"/>
                      <a:ext cx="609600" cy="530225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" name="Oval 28"/>
                    <p:cNvSpPr>
                      <a:spLocks noChangeAspect="1"/>
                    </p:cNvSpPr>
                    <p:nvPr/>
                  </p:nvSpPr>
                  <p:spPr>
                    <a:xfrm>
                      <a:off x="809342" y="4293748"/>
                      <a:ext cx="228600" cy="22225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1526" name="Group 8"/>
                  <p:cNvGrpSpPr>
                    <a:grpSpLocks/>
                  </p:cNvGrpSpPr>
                  <p:nvPr/>
                </p:nvGrpSpPr>
                <p:grpSpPr bwMode="auto">
                  <a:xfrm rot="3963288">
                    <a:off x="1458208" y="3706043"/>
                    <a:ext cx="685800" cy="635358"/>
                    <a:chOff x="838200" y="3886200"/>
                    <a:chExt cx="685800" cy="635358"/>
                  </a:xfrm>
                </p:grpSpPr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 flipV="1">
                      <a:off x="914789" y="3919831"/>
                      <a:ext cx="609600" cy="530225"/>
                    </a:xfrm>
                    <a:prstGeom prst="line">
                      <a:avLst/>
                    </a:prstGeom>
                    <a:ln w="38100">
                      <a:solidFill>
                        <a:srgbClr val="0000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Oval 26"/>
                    <p:cNvSpPr>
                      <a:spLocks noChangeAspect="1"/>
                    </p:cNvSpPr>
                    <p:nvPr/>
                  </p:nvSpPr>
                  <p:spPr>
                    <a:xfrm>
                      <a:off x="840607" y="4315357"/>
                      <a:ext cx="228600" cy="2286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1516" name="Group 45"/>
                <p:cNvGrpSpPr>
                  <a:grpSpLocks/>
                </p:cNvGrpSpPr>
                <p:nvPr/>
              </p:nvGrpSpPr>
              <p:grpSpPr bwMode="auto">
                <a:xfrm rot="1741714">
                  <a:off x="5181601" y="1788141"/>
                  <a:ext cx="1458797" cy="840736"/>
                  <a:chOff x="5181601" y="1512767"/>
                  <a:chExt cx="1458797" cy="840736"/>
                </a:xfrm>
              </p:grpSpPr>
              <p:grpSp>
                <p:nvGrpSpPr>
                  <p:cNvPr id="21517" name="Group 29"/>
                  <p:cNvGrpSpPr>
                    <a:grpSpLocks/>
                  </p:cNvGrpSpPr>
                  <p:nvPr/>
                </p:nvGrpSpPr>
                <p:grpSpPr bwMode="auto">
                  <a:xfrm rot="639101">
                    <a:off x="5181601" y="1512767"/>
                    <a:ext cx="1280587" cy="840736"/>
                    <a:chOff x="838200" y="3680822"/>
                    <a:chExt cx="1280587" cy="840736"/>
                  </a:xfrm>
                </p:grpSpPr>
                <p:grpSp>
                  <p:nvGrpSpPr>
                    <p:cNvPr id="21519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3886200"/>
                      <a:ext cx="685800" cy="635358"/>
                      <a:chOff x="838200" y="3886200"/>
                      <a:chExt cx="685800" cy="635358"/>
                    </a:xfrm>
                  </p:grpSpPr>
                  <p:cxnSp>
                    <p:nvCxnSpPr>
                      <p:cNvPr id="35" name="Straight Connector 3"/>
                      <p:cNvCxnSpPr/>
                      <p:nvPr/>
                    </p:nvCxnSpPr>
                    <p:spPr>
                      <a:xfrm flipV="1">
                        <a:off x="849557" y="3838629"/>
                        <a:ext cx="609600" cy="546100"/>
                      </a:xfrm>
                      <a:prstGeom prst="line">
                        <a:avLst/>
                      </a:prstGeom>
                      <a:ln w="38100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6" name="Oval 35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75448" y="4258636"/>
                        <a:ext cx="228600" cy="231775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21520" name="Group 8"/>
                    <p:cNvGrpSpPr>
                      <a:grpSpLocks/>
                    </p:cNvGrpSpPr>
                    <p:nvPr/>
                  </p:nvGrpSpPr>
                  <p:grpSpPr bwMode="auto">
                    <a:xfrm rot="3963288">
                      <a:off x="1458208" y="3706043"/>
                      <a:ext cx="685800" cy="635358"/>
                      <a:chOff x="838200" y="3886200"/>
                      <a:chExt cx="685800" cy="635358"/>
                    </a:xfrm>
                  </p:grpSpPr>
                  <p:cxnSp>
                    <p:nvCxnSpPr>
                      <p:cNvPr id="33" name="Straight Connector 32"/>
                      <p:cNvCxnSpPr/>
                      <p:nvPr/>
                    </p:nvCxnSpPr>
                    <p:spPr>
                      <a:xfrm flipV="1">
                        <a:off x="858369" y="3918949"/>
                        <a:ext cx="609600" cy="530225"/>
                      </a:xfrm>
                      <a:prstGeom prst="line">
                        <a:avLst/>
                      </a:prstGeom>
                      <a:ln w="38100">
                        <a:solidFill>
                          <a:srgbClr val="0000C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4" name="Oval 3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783394" y="4334199"/>
                        <a:ext cx="228600" cy="227012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</p:grpSp>
              <p:sp>
                <p:nvSpPr>
                  <p:cNvPr id="41" name="Oval 40"/>
                  <p:cNvSpPr>
                    <a:spLocks noChangeAspect="1"/>
                  </p:cNvSpPr>
                  <p:nvPr/>
                </p:nvSpPr>
                <p:spPr>
                  <a:xfrm rot="4602389">
                    <a:off x="6392309" y="2042914"/>
                    <a:ext cx="228600" cy="22860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  <p:sp>
          <p:nvSpPr>
            <p:cNvPr id="21509" name="Rectangle 66"/>
            <p:cNvSpPr>
              <a:spLocks noChangeArrowheads="1"/>
            </p:cNvSpPr>
            <p:nvPr/>
          </p:nvSpPr>
          <p:spPr bwMode="auto">
            <a:xfrm>
              <a:off x="5105400" y="1295400"/>
              <a:ext cx="2514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Overall shape   </a:t>
              </a: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1981200" y="2438400"/>
              <a:ext cx="4572000" cy="3200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18"/>
          <p:cNvGrpSpPr>
            <a:grpSpLocks/>
          </p:cNvGrpSpPr>
          <p:nvPr/>
        </p:nvGrpSpPr>
        <p:grpSpPr bwMode="auto">
          <a:xfrm>
            <a:off x="990600" y="381000"/>
            <a:ext cx="5654675" cy="5426075"/>
            <a:chOff x="990600" y="381000"/>
            <a:chExt cx="5654735" cy="5426135"/>
          </a:xfrm>
        </p:grpSpPr>
        <p:sp>
          <p:nvSpPr>
            <p:cNvPr id="114" name="Oval 113"/>
            <p:cNvSpPr/>
            <p:nvPr/>
          </p:nvSpPr>
          <p:spPr>
            <a:xfrm>
              <a:off x="1981211" y="2438423"/>
              <a:ext cx="4572049" cy="320043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32" name="Rectangle 1"/>
            <p:cNvSpPr>
              <a:spLocks noChangeArrowheads="1"/>
            </p:cNvSpPr>
            <p:nvPr/>
          </p:nvSpPr>
          <p:spPr bwMode="auto">
            <a:xfrm>
              <a:off x="990600" y="381000"/>
              <a:ext cx="4724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Local and Global restraints</a:t>
              </a:r>
            </a:p>
          </p:txBody>
        </p:sp>
        <p:sp>
          <p:nvSpPr>
            <p:cNvPr id="158" name="Oval 157"/>
            <p:cNvSpPr>
              <a:spLocks noChangeAspect="1"/>
            </p:cNvSpPr>
            <p:nvPr/>
          </p:nvSpPr>
          <p:spPr>
            <a:xfrm rot="4602389">
              <a:off x="2077255" y="4031496"/>
              <a:ext cx="566744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>
            <a:xfrm rot="4602389">
              <a:off x="3257574" y="4248193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0" name="Oval 149"/>
            <p:cNvSpPr>
              <a:spLocks noChangeAspect="1"/>
            </p:cNvSpPr>
            <p:nvPr/>
          </p:nvSpPr>
          <p:spPr>
            <a:xfrm rot="4602389">
              <a:off x="2482866" y="4616497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6" name="Oval 145"/>
            <p:cNvSpPr>
              <a:spLocks noChangeAspect="1"/>
            </p:cNvSpPr>
            <p:nvPr/>
          </p:nvSpPr>
          <p:spPr>
            <a:xfrm rot="4602389">
              <a:off x="3333775" y="5010201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" name="Oval 141"/>
            <p:cNvSpPr>
              <a:spLocks noChangeAspect="1"/>
            </p:cNvSpPr>
            <p:nvPr/>
          </p:nvSpPr>
          <p:spPr>
            <a:xfrm rot="4602389">
              <a:off x="4705389" y="5086402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 rot="4602389">
              <a:off x="4019582" y="5238804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" name="Oval 133"/>
            <p:cNvSpPr>
              <a:spLocks noChangeAspect="1"/>
            </p:cNvSpPr>
            <p:nvPr/>
          </p:nvSpPr>
          <p:spPr>
            <a:xfrm rot="4602389">
              <a:off x="5162594" y="4629197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 rot="4602389">
              <a:off x="5924602" y="4552996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>
            <a:xfrm rot="4602389">
              <a:off x="6077004" y="3790988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 rot="4602389">
              <a:off x="5772201" y="3105180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 rot="4602389">
              <a:off x="5086393" y="3105180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 rot="4602389">
              <a:off x="4857791" y="2419373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 rot="4602389">
              <a:off x="4095783" y="2266971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 rot="4602389">
              <a:off x="3409976" y="2419373"/>
              <a:ext cx="568331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 rot="4602389">
              <a:off x="3096441" y="3004373"/>
              <a:ext cx="566743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 rot="4602389">
              <a:off x="2483660" y="2839271"/>
              <a:ext cx="566743" cy="568331"/>
            </a:xfrm>
            <a:prstGeom prst="ellipse">
              <a:avLst/>
            </a:prstGeom>
            <a:solidFill>
              <a:srgbClr val="FFCDCD"/>
            </a:solidFill>
            <a:ln>
              <a:solidFill>
                <a:srgbClr val="FF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7" name="Straight Connector 3"/>
            <p:cNvCxnSpPr/>
            <p:nvPr/>
          </p:nvCxnSpPr>
          <p:spPr>
            <a:xfrm>
              <a:off x="2135200" y="4446633"/>
              <a:ext cx="609606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4"/>
            <p:cNvSpPr>
              <a:spLocks noChangeAspect="1"/>
            </p:cNvSpPr>
            <p:nvPr/>
          </p:nvSpPr>
          <p:spPr>
            <a:xfrm flipV="1">
              <a:off x="2058999" y="4345032"/>
              <a:ext cx="228602" cy="228603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5" name="Straight Connector 9"/>
            <p:cNvCxnSpPr/>
            <p:nvPr/>
          </p:nvCxnSpPr>
          <p:spPr>
            <a:xfrm rot="17636712">
              <a:off x="2779732" y="4562521"/>
              <a:ext cx="609607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10"/>
            <p:cNvSpPr>
              <a:spLocks noChangeAspect="1"/>
            </p:cNvSpPr>
            <p:nvPr/>
          </p:nvSpPr>
          <p:spPr>
            <a:xfrm rot="17636712" flipV="1">
              <a:off x="2628917" y="4854625"/>
              <a:ext cx="228603" cy="228602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1" name="Straight Connector 3"/>
            <p:cNvCxnSpPr/>
            <p:nvPr/>
          </p:nvCxnSpPr>
          <p:spPr>
            <a:xfrm rot="1996535">
              <a:off x="3255987" y="4757786"/>
              <a:ext cx="609606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21"/>
            <p:cNvSpPr>
              <a:spLocks noChangeAspect="1"/>
            </p:cNvSpPr>
            <p:nvPr/>
          </p:nvSpPr>
          <p:spPr>
            <a:xfrm rot="1996535" flipV="1">
              <a:off x="3363938" y="4551409"/>
              <a:ext cx="228602" cy="228603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9" name="Straight Connector 68"/>
            <p:cNvCxnSpPr/>
            <p:nvPr/>
          </p:nvCxnSpPr>
          <p:spPr>
            <a:xfrm rot="19633247">
              <a:off x="3732242" y="5208641"/>
              <a:ext cx="609606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>
              <a:spLocks noChangeAspect="1"/>
            </p:cNvSpPr>
            <p:nvPr/>
          </p:nvSpPr>
          <p:spPr>
            <a:xfrm rot="19633247" flipV="1">
              <a:off x="3560790" y="5291192"/>
              <a:ext cx="228602" cy="228603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5" name="Straight Connector 3"/>
            <p:cNvCxnSpPr/>
            <p:nvPr/>
          </p:nvCxnSpPr>
          <p:spPr>
            <a:xfrm rot="18517271">
              <a:off x="4424399" y="5207053"/>
              <a:ext cx="609607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>
              <a:spLocks noChangeAspect="1"/>
            </p:cNvSpPr>
            <p:nvPr/>
          </p:nvSpPr>
          <p:spPr>
            <a:xfrm rot="18517271" flipV="1">
              <a:off x="4249773" y="5408669"/>
              <a:ext cx="228603" cy="228602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14553983">
              <a:off x="4914942" y="4775249"/>
              <a:ext cx="609607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>
              <a:spLocks noChangeAspect="1"/>
            </p:cNvSpPr>
            <p:nvPr/>
          </p:nvSpPr>
          <p:spPr>
            <a:xfrm rot="14553983" flipV="1">
              <a:off x="5003843" y="5281667"/>
              <a:ext cx="228603" cy="228602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9" name="Straight Connector 3"/>
            <p:cNvCxnSpPr/>
            <p:nvPr/>
          </p:nvCxnSpPr>
          <p:spPr>
            <a:xfrm rot="19219185">
              <a:off x="5373735" y="4475208"/>
              <a:ext cx="609606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>
              <a:spLocks noChangeAspect="1"/>
            </p:cNvSpPr>
            <p:nvPr/>
          </p:nvSpPr>
          <p:spPr>
            <a:xfrm rot="19219185" flipV="1">
              <a:off x="5197520" y="4602210"/>
              <a:ext cx="228602" cy="228603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rot="15255897">
              <a:off x="5943652" y="4152942"/>
              <a:ext cx="609607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>
              <a:spLocks noChangeAspect="1"/>
            </p:cNvSpPr>
            <p:nvPr/>
          </p:nvSpPr>
          <p:spPr>
            <a:xfrm rot="15255897" flipV="1">
              <a:off x="5961116" y="4630785"/>
              <a:ext cx="228603" cy="228602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2149487" y="3114705"/>
              <a:ext cx="609606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2073286" y="3521110"/>
              <a:ext cx="228602" cy="228603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2567" name="Group 94"/>
            <p:cNvGrpSpPr>
              <a:grpSpLocks/>
            </p:cNvGrpSpPr>
            <p:nvPr/>
          </p:nvGrpSpPr>
          <p:grpSpPr bwMode="auto">
            <a:xfrm>
              <a:off x="2643187" y="2961828"/>
              <a:ext cx="721710" cy="609600"/>
              <a:chOff x="2643187" y="2961828"/>
              <a:chExt cx="721710" cy="60960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rot="3963288" flipV="1">
                <a:off x="2794020" y="3000405"/>
                <a:ext cx="609607" cy="533406"/>
              </a:xfrm>
              <a:prstGeom prst="line">
                <a:avLst/>
              </a:prstGeom>
              <a:ln w="38100">
                <a:solidFill>
                  <a:srgbClr val="797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 rot="3963288">
                <a:off x="2643206" y="3011518"/>
                <a:ext cx="228603" cy="228603"/>
              </a:xfrm>
              <a:prstGeom prst="ellipse">
                <a:avLst/>
              </a:prstGeom>
              <a:ln>
                <a:solidFill>
                  <a:srgbClr val="B0C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1" name="Straight Connector 3"/>
            <p:cNvCxnSpPr/>
            <p:nvPr/>
          </p:nvCxnSpPr>
          <p:spPr>
            <a:xfrm rot="19603465" flipV="1">
              <a:off x="3270274" y="2803552"/>
              <a:ext cx="609606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>
              <a:spLocks noChangeAspect="1"/>
            </p:cNvSpPr>
            <p:nvPr/>
          </p:nvSpPr>
          <p:spPr>
            <a:xfrm rot="19603465">
              <a:off x="3376638" y="3314732"/>
              <a:ext cx="228602" cy="228603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1966753" flipV="1">
              <a:off x="3744942" y="2354285"/>
              <a:ext cx="609606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>
              <a:spLocks noChangeAspect="1"/>
            </p:cNvSpPr>
            <p:nvPr/>
          </p:nvSpPr>
          <p:spPr>
            <a:xfrm rot="1966753">
              <a:off x="3573490" y="2574949"/>
              <a:ext cx="228602" cy="228603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Straight Connector 3"/>
            <p:cNvCxnSpPr/>
            <p:nvPr/>
          </p:nvCxnSpPr>
          <p:spPr>
            <a:xfrm rot="3082729" flipV="1">
              <a:off x="4437099" y="2354285"/>
              <a:ext cx="609607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>
              <a:spLocks noChangeAspect="1"/>
            </p:cNvSpPr>
            <p:nvPr/>
          </p:nvSpPr>
          <p:spPr>
            <a:xfrm rot="3082729">
              <a:off x="4262473" y="2457473"/>
              <a:ext cx="228603" cy="228602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7046017" flipV="1">
              <a:off x="4929230" y="2786090"/>
              <a:ext cx="609607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>
              <a:spLocks noChangeAspect="1"/>
            </p:cNvSpPr>
            <p:nvPr/>
          </p:nvSpPr>
          <p:spPr>
            <a:xfrm rot="7046017">
              <a:off x="5016543" y="2584474"/>
              <a:ext cx="228603" cy="228602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Connector 3"/>
            <p:cNvCxnSpPr/>
            <p:nvPr/>
          </p:nvCxnSpPr>
          <p:spPr>
            <a:xfrm rot="2380815" flipV="1">
              <a:off x="5388022" y="3086130"/>
              <a:ext cx="609606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>
              <a:spLocks noChangeAspect="1"/>
            </p:cNvSpPr>
            <p:nvPr/>
          </p:nvSpPr>
          <p:spPr>
            <a:xfrm rot="2380815">
              <a:off x="5210220" y="3263932"/>
              <a:ext cx="228602" cy="228603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6344103" flipV="1">
              <a:off x="5956353" y="3408397"/>
              <a:ext cx="609607" cy="533406"/>
            </a:xfrm>
            <a:prstGeom prst="line">
              <a:avLst/>
            </a:prstGeom>
            <a:ln w="38100">
              <a:solidFill>
                <a:srgbClr val="797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>
              <a:spLocks noChangeAspect="1"/>
            </p:cNvSpPr>
            <p:nvPr/>
          </p:nvSpPr>
          <p:spPr>
            <a:xfrm rot="6344103">
              <a:off x="5975403" y="3235357"/>
              <a:ext cx="228603" cy="228602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6344103">
              <a:off x="6308781" y="3916402"/>
              <a:ext cx="228603" cy="228602"/>
            </a:xfrm>
            <a:prstGeom prst="ellipse">
              <a:avLst/>
            </a:prstGeom>
            <a:ln>
              <a:solidFill>
                <a:srgbClr val="B0C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2581" name="Group 7"/>
            <p:cNvGrpSpPr>
              <a:grpSpLocks/>
            </p:cNvGrpSpPr>
            <p:nvPr/>
          </p:nvGrpSpPr>
          <p:grpSpPr bwMode="auto">
            <a:xfrm rot="-584491">
              <a:off x="2032875" y="3071412"/>
              <a:ext cx="685800" cy="635358"/>
              <a:chOff x="838200" y="3886200"/>
              <a:chExt cx="685800" cy="635358"/>
            </a:xfrm>
          </p:grpSpPr>
          <p:cxnSp>
            <p:nvCxnSpPr>
              <p:cNvPr id="91" name="Straight Connector 3"/>
              <p:cNvCxnSpPr/>
              <p:nvPr/>
            </p:nvCxnSpPr>
            <p:spPr>
              <a:xfrm flipV="1">
                <a:off x="914804" y="3886059"/>
                <a:ext cx="609606" cy="5334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>
                <a:off x="838129" y="4292167"/>
                <a:ext cx="228602" cy="22542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82" name="Group 7"/>
            <p:cNvGrpSpPr>
              <a:grpSpLocks/>
            </p:cNvGrpSpPr>
            <p:nvPr/>
          </p:nvGrpSpPr>
          <p:grpSpPr bwMode="auto">
            <a:xfrm rot="4157660">
              <a:off x="2616310" y="2857939"/>
              <a:ext cx="686297" cy="636671"/>
              <a:chOff x="838200" y="3884887"/>
              <a:chExt cx="686297" cy="636671"/>
            </a:xfrm>
          </p:grpSpPr>
          <p:cxnSp>
            <p:nvCxnSpPr>
              <p:cNvPr id="103" name="Straight Connector 3"/>
              <p:cNvCxnSpPr/>
              <p:nvPr/>
            </p:nvCxnSpPr>
            <p:spPr>
              <a:xfrm flipV="1">
                <a:off x="911867" y="3875399"/>
                <a:ext cx="600082" cy="531819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val 103"/>
              <p:cNvSpPr>
                <a:spLocks noChangeAspect="1"/>
              </p:cNvSpPr>
              <p:nvPr/>
            </p:nvSpPr>
            <p:spPr>
              <a:xfrm>
                <a:off x="838019" y="4282741"/>
                <a:ext cx="228603" cy="2286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83" name="Group 7"/>
            <p:cNvGrpSpPr>
              <a:grpSpLocks/>
            </p:cNvGrpSpPr>
            <p:nvPr/>
          </p:nvGrpSpPr>
          <p:grpSpPr bwMode="auto">
            <a:xfrm rot="-1902364">
              <a:off x="3181813" y="2818579"/>
              <a:ext cx="717587" cy="614137"/>
              <a:chOff x="779166" y="3870952"/>
              <a:chExt cx="717587" cy="614137"/>
            </a:xfrm>
          </p:grpSpPr>
          <p:cxnSp>
            <p:nvCxnSpPr>
              <p:cNvPr id="107" name="Straight Connector 3"/>
              <p:cNvCxnSpPr/>
              <p:nvPr/>
            </p:nvCxnSpPr>
            <p:spPr>
              <a:xfrm flipV="1">
                <a:off x="879283" y="3843260"/>
                <a:ext cx="609607" cy="536581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771211" y="4229062"/>
                <a:ext cx="228603" cy="2301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84" name="Group 7"/>
            <p:cNvGrpSpPr>
              <a:grpSpLocks/>
            </p:cNvGrpSpPr>
            <p:nvPr/>
          </p:nvGrpSpPr>
          <p:grpSpPr bwMode="auto">
            <a:xfrm rot="2164691">
              <a:off x="3653982" y="2266542"/>
              <a:ext cx="680416" cy="642748"/>
              <a:chOff x="838200" y="3878810"/>
              <a:chExt cx="680416" cy="642748"/>
            </a:xfrm>
          </p:grpSpPr>
          <p:cxnSp>
            <p:nvCxnSpPr>
              <p:cNvPr id="111" name="Straight Connector 3"/>
              <p:cNvCxnSpPr/>
              <p:nvPr/>
            </p:nvCxnSpPr>
            <p:spPr>
              <a:xfrm flipV="1">
                <a:off x="911979" y="3878848"/>
                <a:ext cx="606431" cy="5334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/>
              <p:cNvSpPr>
                <a:spLocks noChangeAspect="1"/>
              </p:cNvSpPr>
              <p:nvPr/>
            </p:nvSpPr>
            <p:spPr>
              <a:xfrm>
                <a:off x="838164" y="4293395"/>
                <a:ext cx="228602" cy="22860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85" name="Group 7"/>
            <p:cNvGrpSpPr>
              <a:grpSpLocks/>
            </p:cNvGrpSpPr>
            <p:nvPr/>
          </p:nvGrpSpPr>
          <p:grpSpPr bwMode="auto">
            <a:xfrm rot="3215611">
              <a:off x="4383490" y="2280442"/>
              <a:ext cx="685800" cy="635358"/>
              <a:chOff x="838200" y="3886200"/>
              <a:chExt cx="685800" cy="635358"/>
            </a:xfrm>
          </p:grpSpPr>
          <p:cxnSp>
            <p:nvCxnSpPr>
              <p:cNvPr id="115" name="Straight Connector 3"/>
              <p:cNvCxnSpPr/>
              <p:nvPr/>
            </p:nvCxnSpPr>
            <p:spPr>
              <a:xfrm flipV="1">
                <a:off x="899746" y="3916863"/>
                <a:ext cx="609607" cy="528643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Oval 115"/>
              <p:cNvSpPr>
                <a:spLocks noChangeAspect="1"/>
              </p:cNvSpPr>
              <p:nvPr/>
            </p:nvSpPr>
            <p:spPr>
              <a:xfrm>
                <a:off x="826609" y="4310961"/>
                <a:ext cx="228603" cy="22542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86" name="Group 7"/>
            <p:cNvGrpSpPr>
              <a:grpSpLocks/>
            </p:cNvGrpSpPr>
            <p:nvPr/>
          </p:nvGrpSpPr>
          <p:grpSpPr bwMode="auto">
            <a:xfrm rot="6845612">
              <a:off x="4887684" y="2639632"/>
              <a:ext cx="685800" cy="635358"/>
              <a:chOff x="838200" y="3886200"/>
              <a:chExt cx="685800" cy="635358"/>
            </a:xfrm>
          </p:grpSpPr>
          <p:cxnSp>
            <p:nvCxnSpPr>
              <p:cNvPr id="100" name="Straight Connector 3"/>
              <p:cNvCxnSpPr/>
              <p:nvPr/>
            </p:nvCxnSpPr>
            <p:spPr>
              <a:xfrm flipV="1">
                <a:off x="911959" y="3913745"/>
                <a:ext cx="609607" cy="528644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>
                <a:spLocks noChangeAspect="1"/>
              </p:cNvSpPr>
              <p:nvPr/>
            </p:nvSpPr>
            <p:spPr>
              <a:xfrm>
                <a:off x="834966" y="4311051"/>
                <a:ext cx="228603" cy="22542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87" name="Group 7"/>
            <p:cNvGrpSpPr>
              <a:grpSpLocks/>
            </p:cNvGrpSpPr>
            <p:nvPr/>
          </p:nvGrpSpPr>
          <p:grpSpPr bwMode="auto">
            <a:xfrm rot="2713048">
              <a:off x="5305729" y="3045085"/>
              <a:ext cx="685800" cy="635358"/>
              <a:chOff x="838200" y="3886200"/>
              <a:chExt cx="685800" cy="635358"/>
            </a:xfrm>
          </p:grpSpPr>
          <p:cxnSp>
            <p:nvCxnSpPr>
              <p:cNvPr id="120" name="Straight Connector 3"/>
              <p:cNvCxnSpPr/>
              <p:nvPr/>
            </p:nvCxnSpPr>
            <p:spPr>
              <a:xfrm flipV="1">
                <a:off x="910437" y="3886425"/>
                <a:ext cx="609607" cy="5334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/>
              <p:cNvSpPr>
                <a:spLocks noChangeAspect="1"/>
              </p:cNvSpPr>
              <p:nvPr/>
            </p:nvSpPr>
            <p:spPr>
              <a:xfrm>
                <a:off x="835857" y="4292407"/>
                <a:ext cx="228603" cy="2286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88" name="Group 7"/>
            <p:cNvGrpSpPr>
              <a:grpSpLocks/>
            </p:cNvGrpSpPr>
            <p:nvPr/>
          </p:nvGrpSpPr>
          <p:grpSpPr bwMode="auto">
            <a:xfrm rot="7061807">
              <a:off x="5888956" y="3333986"/>
              <a:ext cx="685800" cy="635358"/>
              <a:chOff x="838200" y="3886200"/>
              <a:chExt cx="685800" cy="635358"/>
            </a:xfrm>
          </p:grpSpPr>
          <p:cxnSp>
            <p:nvCxnSpPr>
              <p:cNvPr id="124" name="Straight Connector 3"/>
              <p:cNvCxnSpPr/>
              <p:nvPr/>
            </p:nvCxnSpPr>
            <p:spPr>
              <a:xfrm flipV="1">
                <a:off x="914052" y="3876635"/>
                <a:ext cx="609607" cy="554044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Oval 124"/>
              <p:cNvSpPr>
                <a:spLocks noChangeAspect="1"/>
              </p:cNvSpPr>
              <p:nvPr/>
            </p:nvSpPr>
            <p:spPr>
              <a:xfrm>
                <a:off x="837956" y="4293156"/>
                <a:ext cx="228603" cy="2286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89" name="Group 7"/>
            <p:cNvGrpSpPr>
              <a:grpSpLocks/>
            </p:cNvGrpSpPr>
            <p:nvPr/>
          </p:nvGrpSpPr>
          <p:grpSpPr bwMode="auto">
            <a:xfrm rot="8585438">
              <a:off x="5916615" y="4024595"/>
              <a:ext cx="675502" cy="643092"/>
              <a:chOff x="838200" y="3878466"/>
              <a:chExt cx="675502" cy="643092"/>
            </a:xfrm>
          </p:grpSpPr>
          <p:cxnSp>
            <p:nvCxnSpPr>
              <p:cNvPr id="128" name="Straight Connector 3"/>
              <p:cNvCxnSpPr/>
              <p:nvPr/>
            </p:nvCxnSpPr>
            <p:spPr>
              <a:xfrm flipV="1">
                <a:off x="901918" y="3878391"/>
                <a:ext cx="609606" cy="5334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>
                <a:spLocks noChangeAspect="1"/>
              </p:cNvSpPr>
              <p:nvPr/>
            </p:nvSpPr>
            <p:spPr>
              <a:xfrm>
                <a:off x="838238" y="4292558"/>
                <a:ext cx="228602" cy="22860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90" name="Group 7"/>
            <p:cNvGrpSpPr>
              <a:grpSpLocks/>
            </p:cNvGrpSpPr>
            <p:nvPr/>
          </p:nvGrpSpPr>
          <p:grpSpPr bwMode="auto">
            <a:xfrm rot="-8468513">
              <a:off x="5534344" y="4493493"/>
              <a:ext cx="705879" cy="644729"/>
              <a:chOff x="838200" y="3876829"/>
              <a:chExt cx="705879" cy="644729"/>
            </a:xfrm>
          </p:grpSpPr>
          <p:cxnSp>
            <p:nvCxnSpPr>
              <p:cNvPr id="132" name="Straight Connector 3"/>
              <p:cNvCxnSpPr/>
              <p:nvPr/>
            </p:nvCxnSpPr>
            <p:spPr>
              <a:xfrm flipV="1">
                <a:off x="934188" y="3876772"/>
                <a:ext cx="609606" cy="5334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Oval 132"/>
              <p:cNvSpPr>
                <a:spLocks noChangeAspect="1"/>
              </p:cNvSpPr>
              <p:nvPr/>
            </p:nvSpPr>
            <p:spPr>
              <a:xfrm>
                <a:off x="837757" y="4292972"/>
                <a:ext cx="228602" cy="22860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91" name="Group 7"/>
            <p:cNvGrpSpPr>
              <a:grpSpLocks/>
            </p:cNvGrpSpPr>
            <p:nvPr/>
          </p:nvGrpSpPr>
          <p:grpSpPr bwMode="auto">
            <a:xfrm rot="10323000">
              <a:off x="4917442" y="4768772"/>
              <a:ext cx="685800" cy="635358"/>
              <a:chOff x="838200" y="3886200"/>
              <a:chExt cx="685800" cy="635358"/>
            </a:xfrm>
          </p:grpSpPr>
          <p:cxnSp>
            <p:nvCxnSpPr>
              <p:cNvPr id="136" name="Straight Connector 3"/>
              <p:cNvCxnSpPr/>
              <p:nvPr/>
            </p:nvCxnSpPr>
            <p:spPr>
              <a:xfrm flipV="1">
                <a:off x="914748" y="3886492"/>
                <a:ext cx="609606" cy="5334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>
                <a:spLocks noChangeAspect="1"/>
              </p:cNvSpPr>
              <p:nvPr/>
            </p:nvSpPr>
            <p:spPr>
              <a:xfrm>
                <a:off x="838884" y="4293427"/>
                <a:ext cx="228602" cy="2286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92" name="Group 7"/>
            <p:cNvGrpSpPr>
              <a:grpSpLocks/>
            </p:cNvGrpSpPr>
            <p:nvPr/>
          </p:nvGrpSpPr>
          <p:grpSpPr bwMode="auto">
            <a:xfrm rot="-8777565">
              <a:off x="4391141" y="5102085"/>
              <a:ext cx="684021" cy="634959"/>
              <a:chOff x="817118" y="3891335"/>
              <a:chExt cx="684021" cy="634959"/>
            </a:xfrm>
          </p:grpSpPr>
          <p:cxnSp>
            <p:nvCxnSpPr>
              <p:cNvPr id="140" name="Straight Connector 3"/>
              <p:cNvCxnSpPr/>
              <p:nvPr/>
            </p:nvCxnSpPr>
            <p:spPr>
              <a:xfrm flipV="1">
                <a:off x="890939" y="3892618"/>
                <a:ext cx="609606" cy="5334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Oval 140"/>
              <p:cNvSpPr>
                <a:spLocks noChangeAspect="1"/>
              </p:cNvSpPr>
              <p:nvPr/>
            </p:nvSpPr>
            <p:spPr>
              <a:xfrm>
                <a:off x="816898" y="4297830"/>
                <a:ext cx="228602" cy="2286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93" name="Group 7"/>
            <p:cNvGrpSpPr>
              <a:grpSpLocks/>
            </p:cNvGrpSpPr>
            <p:nvPr/>
          </p:nvGrpSpPr>
          <p:grpSpPr bwMode="auto">
            <a:xfrm rot="-7114151">
              <a:off x="3670059" y="5079320"/>
              <a:ext cx="685800" cy="635358"/>
              <a:chOff x="838200" y="3886200"/>
              <a:chExt cx="685800" cy="635358"/>
            </a:xfrm>
          </p:grpSpPr>
          <p:cxnSp>
            <p:nvCxnSpPr>
              <p:cNvPr id="144" name="Straight Connector 3"/>
              <p:cNvCxnSpPr/>
              <p:nvPr/>
            </p:nvCxnSpPr>
            <p:spPr>
              <a:xfrm flipV="1">
                <a:off x="914410" y="3885936"/>
                <a:ext cx="609607" cy="5334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Oval 144"/>
              <p:cNvSpPr>
                <a:spLocks noChangeAspect="1"/>
              </p:cNvSpPr>
              <p:nvPr/>
            </p:nvSpPr>
            <p:spPr>
              <a:xfrm>
                <a:off x="838142" y="4292559"/>
                <a:ext cx="228603" cy="2286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94" name="Group 7"/>
            <p:cNvGrpSpPr>
              <a:grpSpLocks/>
            </p:cNvGrpSpPr>
            <p:nvPr/>
          </p:nvGrpSpPr>
          <p:grpSpPr bwMode="auto">
            <a:xfrm rot="-3146784">
              <a:off x="3247242" y="4645558"/>
              <a:ext cx="685800" cy="635358"/>
              <a:chOff x="838200" y="3886200"/>
              <a:chExt cx="685800" cy="635358"/>
            </a:xfrm>
          </p:grpSpPr>
          <p:cxnSp>
            <p:nvCxnSpPr>
              <p:cNvPr id="148" name="Straight Connector 3"/>
              <p:cNvCxnSpPr/>
              <p:nvPr/>
            </p:nvCxnSpPr>
            <p:spPr>
              <a:xfrm flipV="1">
                <a:off x="925052" y="3860324"/>
                <a:ext cx="609607" cy="5461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Oval 148"/>
              <p:cNvSpPr>
                <a:spLocks noChangeAspect="1"/>
              </p:cNvSpPr>
              <p:nvPr/>
            </p:nvSpPr>
            <p:spPr>
              <a:xfrm>
                <a:off x="849019" y="4272466"/>
                <a:ext cx="228603" cy="2317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95" name="Group 7"/>
            <p:cNvGrpSpPr>
              <a:grpSpLocks/>
            </p:cNvGrpSpPr>
            <p:nvPr/>
          </p:nvGrpSpPr>
          <p:grpSpPr bwMode="auto">
            <a:xfrm rot="-9893036">
              <a:off x="2890377" y="4345628"/>
              <a:ext cx="685800" cy="635358"/>
              <a:chOff x="838200" y="3886200"/>
              <a:chExt cx="685800" cy="635358"/>
            </a:xfrm>
          </p:grpSpPr>
          <p:cxnSp>
            <p:nvCxnSpPr>
              <p:cNvPr id="152" name="Straight Connector 3"/>
              <p:cNvCxnSpPr/>
              <p:nvPr/>
            </p:nvCxnSpPr>
            <p:spPr>
              <a:xfrm flipV="1">
                <a:off x="914931" y="3876933"/>
                <a:ext cx="609606" cy="554043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Oval 152"/>
              <p:cNvSpPr>
                <a:spLocks noChangeAspect="1"/>
              </p:cNvSpPr>
              <p:nvPr/>
            </p:nvSpPr>
            <p:spPr>
              <a:xfrm>
                <a:off x="838530" y="4293457"/>
                <a:ext cx="228602" cy="2286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2596" name="Group 7"/>
            <p:cNvGrpSpPr>
              <a:grpSpLocks/>
            </p:cNvGrpSpPr>
            <p:nvPr/>
          </p:nvGrpSpPr>
          <p:grpSpPr bwMode="auto">
            <a:xfrm rot="-5400000">
              <a:off x="2270534" y="4313278"/>
              <a:ext cx="685800" cy="635358"/>
              <a:chOff x="838200" y="3886200"/>
              <a:chExt cx="685800" cy="635358"/>
            </a:xfrm>
          </p:grpSpPr>
          <p:cxnSp>
            <p:nvCxnSpPr>
              <p:cNvPr id="156" name="Straight Connector 3"/>
              <p:cNvCxnSpPr/>
              <p:nvPr/>
            </p:nvCxnSpPr>
            <p:spPr>
              <a:xfrm flipV="1">
                <a:off x="914568" y="3885983"/>
                <a:ext cx="609607" cy="533406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838368" y="4292388"/>
                <a:ext cx="228603" cy="22860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59" name="Oval 158"/>
            <p:cNvSpPr>
              <a:spLocks noChangeAspect="1"/>
            </p:cNvSpPr>
            <p:nvPr/>
          </p:nvSpPr>
          <p:spPr>
            <a:xfrm rot="6344103">
              <a:off x="2224101" y="4192630"/>
              <a:ext cx="228603" cy="2286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1388</Words>
  <Application>Microsoft PowerPoint</Application>
  <PresentationFormat>On-screen Show (4:3)</PresentationFormat>
  <Paragraphs>398</Paragraphs>
  <Slides>55</Slides>
  <Notes>55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Arial Black</vt:lpstr>
      <vt:lpstr>Symbol</vt:lpstr>
      <vt:lpstr>Times New Roman</vt:lpstr>
      <vt:lpstr>Default Design</vt:lpstr>
      <vt:lpstr>Microsoft Equation 3.0</vt:lpstr>
      <vt:lpstr>Origin Graph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UMCP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ryabov</dc:creator>
  <cp:lastModifiedBy>yasya</cp:lastModifiedBy>
  <cp:revision>694</cp:revision>
  <dcterms:created xsi:type="dcterms:W3CDTF">2004-01-27T18:24:16Z</dcterms:created>
  <dcterms:modified xsi:type="dcterms:W3CDTF">2009-03-18T19:40:00Z</dcterms:modified>
</cp:coreProperties>
</file>