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77" r:id="rId2"/>
    <p:sldId id="474" r:id="rId3"/>
    <p:sldId id="420" r:id="rId4"/>
    <p:sldId id="458" r:id="rId5"/>
    <p:sldId id="477" r:id="rId6"/>
    <p:sldId id="347" r:id="rId7"/>
    <p:sldId id="350" r:id="rId8"/>
    <p:sldId id="412" r:id="rId9"/>
    <p:sldId id="464" r:id="rId10"/>
    <p:sldId id="473" r:id="rId11"/>
    <p:sldId id="484" r:id="rId12"/>
    <p:sldId id="462" r:id="rId13"/>
    <p:sldId id="467" r:id="rId14"/>
    <p:sldId id="463" r:id="rId15"/>
    <p:sldId id="351" r:id="rId16"/>
    <p:sldId id="468" r:id="rId17"/>
    <p:sldId id="485" r:id="rId18"/>
    <p:sldId id="486" r:id="rId19"/>
    <p:sldId id="487" r:id="rId20"/>
    <p:sldId id="488" r:id="rId21"/>
    <p:sldId id="511" r:id="rId22"/>
    <p:sldId id="494" r:id="rId23"/>
    <p:sldId id="352" r:id="rId24"/>
    <p:sldId id="456" r:id="rId25"/>
    <p:sldId id="408" r:id="rId26"/>
    <p:sldId id="471" r:id="rId27"/>
    <p:sldId id="409" r:id="rId28"/>
    <p:sldId id="472" r:id="rId29"/>
    <p:sldId id="536" r:id="rId30"/>
    <p:sldId id="535" r:id="rId31"/>
    <p:sldId id="537" r:id="rId32"/>
    <p:sldId id="518" r:id="rId33"/>
    <p:sldId id="519" r:id="rId34"/>
    <p:sldId id="520" r:id="rId35"/>
    <p:sldId id="521" r:id="rId36"/>
    <p:sldId id="522" r:id="rId37"/>
    <p:sldId id="523" r:id="rId38"/>
    <p:sldId id="524" r:id="rId39"/>
    <p:sldId id="538" r:id="rId40"/>
    <p:sldId id="539" r:id="rId41"/>
    <p:sldId id="540" r:id="rId42"/>
    <p:sldId id="541" r:id="rId43"/>
    <p:sldId id="454" r:id="rId44"/>
    <p:sldId id="455" r:id="rId45"/>
  </p:sldIdLst>
  <p:sldSz cx="9144000" cy="6858000" type="screen4x3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00"/>
    <a:srgbClr val="00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76" autoAdjust="0"/>
    <p:restoredTop sz="94660"/>
  </p:normalViewPr>
  <p:slideViewPr>
    <p:cSldViewPr>
      <p:cViewPr varScale="1">
        <p:scale>
          <a:sx n="70" d="100"/>
          <a:sy n="70" d="100"/>
        </p:scale>
        <p:origin x="-13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87.wmf"/><Relationship Id="rId1" Type="http://schemas.openxmlformats.org/officeDocument/2006/relationships/image" Target="../media/image8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image" Target="../media/image87.wmf"/><Relationship Id="rId1" Type="http://schemas.openxmlformats.org/officeDocument/2006/relationships/image" Target="../media/image88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89.wmf"/><Relationship Id="rId1" Type="http://schemas.openxmlformats.org/officeDocument/2006/relationships/image" Target="../media/image90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2.wmf"/><Relationship Id="rId1" Type="http://schemas.openxmlformats.org/officeDocument/2006/relationships/image" Target="../media/image91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2" Type="http://schemas.openxmlformats.org/officeDocument/2006/relationships/image" Target="../media/image93.wmf"/><Relationship Id="rId1" Type="http://schemas.openxmlformats.org/officeDocument/2006/relationships/image" Target="../media/image91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image" Target="../media/image91.wmf"/><Relationship Id="rId1" Type="http://schemas.openxmlformats.org/officeDocument/2006/relationships/image" Target="../media/image95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97.wmf"/><Relationship Id="rId1" Type="http://schemas.openxmlformats.org/officeDocument/2006/relationships/image" Target="../media/image96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96.wmf"/><Relationship Id="rId1" Type="http://schemas.openxmlformats.org/officeDocument/2006/relationships/image" Target="../media/image97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96.wmf"/><Relationship Id="rId1" Type="http://schemas.openxmlformats.org/officeDocument/2006/relationships/image" Target="../media/image9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image" Target="../media/image48.wmf"/><Relationship Id="rId7" Type="http://schemas.openxmlformats.org/officeDocument/2006/relationships/image" Target="../media/image52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6" Type="http://schemas.openxmlformats.org/officeDocument/2006/relationships/image" Target="../media/image51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Relationship Id="rId9" Type="http://schemas.openxmlformats.org/officeDocument/2006/relationships/image" Target="../media/image5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4A11FD3-FD80-4621-B97A-7557C4531C73}" type="datetimeFigureOut">
              <a:rPr lang="en-US"/>
              <a:pPr>
                <a:defRPr/>
              </a:pPr>
              <a:t>11/23/2010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30575"/>
            <a:ext cx="7435850" cy="3154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7975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6657975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2D294EC-58F6-408C-B5C4-48C27A0353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93DFF4-5501-4079-94C4-346B48A81784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D294EC-58F6-408C-B5C4-48C27A0353F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D294EC-58F6-408C-B5C4-48C27A0353F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BDF8008-59C1-498F-B6CA-01C1F91593A6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BDF8008-59C1-498F-B6CA-01C1F91593A6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BDF8008-59C1-498F-B6CA-01C1F91593A6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8C98E36-5175-4635-9322-FF4DC4189A6B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8C98E36-5175-4635-9322-FF4DC4189A6B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8C98E36-5175-4635-9322-FF4DC4189A6B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8C98E36-5175-4635-9322-FF4DC4189A6B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8C98E36-5175-4635-9322-FF4DC4189A6B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D294EC-58F6-408C-B5C4-48C27A0353F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8C98E36-5175-4635-9322-FF4DC4189A6B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8C98E36-5175-4635-9322-FF4DC4189A6B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8C98E36-5175-4635-9322-FF4DC4189A6B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9D13BE8-86D4-4D70-873E-950E7A295F3E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76D7D86-BA39-458C-8C53-BB1D513DEC59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5182FCB-9A05-43CD-8E11-77B8491C2681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7B2B164-266C-442C-A80A-D9747C1B4E1F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4162A5B-34F6-4404-9071-9F422DAF0B3B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6A339F0-CAE7-4919-B9E9-1A53439F41E3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D294EC-58F6-408C-B5C4-48C27A0353F1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250E70-2B12-441E-AC90-2F46C45E51D8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7348B68-44C4-4543-B28C-36FA4552A0B8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C3B5285-A27C-4B2E-98BA-C0BAD477192E}" type="slidenum">
              <a:rPr lang="en-US" smtClean="0"/>
              <a:pPr/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C3B5285-A27C-4B2E-98BA-C0BAD477192E}" type="slidenum">
              <a:rPr lang="en-US" smtClean="0"/>
              <a:pPr/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C3B5285-A27C-4B2E-98BA-C0BAD477192E}" type="slidenum">
              <a:rPr lang="en-US" smtClean="0"/>
              <a:pPr/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C3B5285-A27C-4B2E-98BA-C0BAD477192E}" type="slidenum">
              <a:rPr lang="en-US" smtClean="0"/>
              <a:pPr/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C3B5285-A27C-4B2E-98BA-C0BAD477192E}" type="slidenum">
              <a:rPr lang="en-US" smtClean="0"/>
              <a:pPr/>
              <a:t>35</a:t>
            </a:fld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C3B5285-A27C-4B2E-98BA-C0BAD477192E}" type="slidenum">
              <a:rPr lang="en-US" smtClean="0"/>
              <a:pPr/>
              <a:t>36</a:t>
            </a:fld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C3B5285-A27C-4B2E-98BA-C0BAD477192E}" type="slidenum">
              <a:rPr lang="en-US" smtClean="0"/>
              <a:pPr/>
              <a:t>37</a:t>
            </a:fld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C3B5285-A27C-4B2E-98BA-C0BAD477192E}" type="slidenum">
              <a:rPr lang="en-US" smtClean="0"/>
              <a:pPr/>
              <a:t>38</a:t>
            </a:fld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7F267E2-0399-4E09-8C30-23E75C2F4F48}" type="slidenum">
              <a:rPr lang="en-US" smtClean="0"/>
              <a:pPr/>
              <a:t>39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250E70-2B12-441E-AC90-2F46C45E51D8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7F267E2-0399-4E09-8C30-23E75C2F4F48}" type="slidenum">
              <a:rPr lang="en-US" smtClean="0"/>
              <a:pPr/>
              <a:t>40</a:t>
            </a:fld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1597F90-3775-44B0-A3FC-73A205B52E47}" type="slidenum">
              <a:rPr lang="en-US" smtClean="0"/>
              <a:pPr/>
              <a:t>41</a:t>
            </a:fld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1597F90-3775-44B0-A3FC-73A205B52E47}" type="slidenum">
              <a:rPr lang="en-US" smtClean="0"/>
              <a:pPr/>
              <a:t>42</a:t>
            </a:fld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D294EC-58F6-408C-B5C4-48C27A0353F1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D294EC-58F6-408C-B5C4-48C27A0353F1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250E70-2B12-441E-AC90-2F46C45E51D8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EE0E287-C412-433A-BCD5-6177B0A3A5FD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1597F90-3775-44B0-A3FC-73A205B52E47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258BE37-F2E2-4232-BB5F-029783D0F13E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EE0E287-C412-433A-BCD5-6177B0A3A5FD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34990-93D9-43B4-A69B-16C75CF196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89866-18EA-4E55-B436-E4B99841A0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59B90-F097-4F92-B6E4-B049B28893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95E4E-42E6-4E1C-B0E1-5E56F2FB1D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768F8-2278-4476-AE58-0E0CC93E30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B67FF-10F8-47CE-B0A3-AF93CDDF4F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D5081-CA11-4017-9212-E917401B67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3009B-E233-45F2-A3EC-63D701F610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91780-0822-497F-BD97-9F973EA6C1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16D04-3C66-433B-8B92-DAB1E23510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B8BEC-98FB-435C-9E54-46867A2DA9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9E20CA6-4320-40C5-AE59-48BEDFEBA9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7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7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png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9.png"/><Relationship Id="rId4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png"/><Relationship Id="rId5" Type="http://schemas.openxmlformats.org/officeDocument/2006/relationships/image" Target="../media/image19.png"/><Relationship Id="rId4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1.png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3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3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9.png"/><Relationship Id="rId9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0.png"/><Relationship Id="rId3" Type="http://schemas.openxmlformats.org/officeDocument/2006/relationships/image" Target="../media/image36.gif"/><Relationship Id="rId7" Type="http://schemas.openxmlformats.org/officeDocument/2006/relationships/image" Target="../media/image32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9.png"/><Relationship Id="rId5" Type="http://schemas.openxmlformats.org/officeDocument/2006/relationships/image" Target="../media/image29.png"/><Relationship Id="rId10" Type="http://schemas.openxmlformats.org/officeDocument/2006/relationships/image" Target="../media/image38.png"/><Relationship Id="rId4" Type="http://schemas.openxmlformats.org/officeDocument/2006/relationships/image" Target="../media/image33.png"/><Relationship Id="rId9" Type="http://schemas.openxmlformats.org/officeDocument/2006/relationships/image" Target="../media/image37.png"/><Relationship Id="rId1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55.png"/><Relationship Id="rId18" Type="http://schemas.openxmlformats.org/officeDocument/2006/relationships/image" Target="../media/image60.jpeg"/><Relationship Id="rId3" Type="http://schemas.openxmlformats.org/officeDocument/2006/relationships/notesSlide" Target="../notesSlides/notesSlide24.xml"/><Relationship Id="rId21" Type="http://schemas.openxmlformats.org/officeDocument/2006/relationships/image" Target="../media/image63.png"/><Relationship Id="rId7" Type="http://schemas.openxmlformats.org/officeDocument/2006/relationships/oleObject" Target="../embeddings/oleObject15.bin"/><Relationship Id="rId12" Type="http://schemas.openxmlformats.org/officeDocument/2006/relationships/oleObject" Target="../embeddings/oleObject20.bin"/><Relationship Id="rId17" Type="http://schemas.openxmlformats.org/officeDocument/2006/relationships/image" Target="../media/image59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8.jpeg"/><Relationship Id="rId20" Type="http://schemas.openxmlformats.org/officeDocument/2006/relationships/image" Target="../media/image62.png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4.bin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3.bin"/><Relationship Id="rId15" Type="http://schemas.openxmlformats.org/officeDocument/2006/relationships/image" Target="../media/image57.png"/><Relationship Id="rId10" Type="http://schemas.openxmlformats.org/officeDocument/2006/relationships/oleObject" Target="../embeddings/oleObject18.bin"/><Relationship Id="rId19" Type="http://schemas.openxmlformats.org/officeDocument/2006/relationships/image" Target="../media/image61.png"/><Relationship Id="rId4" Type="http://schemas.openxmlformats.org/officeDocument/2006/relationships/oleObject" Target="../embeddings/oleObject12.bin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5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59.png"/><Relationship Id="rId3" Type="http://schemas.openxmlformats.org/officeDocument/2006/relationships/image" Target="../media/image64.jpeg"/><Relationship Id="rId7" Type="http://schemas.openxmlformats.org/officeDocument/2006/relationships/image" Target="../media/image58.jpeg"/><Relationship Id="rId12" Type="http://schemas.openxmlformats.org/officeDocument/2006/relationships/image" Target="../media/image57.pn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11" Type="http://schemas.openxmlformats.org/officeDocument/2006/relationships/image" Target="../media/image63.png"/><Relationship Id="rId5" Type="http://schemas.openxmlformats.org/officeDocument/2006/relationships/image" Target="../media/image55.png"/><Relationship Id="rId15" Type="http://schemas.openxmlformats.org/officeDocument/2006/relationships/image" Target="../media/image45.png"/><Relationship Id="rId10" Type="http://schemas.openxmlformats.org/officeDocument/2006/relationships/image" Target="../media/image56.png"/><Relationship Id="rId4" Type="http://schemas.openxmlformats.org/officeDocument/2006/relationships/image" Target="../media/image60.jpeg"/><Relationship Id="rId9" Type="http://schemas.openxmlformats.org/officeDocument/2006/relationships/image" Target="../media/image61.png"/><Relationship Id="rId1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13" Type="http://schemas.openxmlformats.org/officeDocument/2006/relationships/image" Target="../media/image59.png"/><Relationship Id="rId3" Type="http://schemas.openxmlformats.org/officeDocument/2006/relationships/image" Target="../media/image67.jpeg"/><Relationship Id="rId7" Type="http://schemas.openxmlformats.org/officeDocument/2006/relationships/image" Target="../media/image62.png"/><Relationship Id="rId12" Type="http://schemas.openxmlformats.org/officeDocument/2006/relationships/image" Target="../media/image57.png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image" Target="../media/image56.png"/><Relationship Id="rId5" Type="http://schemas.openxmlformats.org/officeDocument/2006/relationships/image" Target="../media/image60.jpeg"/><Relationship Id="rId15" Type="http://schemas.openxmlformats.org/officeDocument/2006/relationships/image" Target="../media/image45.png"/><Relationship Id="rId10" Type="http://schemas.openxmlformats.org/officeDocument/2006/relationships/image" Target="../media/image61.png"/><Relationship Id="rId4" Type="http://schemas.openxmlformats.org/officeDocument/2006/relationships/image" Target="../media/image63.png"/><Relationship Id="rId9" Type="http://schemas.openxmlformats.org/officeDocument/2006/relationships/image" Target="../media/image44.png"/><Relationship Id="rId1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7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83.png"/><Relationship Id="rId11" Type="http://schemas.openxmlformats.org/officeDocument/2006/relationships/image" Target="../media/image84.png"/><Relationship Id="rId5" Type="http://schemas.openxmlformats.org/officeDocument/2006/relationships/image" Target="../media/image82.png"/><Relationship Id="rId10" Type="http://schemas.openxmlformats.org/officeDocument/2006/relationships/oleObject" Target="../embeddings/oleObject23.bin"/><Relationship Id="rId4" Type="http://schemas.openxmlformats.org/officeDocument/2006/relationships/image" Target="../media/image81.png"/><Relationship Id="rId9" Type="http://schemas.openxmlformats.org/officeDocument/2006/relationships/oleObject" Target="../embeddings/oleObject22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24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26.bin"/><Relationship Id="rId4" Type="http://schemas.openxmlformats.org/officeDocument/2006/relationships/oleObject" Target="../embeddings/oleObject25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9.bin"/><Relationship Id="rId5" Type="http://schemas.openxmlformats.org/officeDocument/2006/relationships/oleObject" Target="../embeddings/oleObject28.bin"/><Relationship Id="rId4" Type="http://schemas.openxmlformats.org/officeDocument/2006/relationships/oleObject" Target="../embeddings/oleObject27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16.png"/><Relationship Id="rId4" Type="http://schemas.openxmlformats.org/officeDocument/2006/relationships/oleObject" Target="../embeddings/oleObject30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4.bin"/><Relationship Id="rId5" Type="http://schemas.openxmlformats.org/officeDocument/2006/relationships/oleObject" Target="../embeddings/oleObject33.bin"/><Relationship Id="rId4" Type="http://schemas.openxmlformats.org/officeDocument/2006/relationships/image" Target="../media/image4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44.png"/><Relationship Id="rId4" Type="http://schemas.openxmlformats.org/officeDocument/2006/relationships/oleObject" Target="../embeddings/oleObject35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9.bin"/><Relationship Id="rId5" Type="http://schemas.openxmlformats.org/officeDocument/2006/relationships/image" Target="../media/image44.png"/><Relationship Id="rId4" Type="http://schemas.openxmlformats.org/officeDocument/2006/relationships/oleObject" Target="../embeddings/oleObject38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oleObject" Target="../embeddings/oleObject42.bin"/><Relationship Id="rId4" Type="http://schemas.openxmlformats.org/officeDocument/2006/relationships/oleObject" Target="../embeddings/oleObject4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5" Type="http://schemas.openxmlformats.org/officeDocument/2006/relationships/oleObject" Target="../embeddings/oleObject44.bin"/><Relationship Id="rId4" Type="http://schemas.openxmlformats.org/officeDocument/2006/relationships/oleObject" Target="../embeddings/oleObject43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2.png"/><Relationship Id="rId10" Type="http://schemas.openxmlformats.org/officeDocument/2006/relationships/image" Target="../media/image8.gif"/><Relationship Id="rId4" Type="http://schemas.openxmlformats.org/officeDocument/2006/relationships/image" Target="../media/image2.png"/><Relationship Id="rId9" Type="http://schemas.openxmlformats.org/officeDocument/2006/relationships/image" Target="../media/image7.gi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42.xml"/><Relationship Id="rId7" Type="http://schemas.openxmlformats.org/officeDocument/2006/relationships/image" Target="../media/image11.jpeg"/><Relationship Id="rId12" Type="http://schemas.openxmlformats.org/officeDocument/2006/relationships/oleObject" Target="../embeddings/oleObject4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2.png"/><Relationship Id="rId11" Type="http://schemas.openxmlformats.org/officeDocument/2006/relationships/oleObject" Target="../embeddings/oleObject45.bin"/><Relationship Id="rId5" Type="http://schemas.openxmlformats.org/officeDocument/2006/relationships/image" Target="../media/image2.png"/><Relationship Id="rId10" Type="http://schemas.openxmlformats.org/officeDocument/2006/relationships/image" Target="../media/image8.gif"/><Relationship Id="rId4" Type="http://schemas.openxmlformats.org/officeDocument/2006/relationships/image" Target="../media/image9.jpeg"/><Relationship Id="rId9" Type="http://schemas.openxmlformats.org/officeDocument/2006/relationships/image" Target="../media/image7.gi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Relationship Id="rId9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8"/>
          <p:cNvGrpSpPr>
            <a:grpSpLocks/>
          </p:cNvGrpSpPr>
          <p:nvPr/>
        </p:nvGrpSpPr>
        <p:grpSpPr bwMode="auto">
          <a:xfrm>
            <a:off x="914400" y="3667125"/>
            <a:ext cx="6986588" cy="1666875"/>
            <a:chOff x="1066800" y="3667780"/>
            <a:chExt cx="6986803" cy="1666412"/>
          </a:xfrm>
        </p:grpSpPr>
        <p:sp>
          <p:nvSpPr>
            <p:cNvPr id="11269" name="Rectangle 4"/>
            <p:cNvSpPr>
              <a:spLocks noChangeArrowheads="1"/>
            </p:cNvSpPr>
            <p:nvPr/>
          </p:nvSpPr>
          <p:spPr bwMode="auto">
            <a:xfrm>
              <a:off x="1066800" y="3667780"/>
              <a:ext cx="18473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2800">
                <a:solidFill>
                  <a:srgbClr val="000066"/>
                </a:solidFill>
                <a:latin typeface="Arial Black" pitchFamily="34" charset="0"/>
              </a:endParaRPr>
            </a:p>
          </p:txBody>
        </p:sp>
        <p:sp>
          <p:nvSpPr>
            <p:cNvPr id="11270" name="TextBox 10"/>
            <p:cNvSpPr txBox="1">
              <a:spLocks noChangeArrowheads="1"/>
            </p:cNvSpPr>
            <p:nvPr/>
          </p:nvSpPr>
          <p:spPr bwMode="auto">
            <a:xfrm>
              <a:off x="5562600" y="4872528"/>
              <a:ext cx="2491003" cy="461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i="1" dirty="0" err="1">
                  <a:solidFill>
                    <a:schemeClr val="accent2"/>
                  </a:solidFill>
                </a:rPr>
                <a:t>Yaroslav</a:t>
              </a:r>
              <a:r>
                <a:rPr lang="en-US" sz="2400" i="1" dirty="0">
                  <a:solidFill>
                    <a:schemeClr val="accent2"/>
                  </a:solidFill>
                </a:rPr>
                <a:t> </a:t>
              </a:r>
              <a:r>
                <a:rPr lang="en-US" sz="2400" i="1" dirty="0" err="1">
                  <a:solidFill>
                    <a:schemeClr val="accent2"/>
                  </a:solidFill>
                </a:rPr>
                <a:t>Ryabov</a:t>
              </a:r>
              <a:endParaRPr lang="en-US" sz="2400" i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10243" name="TextBox 7"/>
          <p:cNvSpPr txBox="1">
            <a:spLocks noChangeArrowheads="1"/>
          </p:cNvSpPr>
          <p:nvPr/>
        </p:nvSpPr>
        <p:spPr bwMode="auto">
          <a:xfrm>
            <a:off x="838200" y="2463800"/>
            <a:ext cx="73914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accent2"/>
                </a:solidFill>
                <a:latin typeface="+mj-lt"/>
              </a:rPr>
              <a:t>Lognormal Pattern</a:t>
            </a:r>
          </a:p>
          <a:p>
            <a:pPr>
              <a:defRPr/>
            </a:pPr>
            <a:endParaRPr lang="en-US" sz="1500" dirty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en-US" sz="2000" b="1" dirty="0">
                <a:solidFill>
                  <a:schemeClr val="accent2"/>
                </a:solidFill>
                <a:latin typeface="Arial Black" pitchFamily="34" charset="0"/>
              </a:rPr>
              <a:t>      </a:t>
            </a:r>
            <a:r>
              <a:rPr lang="en-US" sz="2000" b="1" dirty="0" smtClean="0">
                <a:solidFill>
                  <a:schemeClr val="accent2"/>
                </a:solidFill>
                <a:latin typeface="Arial Black" pitchFamily="34" charset="0"/>
              </a:rPr>
              <a:t>            </a:t>
            </a:r>
            <a:r>
              <a:rPr lang="en-US" sz="30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sz="3200" b="1" dirty="0" smtClean="0">
                <a:solidFill>
                  <a:schemeClr val="accent2"/>
                </a:solidFill>
                <a:latin typeface="Arial Black" pitchFamily="34" charset="0"/>
              </a:rPr>
              <a:t>  </a:t>
            </a:r>
            <a:r>
              <a:rPr lang="en-US" sz="3200" dirty="0" err="1">
                <a:solidFill>
                  <a:schemeClr val="accent2"/>
                </a:solidFill>
                <a:latin typeface="+mj-lt"/>
              </a:rPr>
              <a:t>Exon</a:t>
            </a:r>
            <a:r>
              <a:rPr lang="en-US" sz="3200" dirty="0">
                <a:solidFill>
                  <a:schemeClr val="accent2"/>
                </a:solidFill>
                <a:latin typeface="+mj-lt"/>
              </a:rPr>
              <a:t> size distributions</a:t>
            </a:r>
          </a:p>
          <a:p>
            <a:pPr>
              <a:defRPr/>
            </a:pPr>
            <a:endParaRPr lang="en-US" sz="1500" b="1" dirty="0">
              <a:solidFill>
                <a:schemeClr val="accent2"/>
              </a:solidFill>
              <a:latin typeface="Arial Black" pitchFamily="34" charset="0"/>
            </a:endParaRPr>
          </a:p>
          <a:p>
            <a:pPr>
              <a:defRPr/>
            </a:pPr>
            <a:r>
              <a:rPr lang="en-US" sz="2000" dirty="0">
                <a:solidFill>
                  <a:schemeClr val="accent2"/>
                </a:solidFill>
                <a:latin typeface="+mn-lt"/>
              </a:rPr>
              <a:t>         </a:t>
            </a:r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             </a:t>
            </a:r>
            <a:r>
              <a:rPr lang="en-US" sz="30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sz="3200" b="1" dirty="0" smtClean="0">
                <a:solidFill>
                  <a:schemeClr val="accent2"/>
                </a:solidFill>
                <a:latin typeface="Arial Black" pitchFamily="34" charset="0"/>
              </a:rPr>
              <a:t>  </a:t>
            </a:r>
            <a:r>
              <a:rPr lang="en-US" sz="3200" dirty="0">
                <a:solidFill>
                  <a:schemeClr val="accent2"/>
                </a:solidFill>
                <a:latin typeface="+mj-lt"/>
              </a:rPr>
              <a:t>Eukaryotic genomes</a:t>
            </a:r>
          </a:p>
        </p:txBody>
      </p:sp>
      <p:pic>
        <p:nvPicPr>
          <p:cNvPr id="11268" name="Picture 7" descr="toplogo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506413"/>
            <a:ext cx="7391400" cy="124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9911" name="Object 7"/>
          <p:cNvGraphicFramePr>
            <a:graphicFrameLocks noChangeAspect="1"/>
          </p:cNvGraphicFramePr>
          <p:nvPr/>
        </p:nvGraphicFramePr>
        <p:xfrm>
          <a:off x="4809817" y="1936750"/>
          <a:ext cx="4378325" cy="4176713"/>
        </p:xfrm>
        <a:graphic>
          <a:graphicData uri="http://schemas.openxmlformats.org/presentationml/2006/ole">
            <p:oleObj spid="_x0000_s379911" r:id="rId4" imgW="3607200" imgH="3091680" progId="">
              <p:embed/>
            </p:oleObj>
          </a:graphicData>
        </a:graphic>
      </p:graphicFrame>
      <p:graphicFrame>
        <p:nvGraphicFramePr>
          <p:cNvPr id="379910" name="Object 6"/>
          <p:cNvGraphicFramePr>
            <a:graphicFrameLocks noChangeAspect="1"/>
          </p:cNvGraphicFramePr>
          <p:nvPr/>
        </p:nvGraphicFramePr>
        <p:xfrm>
          <a:off x="-76200" y="2020888"/>
          <a:ext cx="4927600" cy="4075112"/>
        </p:xfrm>
        <a:graphic>
          <a:graphicData uri="http://schemas.openxmlformats.org/presentationml/2006/ole">
            <p:oleObj spid="_x0000_s379910" r:id="rId5" imgW="3749760" imgH="3100320" progId="">
              <p:embed/>
            </p:oleObj>
          </a:graphicData>
        </a:graphic>
      </p:graphicFrame>
      <p:pic>
        <p:nvPicPr>
          <p:cNvPr id="6" name="Picture 10" descr="pic_Homo_sapien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01000" y="1811795"/>
            <a:ext cx="533400" cy="550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977235" y="457200"/>
            <a:ext cx="6776214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i="1" dirty="0" smtClean="0">
                <a:solidFill>
                  <a:schemeClr val="accent2"/>
                </a:solidFill>
              </a:rPr>
              <a:t>Prokaryote              </a:t>
            </a:r>
            <a:r>
              <a:rPr lang="en-US" sz="2700" i="1" dirty="0" err="1" smtClean="0">
                <a:solidFill>
                  <a:schemeClr val="accent2"/>
                </a:solidFill>
              </a:rPr>
              <a:t>vs</a:t>
            </a:r>
            <a:r>
              <a:rPr lang="en-US" sz="2700" b="1" dirty="0" smtClean="0">
                <a:solidFill>
                  <a:schemeClr val="accent2"/>
                </a:solidFill>
              </a:rPr>
              <a:t>   </a:t>
            </a:r>
            <a:r>
              <a:rPr lang="en-US" sz="2000" b="1" dirty="0" smtClean="0">
                <a:solidFill>
                  <a:schemeClr val="accent2"/>
                </a:solidFill>
              </a:rPr>
              <a:t> </a:t>
            </a:r>
            <a:r>
              <a:rPr lang="en-US" sz="2700" b="1" dirty="0" smtClean="0">
                <a:solidFill>
                  <a:schemeClr val="accent2"/>
                </a:solidFill>
              </a:rPr>
              <a:t>           </a:t>
            </a:r>
            <a:r>
              <a:rPr lang="en-US" sz="2700" b="1" i="1" dirty="0" smtClean="0">
                <a:solidFill>
                  <a:schemeClr val="accent2"/>
                </a:solidFill>
              </a:rPr>
              <a:t>Eukaryote</a:t>
            </a:r>
          </a:p>
          <a:p>
            <a:endParaRPr lang="en-US" sz="700" b="1" i="1" dirty="0" smtClean="0">
              <a:solidFill>
                <a:schemeClr val="accent2"/>
              </a:solidFill>
            </a:endParaRPr>
          </a:p>
          <a:p>
            <a:r>
              <a:rPr lang="en-US" sz="2100" dirty="0" smtClean="0">
                <a:solidFill>
                  <a:schemeClr val="accent2"/>
                </a:solidFill>
              </a:rPr>
              <a:t>                              </a:t>
            </a:r>
            <a:r>
              <a:rPr lang="en-US" sz="1700" dirty="0" err="1" smtClean="0">
                <a:solidFill>
                  <a:schemeClr val="accent2"/>
                </a:solidFill>
              </a:rPr>
              <a:t>Exon</a:t>
            </a:r>
            <a:r>
              <a:rPr lang="en-US" sz="1700" dirty="0" smtClean="0">
                <a:solidFill>
                  <a:schemeClr val="accent2"/>
                </a:solidFill>
              </a:rPr>
              <a:t> size distributions</a:t>
            </a:r>
            <a:endParaRPr lang="en-US" sz="1700" dirty="0">
              <a:solidFill>
                <a:schemeClr val="accent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81600" y="1752600"/>
            <a:ext cx="1371600" cy="304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333399"/>
                </a:solidFill>
                <a:cs typeface="Arial" charset="0"/>
              </a:rPr>
              <a:t>Homo Sapiens</a:t>
            </a:r>
            <a:endParaRPr lang="en-US" sz="1400" dirty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43000" y="1752600"/>
            <a:ext cx="1752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>
                <a:solidFill>
                  <a:srgbClr val="333399"/>
                </a:solidFill>
                <a:cs typeface="Arial" charset="0"/>
              </a:rPr>
              <a:t>Flavobacteria</a:t>
            </a:r>
            <a:r>
              <a:rPr lang="en-US" sz="1400" dirty="0" smtClean="0">
                <a:solidFill>
                  <a:srgbClr val="333399"/>
                </a:solidFill>
                <a:cs typeface="Arial" charset="0"/>
              </a:rPr>
              <a:t> Bacterium</a:t>
            </a:r>
            <a:endParaRPr lang="en-US" sz="1400" dirty="0">
              <a:solidFill>
                <a:srgbClr val="333399"/>
              </a:solidFill>
              <a:cs typeface="Arial" charset="0"/>
            </a:endParaRPr>
          </a:p>
        </p:txBody>
      </p:sp>
      <p:pic>
        <p:nvPicPr>
          <p:cNvPr id="13" name="Picture 12" descr="IJE20613-1.gif"/>
          <p:cNvPicPr>
            <a:picLocks noChangeAspect="1"/>
          </p:cNvPicPr>
          <p:nvPr/>
        </p:nvPicPr>
        <p:blipFill>
          <a:blip r:embed="rId7" cstate="print"/>
          <a:srcRect l="3247" t="55455" r="5844" b="2727"/>
          <a:stretch>
            <a:fillRect/>
          </a:stretch>
        </p:blipFill>
        <p:spPr>
          <a:xfrm>
            <a:off x="3581400" y="1905000"/>
            <a:ext cx="609600" cy="400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9911" name="Object 7"/>
          <p:cNvGraphicFramePr>
            <a:graphicFrameLocks noChangeAspect="1"/>
          </p:cNvGraphicFramePr>
          <p:nvPr/>
        </p:nvGraphicFramePr>
        <p:xfrm>
          <a:off x="4809817" y="1936750"/>
          <a:ext cx="4378325" cy="4176713"/>
        </p:xfrm>
        <a:graphic>
          <a:graphicData uri="http://schemas.openxmlformats.org/presentationml/2006/ole">
            <p:oleObj spid="_x0000_s529411" r:id="rId4" imgW="3607200" imgH="3091680" progId="">
              <p:embed/>
            </p:oleObj>
          </a:graphicData>
        </a:graphic>
      </p:graphicFrame>
      <p:graphicFrame>
        <p:nvGraphicFramePr>
          <p:cNvPr id="379910" name="Object 6"/>
          <p:cNvGraphicFramePr>
            <a:graphicFrameLocks noChangeAspect="1"/>
          </p:cNvGraphicFramePr>
          <p:nvPr/>
        </p:nvGraphicFramePr>
        <p:xfrm>
          <a:off x="-76200" y="2020888"/>
          <a:ext cx="4927600" cy="4075112"/>
        </p:xfrm>
        <a:graphic>
          <a:graphicData uri="http://schemas.openxmlformats.org/presentationml/2006/ole">
            <p:oleObj spid="_x0000_s529410" r:id="rId5" imgW="3749760" imgH="3100320" progId="">
              <p:embed/>
            </p:oleObj>
          </a:graphicData>
        </a:graphic>
      </p:graphicFrame>
      <p:pic>
        <p:nvPicPr>
          <p:cNvPr id="6" name="Picture 10" descr="pic_Homo_sapien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01000" y="1811795"/>
            <a:ext cx="533400" cy="550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5181600" y="1752600"/>
            <a:ext cx="1371600" cy="304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333399"/>
                </a:solidFill>
                <a:cs typeface="Arial" charset="0"/>
              </a:rPr>
              <a:t>Homo Sapiens</a:t>
            </a:r>
            <a:endParaRPr lang="en-US" sz="1400" dirty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43000" y="1779896"/>
            <a:ext cx="1752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>
                <a:solidFill>
                  <a:srgbClr val="333399"/>
                </a:solidFill>
                <a:cs typeface="Arial" charset="0"/>
              </a:rPr>
              <a:t>Flavobacteria</a:t>
            </a:r>
            <a:r>
              <a:rPr lang="en-US" sz="1400" dirty="0" smtClean="0">
                <a:solidFill>
                  <a:srgbClr val="333399"/>
                </a:solidFill>
                <a:cs typeface="Arial" charset="0"/>
              </a:rPr>
              <a:t> Bacterium</a:t>
            </a:r>
            <a:endParaRPr lang="en-US" sz="1400" dirty="0">
              <a:solidFill>
                <a:srgbClr val="333399"/>
              </a:solidFill>
              <a:cs typeface="Arial" charset="0"/>
            </a:endParaRPr>
          </a:p>
        </p:txBody>
      </p:sp>
      <p:pic>
        <p:nvPicPr>
          <p:cNvPr id="13" name="Picture 12" descr="IJE20613-1.gif"/>
          <p:cNvPicPr>
            <a:picLocks noChangeAspect="1"/>
          </p:cNvPicPr>
          <p:nvPr/>
        </p:nvPicPr>
        <p:blipFill>
          <a:blip r:embed="rId7" cstate="print"/>
          <a:srcRect l="3247" t="55455" r="5844" b="2727"/>
          <a:stretch>
            <a:fillRect/>
          </a:stretch>
        </p:blipFill>
        <p:spPr>
          <a:xfrm>
            <a:off x="3581400" y="1905000"/>
            <a:ext cx="609600" cy="400594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 rot="16200000" flipH="1">
            <a:off x="1898748" y="4328044"/>
            <a:ext cx="1985744" cy="35255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524000" y="2690336"/>
            <a:ext cx="2590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333399"/>
                </a:solidFill>
                <a:cs typeface="Arial" charset="0"/>
              </a:rPr>
              <a:t>2 592 </a:t>
            </a:r>
            <a:r>
              <a:rPr lang="en-US" sz="1400" dirty="0" err="1" smtClean="0">
                <a:solidFill>
                  <a:srgbClr val="333399"/>
                </a:solidFill>
                <a:cs typeface="Arial" charset="0"/>
              </a:rPr>
              <a:t>exons</a:t>
            </a:r>
            <a:r>
              <a:rPr lang="en-US" sz="1400" dirty="0" smtClean="0">
                <a:solidFill>
                  <a:srgbClr val="333399"/>
                </a:solidFill>
                <a:cs typeface="Arial" charset="0"/>
              </a:rPr>
              <a:t> </a:t>
            </a:r>
          </a:p>
          <a:p>
            <a:r>
              <a:rPr lang="en-US" sz="1400" dirty="0" smtClean="0">
                <a:solidFill>
                  <a:srgbClr val="333399"/>
                </a:solidFill>
                <a:cs typeface="Arial" charset="0"/>
              </a:rPr>
              <a:t>1 075 </a:t>
            </a:r>
            <a:r>
              <a:rPr lang="en-US" sz="1400" dirty="0" err="1" smtClean="0">
                <a:solidFill>
                  <a:srgbClr val="333399"/>
                </a:solidFill>
                <a:cs typeface="Arial" charset="0"/>
              </a:rPr>
              <a:t>b.p</a:t>
            </a:r>
            <a:r>
              <a:rPr lang="en-US" sz="1400" dirty="0" smtClean="0">
                <a:solidFill>
                  <a:srgbClr val="333399"/>
                </a:solidFill>
                <a:cs typeface="Arial" charset="0"/>
              </a:rPr>
              <a:t>. mean </a:t>
            </a:r>
            <a:r>
              <a:rPr lang="en-US" sz="1400" dirty="0" err="1" smtClean="0">
                <a:solidFill>
                  <a:srgbClr val="333399"/>
                </a:solidFill>
                <a:cs typeface="Arial" charset="0"/>
              </a:rPr>
              <a:t>exon</a:t>
            </a:r>
            <a:r>
              <a:rPr lang="en-US" sz="1400" dirty="0" smtClean="0">
                <a:solidFill>
                  <a:srgbClr val="333399"/>
                </a:solidFill>
                <a:cs typeface="Arial" charset="0"/>
              </a:rPr>
              <a:t> size</a:t>
            </a:r>
          </a:p>
          <a:p>
            <a:endParaRPr lang="en-US" sz="1400" dirty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715000" y="2690336"/>
            <a:ext cx="2590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333399"/>
                </a:solidFill>
                <a:cs typeface="Arial" charset="0"/>
              </a:rPr>
              <a:t>299 298 </a:t>
            </a:r>
            <a:r>
              <a:rPr lang="en-US" sz="1400" dirty="0" err="1" smtClean="0">
                <a:solidFill>
                  <a:srgbClr val="333399"/>
                </a:solidFill>
                <a:cs typeface="Arial" charset="0"/>
              </a:rPr>
              <a:t>exons</a:t>
            </a:r>
            <a:r>
              <a:rPr lang="en-US" sz="1400" dirty="0" smtClean="0">
                <a:solidFill>
                  <a:srgbClr val="333399"/>
                </a:solidFill>
                <a:cs typeface="Arial" charset="0"/>
              </a:rPr>
              <a:t> </a:t>
            </a:r>
          </a:p>
          <a:p>
            <a:r>
              <a:rPr lang="en-US" sz="1400" dirty="0" smtClean="0">
                <a:solidFill>
                  <a:srgbClr val="333399"/>
                </a:solidFill>
                <a:cs typeface="Arial" charset="0"/>
              </a:rPr>
              <a:t>267 </a:t>
            </a:r>
            <a:r>
              <a:rPr lang="en-US" sz="1400" dirty="0" err="1" smtClean="0">
                <a:solidFill>
                  <a:srgbClr val="333399"/>
                </a:solidFill>
                <a:cs typeface="Arial" charset="0"/>
              </a:rPr>
              <a:t>b.p</a:t>
            </a:r>
            <a:r>
              <a:rPr lang="en-US" sz="1400" dirty="0" smtClean="0">
                <a:solidFill>
                  <a:srgbClr val="333399"/>
                </a:solidFill>
                <a:cs typeface="Arial" charset="0"/>
              </a:rPr>
              <a:t>. mean </a:t>
            </a:r>
            <a:r>
              <a:rPr lang="en-US" sz="1400" dirty="0" err="1" smtClean="0">
                <a:solidFill>
                  <a:srgbClr val="333399"/>
                </a:solidFill>
                <a:cs typeface="Arial" charset="0"/>
              </a:rPr>
              <a:t>exon</a:t>
            </a:r>
            <a:r>
              <a:rPr lang="en-US" sz="1400" dirty="0" smtClean="0">
                <a:solidFill>
                  <a:srgbClr val="333399"/>
                </a:solidFill>
                <a:cs typeface="Arial" charset="0"/>
              </a:rPr>
              <a:t> size</a:t>
            </a:r>
          </a:p>
          <a:p>
            <a:endParaRPr lang="en-US" sz="1400" dirty="0">
              <a:solidFill>
                <a:srgbClr val="333399"/>
              </a:solidFill>
              <a:cs typeface="Arial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rot="16200000" flipH="1">
            <a:off x="5073671" y="4718822"/>
            <a:ext cx="1223743" cy="1570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533400" y="152400"/>
            <a:ext cx="8077200" cy="1143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190500" dist="177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73595" y="304800"/>
            <a:ext cx="71274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 smtClean="0">
                <a:solidFill>
                  <a:schemeClr val="accent2"/>
                </a:solidFill>
              </a:rPr>
              <a:t>What we can learn from </a:t>
            </a:r>
            <a:r>
              <a:rPr lang="en-US" sz="2700" b="1" dirty="0" err="1" smtClean="0">
                <a:solidFill>
                  <a:schemeClr val="accent2"/>
                </a:solidFill>
              </a:rPr>
              <a:t>exon</a:t>
            </a:r>
            <a:endParaRPr lang="en-US" sz="2700" b="1" dirty="0" smtClean="0">
              <a:solidFill>
                <a:schemeClr val="accent2"/>
              </a:solidFill>
            </a:endParaRPr>
          </a:p>
          <a:p>
            <a:pPr algn="ctr"/>
            <a:r>
              <a:rPr lang="en-US" sz="2700" b="1" dirty="0" smtClean="0">
                <a:solidFill>
                  <a:schemeClr val="accent2"/>
                </a:solidFill>
              </a:rPr>
              <a:t>size distributions ?</a:t>
            </a:r>
            <a:endParaRPr lang="en-US" sz="27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78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876800" y="762000"/>
            <a:ext cx="41148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Assumption</a:t>
            </a:r>
            <a:r>
              <a:rPr lang="en-US" dirty="0" smtClean="0">
                <a:solidFill>
                  <a:schemeClr val="accent2"/>
                </a:solidFill>
              </a:rPr>
              <a:t>:</a:t>
            </a:r>
          </a:p>
          <a:p>
            <a:endParaRPr lang="en-US" sz="800" dirty="0" smtClean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Probability to split DNA at any location and any time  is </a:t>
            </a:r>
            <a:r>
              <a:rPr lang="en-US" i="1" dirty="0" smtClean="0">
                <a:solidFill>
                  <a:schemeClr val="accent2"/>
                </a:solidFill>
              </a:rPr>
              <a:t>Constant</a:t>
            </a:r>
            <a:endParaRPr lang="en-US" dirty="0" smtClean="0">
              <a:solidFill>
                <a:schemeClr val="accent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76800" y="2105561"/>
            <a:ext cx="35702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Consequence</a:t>
            </a:r>
            <a:r>
              <a:rPr lang="en-US" dirty="0" smtClean="0">
                <a:solidFill>
                  <a:schemeClr val="accent2"/>
                </a:solidFill>
              </a:rPr>
              <a:t>:</a:t>
            </a:r>
          </a:p>
          <a:p>
            <a:endParaRPr lang="en-US" sz="800" dirty="0" smtClean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The lengths of intervals between 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splitting points obey</a:t>
            </a:r>
          </a:p>
          <a:p>
            <a:endParaRPr lang="en-US" sz="800" dirty="0" smtClean="0">
              <a:solidFill>
                <a:schemeClr val="accent2"/>
              </a:solidFill>
            </a:endParaRPr>
          </a:p>
          <a:p>
            <a:r>
              <a:rPr lang="en-US" b="1" dirty="0" smtClean="0">
                <a:solidFill>
                  <a:schemeClr val="accent2"/>
                </a:solidFill>
              </a:rPr>
              <a:t>Exponential</a:t>
            </a:r>
            <a:r>
              <a:rPr lang="en-US" dirty="0" smtClean="0">
                <a:solidFill>
                  <a:schemeClr val="accent2"/>
                </a:solidFill>
              </a:rPr>
              <a:t> distribution</a:t>
            </a:r>
          </a:p>
        </p:txBody>
      </p:sp>
      <p:sp>
        <p:nvSpPr>
          <p:cNvPr id="33" name="Rectangle 1"/>
          <p:cNvSpPr>
            <a:spLocks noChangeArrowheads="1"/>
          </p:cNvSpPr>
          <p:nvPr/>
        </p:nvSpPr>
        <p:spPr bwMode="auto">
          <a:xfrm>
            <a:off x="685800" y="381000"/>
            <a:ext cx="3581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chemeClr val="accent2"/>
                </a:solidFill>
              </a:rPr>
              <a:t>Poisson Process       </a:t>
            </a:r>
            <a:endParaRPr lang="en-US" sz="2100" dirty="0">
              <a:solidFill>
                <a:schemeClr val="accent2"/>
              </a:solidFill>
              <a:latin typeface="+mn-lt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762000" y="1789448"/>
            <a:ext cx="3657600" cy="365760"/>
            <a:chOff x="762000" y="1789448"/>
            <a:chExt cx="3657600" cy="365760"/>
          </a:xfrm>
        </p:grpSpPr>
        <p:sp>
          <p:nvSpPr>
            <p:cNvPr id="18" name="Rounded Rectangle 17"/>
            <p:cNvSpPr/>
            <p:nvPr/>
          </p:nvSpPr>
          <p:spPr>
            <a:xfrm>
              <a:off x="762000" y="1905000"/>
              <a:ext cx="3657600" cy="128016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/>
            <p:cNvCxnSpPr/>
            <p:nvPr/>
          </p:nvCxnSpPr>
          <p:spPr>
            <a:xfrm rot="5400000">
              <a:off x="960120" y="1972328"/>
              <a:ext cx="365760" cy="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1493520" y="1972328"/>
              <a:ext cx="365760" cy="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103120" y="1972328"/>
              <a:ext cx="365760" cy="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2255520" y="1972328"/>
              <a:ext cx="365760" cy="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>
              <a:off x="2865120" y="1972328"/>
              <a:ext cx="365760" cy="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2941320" y="1972328"/>
              <a:ext cx="365760" cy="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>
              <a:off x="3017520" y="1972328"/>
              <a:ext cx="365760" cy="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3322320" y="1972328"/>
              <a:ext cx="365760" cy="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4008120" y="1972328"/>
              <a:ext cx="365760" cy="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59077" name="Object 5"/>
          <p:cNvGraphicFramePr>
            <a:graphicFrameLocks noChangeAspect="1"/>
          </p:cNvGraphicFramePr>
          <p:nvPr/>
        </p:nvGraphicFramePr>
        <p:xfrm>
          <a:off x="-23482" y="2375848"/>
          <a:ext cx="5164138" cy="4427538"/>
        </p:xfrm>
        <a:graphic>
          <a:graphicData uri="http://schemas.openxmlformats.org/presentationml/2006/ole">
            <p:oleObj spid="_x0000_s259077" r:id="rId4" imgW="3607200" imgH="3091680" progId="">
              <p:embed/>
            </p:oleObj>
          </a:graphicData>
        </a:graphic>
      </p:graphicFrame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3532496"/>
            <a:ext cx="1897380" cy="883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917632" y="1066800"/>
            <a:ext cx="351731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 smtClean="0">
                <a:solidFill>
                  <a:schemeClr val="accent2"/>
                </a:solidFill>
                <a:sym typeface="Symbol"/>
              </a:rPr>
              <a:t> </a:t>
            </a:r>
            <a:r>
              <a:rPr lang="en-US" dirty="0" smtClean="0">
                <a:solidFill>
                  <a:schemeClr val="accent2"/>
                </a:solidFill>
                <a:sym typeface="Symbol"/>
              </a:rPr>
              <a:t>=</a:t>
            </a:r>
            <a:r>
              <a:rPr lang="en-US" sz="2700" dirty="0" smtClean="0">
                <a:solidFill>
                  <a:schemeClr val="accent2"/>
                </a:solidFill>
                <a:sym typeface="Symbol"/>
              </a:rPr>
              <a:t> </a:t>
            </a:r>
            <a:r>
              <a:rPr lang="en-US" i="1" dirty="0" smtClean="0">
                <a:solidFill>
                  <a:schemeClr val="accent2"/>
                </a:solidFill>
                <a:sym typeface="Symbol"/>
              </a:rPr>
              <a:t>Const</a:t>
            </a:r>
            <a:r>
              <a:rPr lang="en-US" sz="2700" dirty="0" smtClean="0">
                <a:solidFill>
                  <a:schemeClr val="accent2"/>
                </a:solidFill>
                <a:sym typeface="Symbol"/>
              </a:rPr>
              <a:t> </a:t>
            </a:r>
            <a:r>
              <a:rPr lang="en-US" dirty="0" smtClean="0">
                <a:solidFill>
                  <a:schemeClr val="accent2"/>
                </a:solidFill>
                <a:sym typeface="Symbol"/>
              </a:rPr>
              <a:t>frequency of splitting</a:t>
            </a:r>
            <a:endParaRPr 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78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7171" name="Object 12"/>
          <p:cNvGraphicFramePr>
            <a:graphicFrameLocks noChangeAspect="1"/>
          </p:cNvGraphicFramePr>
          <p:nvPr/>
        </p:nvGraphicFramePr>
        <p:xfrm>
          <a:off x="228600" y="2514600"/>
          <a:ext cx="4597060" cy="4355881"/>
        </p:xfrm>
        <a:graphic>
          <a:graphicData uri="http://schemas.openxmlformats.org/presentationml/2006/ole">
            <p:oleObj spid="_x0000_s319490" r:id="rId4" imgW="3530880" imgH="3042720" progId="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876800" y="762000"/>
            <a:ext cx="41148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Assumption</a:t>
            </a:r>
            <a:r>
              <a:rPr lang="en-US" dirty="0" smtClean="0">
                <a:solidFill>
                  <a:schemeClr val="accent2"/>
                </a:solidFill>
              </a:rPr>
              <a:t>:</a:t>
            </a:r>
          </a:p>
          <a:p>
            <a:endParaRPr lang="en-US" sz="800" dirty="0" smtClean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Probability to split DNA at any location and any time  is </a:t>
            </a:r>
            <a:r>
              <a:rPr lang="en-US" i="1" dirty="0" smtClean="0">
                <a:solidFill>
                  <a:schemeClr val="accent2"/>
                </a:solidFill>
              </a:rPr>
              <a:t>Constant</a:t>
            </a:r>
            <a:endParaRPr lang="en-US" dirty="0" smtClean="0">
              <a:solidFill>
                <a:schemeClr val="accent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10200" y="4419600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or in logarithm scale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76800" y="2105561"/>
            <a:ext cx="35702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Consequence</a:t>
            </a:r>
            <a:r>
              <a:rPr lang="en-US" dirty="0" smtClean="0">
                <a:solidFill>
                  <a:schemeClr val="accent2"/>
                </a:solidFill>
              </a:rPr>
              <a:t>:</a:t>
            </a:r>
          </a:p>
          <a:p>
            <a:endParaRPr lang="en-US" sz="800" dirty="0" smtClean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The lengths of intervals between 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splitting points obey</a:t>
            </a:r>
          </a:p>
          <a:p>
            <a:endParaRPr lang="en-US" sz="800" dirty="0" smtClean="0">
              <a:solidFill>
                <a:schemeClr val="accent2"/>
              </a:solidFill>
            </a:endParaRPr>
          </a:p>
          <a:p>
            <a:r>
              <a:rPr lang="en-US" b="1" dirty="0" smtClean="0">
                <a:solidFill>
                  <a:schemeClr val="accent2"/>
                </a:solidFill>
              </a:rPr>
              <a:t>Exponential</a:t>
            </a:r>
            <a:r>
              <a:rPr lang="en-US" dirty="0" smtClean="0">
                <a:solidFill>
                  <a:schemeClr val="accent2"/>
                </a:solidFill>
              </a:rPr>
              <a:t> distribution</a:t>
            </a:r>
          </a:p>
        </p:txBody>
      </p:sp>
      <p:sp>
        <p:nvSpPr>
          <p:cNvPr id="33" name="Rectangle 1"/>
          <p:cNvSpPr>
            <a:spLocks noChangeArrowheads="1"/>
          </p:cNvSpPr>
          <p:nvPr/>
        </p:nvSpPr>
        <p:spPr bwMode="auto">
          <a:xfrm>
            <a:off x="685800" y="381000"/>
            <a:ext cx="3581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chemeClr val="accent2"/>
                </a:solidFill>
              </a:rPr>
              <a:t>Poisson Process       </a:t>
            </a:r>
            <a:endParaRPr lang="en-US" sz="21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17632" y="1066800"/>
            <a:ext cx="351731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 smtClean="0">
                <a:solidFill>
                  <a:schemeClr val="accent2"/>
                </a:solidFill>
                <a:sym typeface="Symbol"/>
              </a:rPr>
              <a:t> </a:t>
            </a:r>
            <a:r>
              <a:rPr lang="en-US" dirty="0" smtClean="0">
                <a:solidFill>
                  <a:schemeClr val="accent2"/>
                </a:solidFill>
                <a:sym typeface="Symbol"/>
              </a:rPr>
              <a:t>=</a:t>
            </a:r>
            <a:r>
              <a:rPr lang="en-US" sz="2700" dirty="0" smtClean="0">
                <a:solidFill>
                  <a:schemeClr val="accent2"/>
                </a:solidFill>
                <a:sym typeface="Symbol"/>
              </a:rPr>
              <a:t> </a:t>
            </a:r>
            <a:r>
              <a:rPr lang="en-US" i="1" dirty="0" smtClean="0">
                <a:solidFill>
                  <a:schemeClr val="accent2"/>
                </a:solidFill>
                <a:sym typeface="Symbol"/>
              </a:rPr>
              <a:t>Const</a:t>
            </a:r>
            <a:r>
              <a:rPr lang="en-US" sz="2700" dirty="0" smtClean="0">
                <a:solidFill>
                  <a:schemeClr val="accent2"/>
                </a:solidFill>
                <a:sym typeface="Symbol"/>
              </a:rPr>
              <a:t> </a:t>
            </a:r>
            <a:r>
              <a:rPr lang="en-US" dirty="0" smtClean="0">
                <a:solidFill>
                  <a:schemeClr val="accent2"/>
                </a:solidFill>
                <a:sym typeface="Symbol"/>
              </a:rPr>
              <a:t>frequency of splitting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31949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3532496"/>
            <a:ext cx="1897380" cy="883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949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1984" y="4835856"/>
            <a:ext cx="3162300" cy="86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" name="Group 24"/>
          <p:cNvGrpSpPr/>
          <p:nvPr/>
        </p:nvGrpSpPr>
        <p:grpSpPr>
          <a:xfrm>
            <a:off x="762000" y="1789448"/>
            <a:ext cx="3657600" cy="365760"/>
            <a:chOff x="762000" y="1789448"/>
            <a:chExt cx="3657600" cy="365760"/>
          </a:xfrm>
        </p:grpSpPr>
        <p:sp>
          <p:nvSpPr>
            <p:cNvPr id="26" name="Rounded Rectangle 25"/>
            <p:cNvSpPr/>
            <p:nvPr/>
          </p:nvSpPr>
          <p:spPr>
            <a:xfrm>
              <a:off x="762000" y="1905000"/>
              <a:ext cx="3657600" cy="128016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/>
            <p:cNvCxnSpPr/>
            <p:nvPr/>
          </p:nvCxnSpPr>
          <p:spPr>
            <a:xfrm rot="5400000">
              <a:off x="960120" y="1972328"/>
              <a:ext cx="365760" cy="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1493520" y="1972328"/>
              <a:ext cx="365760" cy="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>
              <a:off x="2103120" y="1972328"/>
              <a:ext cx="365760" cy="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>
              <a:off x="2255520" y="1972328"/>
              <a:ext cx="365760" cy="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2865120" y="1972328"/>
              <a:ext cx="365760" cy="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941320" y="1972328"/>
              <a:ext cx="365760" cy="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3017520" y="1972328"/>
              <a:ext cx="365760" cy="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3322320" y="1972328"/>
              <a:ext cx="365760" cy="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5400000">
              <a:off x="4008120" y="1972328"/>
              <a:ext cx="365760" cy="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1"/>
          <p:cNvSpPr>
            <a:spLocks noChangeArrowheads="1"/>
          </p:cNvSpPr>
          <p:nvPr/>
        </p:nvSpPr>
        <p:spPr bwMode="auto">
          <a:xfrm>
            <a:off x="685800" y="381000"/>
            <a:ext cx="7924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chemeClr val="accent2"/>
                </a:solidFill>
              </a:rPr>
              <a:t>Poisson Process                       </a:t>
            </a:r>
            <a:r>
              <a:rPr lang="en-US" sz="2400" b="1" dirty="0" err="1" smtClean="0">
                <a:solidFill>
                  <a:schemeClr val="accent2"/>
                </a:solidFill>
                <a:latin typeface="+mn-lt"/>
              </a:rPr>
              <a:t>Kolmogoroff</a:t>
            </a:r>
            <a:r>
              <a:rPr lang="en-US" sz="2400" b="1" dirty="0" smtClean="0">
                <a:solidFill>
                  <a:schemeClr val="accent2"/>
                </a:solidFill>
                <a:latin typeface="+mn-lt"/>
              </a:rPr>
              <a:t> Process</a:t>
            </a:r>
            <a:endParaRPr lang="en-US" sz="24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5181600" y="1087727"/>
            <a:ext cx="2428870" cy="436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700" b="1" dirty="0" smtClean="0">
                <a:solidFill>
                  <a:schemeClr val="accent2"/>
                </a:solidFill>
              </a:rPr>
              <a:t>Lognormal</a:t>
            </a:r>
            <a:r>
              <a:rPr lang="en-US" sz="1700" dirty="0" smtClean="0">
                <a:solidFill>
                  <a:srgbClr val="000066"/>
                </a:solidFill>
              </a:rPr>
              <a:t> </a:t>
            </a:r>
            <a:r>
              <a:rPr lang="en-US" sz="1700" dirty="0">
                <a:solidFill>
                  <a:srgbClr val="000066"/>
                </a:solidFill>
              </a:rPr>
              <a:t>distribution</a:t>
            </a:r>
            <a:endParaRPr lang="en-US" sz="1700" dirty="0"/>
          </a:p>
        </p:txBody>
      </p:sp>
      <p:sp>
        <p:nvSpPr>
          <p:cNvPr id="7175" name="Rectangle 6"/>
          <p:cNvSpPr>
            <a:spLocks noChangeArrowheads="1"/>
          </p:cNvSpPr>
          <p:nvPr/>
        </p:nvSpPr>
        <p:spPr bwMode="auto">
          <a:xfrm>
            <a:off x="768350" y="1066800"/>
            <a:ext cx="2539478" cy="436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700" b="1" dirty="0" smtClean="0">
                <a:solidFill>
                  <a:schemeClr val="accent2"/>
                </a:solidFill>
              </a:rPr>
              <a:t>Exponential</a:t>
            </a:r>
            <a:r>
              <a:rPr lang="en-US" sz="1700" dirty="0" smtClean="0">
                <a:solidFill>
                  <a:srgbClr val="000066"/>
                </a:solidFill>
              </a:rPr>
              <a:t> </a:t>
            </a:r>
            <a:r>
              <a:rPr lang="en-US" sz="1700" dirty="0">
                <a:solidFill>
                  <a:srgbClr val="000066"/>
                </a:solidFill>
              </a:rPr>
              <a:t>distribution</a:t>
            </a:r>
            <a:endParaRPr lang="en-US" sz="1700" dirty="0"/>
          </a:p>
        </p:txBody>
      </p:sp>
      <p:sp>
        <p:nvSpPr>
          <p:cNvPr id="717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7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78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228600" y="2514600"/>
            <a:ext cx="8897938" cy="4356100"/>
            <a:chOff x="474004" y="2515968"/>
            <a:chExt cx="8898596" cy="4356319"/>
          </a:xfrm>
        </p:grpSpPr>
        <p:graphicFrame>
          <p:nvGraphicFramePr>
            <p:cNvPr id="7170" name="Object 2"/>
            <p:cNvGraphicFramePr>
              <a:graphicFrameLocks noChangeAspect="1"/>
            </p:cNvGraphicFramePr>
            <p:nvPr/>
          </p:nvGraphicFramePr>
          <p:xfrm>
            <a:off x="4318000" y="2516187"/>
            <a:ext cx="5054600" cy="4356100"/>
          </p:xfrm>
          <a:graphic>
            <a:graphicData uri="http://schemas.openxmlformats.org/presentationml/2006/ole">
              <p:oleObj spid="_x0000_s260098" r:id="rId4" imgW="3530880" imgH="3042720" progId="">
                <p:embed/>
              </p:oleObj>
            </a:graphicData>
          </a:graphic>
        </p:graphicFrame>
        <p:graphicFrame>
          <p:nvGraphicFramePr>
            <p:cNvPr id="7171" name="Object 12"/>
            <p:cNvGraphicFramePr>
              <a:graphicFrameLocks noChangeAspect="1"/>
            </p:cNvGraphicFramePr>
            <p:nvPr/>
          </p:nvGraphicFramePr>
          <p:xfrm>
            <a:off x="474004" y="2515968"/>
            <a:ext cx="4597400" cy="4356100"/>
          </p:xfrm>
          <a:graphic>
            <a:graphicData uri="http://schemas.openxmlformats.org/presentationml/2006/ole">
              <p:oleObj spid="_x0000_s260099" r:id="rId5" imgW="3530880" imgH="3042720" progId="">
                <p:embed/>
              </p:oleObj>
            </a:graphicData>
          </a:graphic>
        </p:graphicFrame>
      </p:grp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5368" y="1618624"/>
            <a:ext cx="3162300" cy="86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0101" name="Picture 5"/>
          <p:cNvPicPr>
            <a:picLocks noChangeAspect="1" noChangeArrowheads="1"/>
          </p:cNvPicPr>
          <p:nvPr/>
        </p:nvPicPr>
        <p:blipFill>
          <a:blip r:embed="rId7" cstate="print">
            <a:lum/>
          </a:blip>
          <a:srcRect/>
          <a:stretch>
            <a:fillRect/>
          </a:stretch>
        </p:blipFill>
        <p:spPr bwMode="auto">
          <a:xfrm>
            <a:off x="5158740" y="1725304"/>
            <a:ext cx="3375660" cy="73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10"/>
          <p:cNvSpPr>
            <a:spLocks noChangeArrowheads="1"/>
          </p:cNvSpPr>
          <p:nvPr/>
        </p:nvSpPr>
        <p:spPr bwMode="auto">
          <a:xfrm>
            <a:off x="681670" y="268069"/>
            <a:ext cx="727314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accent2"/>
                </a:solidFill>
              </a:rPr>
              <a:t>Lognormal distribution </a:t>
            </a:r>
            <a:endParaRPr lang="en-US" sz="2400" b="1" dirty="0" smtClean="0">
              <a:solidFill>
                <a:schemeClr val="accent2"/>
              </a:solidFill>
            </a:endParaRPr>
          </a:p>
          <a:p>
            <a:r>
              <a:rPr lang="en-US" sz="2400" b="1" dirty="0" smtClean="0">
                <a:solidFill>
                  <a:schemeClr val="accent2"/>
                </a:solidFill>
              </a:rPr>
              <a:t>                   </a:t>
            </a:r>
            <a:r>
              <a:rPr lang="en-US" sz="2100" dirty="0" smtClean="0">
                <a:solidFill>
                  <a:schemeClr val="accent2"/>
                </a:solidFill>
              </a:rPr>
              <a:t>is </a:t>
            </a:r>
            <a:r>
              <a:rPr lang="en-US" sz="2100" dirty="0">
                <a:solidFill>
                  <a:schemeClr val="accent2"/>
                </a:solidFill>
              </a:rPr>
              <a:t>a consequence of </a:t>
            </a:r>
            <a:r>
              <a:rPr lang="en-US" sz="2100" b="1" dirty="0">
                <a:solidFill>
                  <a:schemeClr val="accent2"/>
                </a:solidFill>
              </a:rPr>
              <a:t>Central Limit Theorem  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0" y="1600200"/>
            <a:ext cx="22749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Sum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of random variables</a:t>
            </a:r>
            <a:r>
              <a:rPr lang="en-US" b="1" dirty="0" smtClean="0">
                <a:solidFill>
                  <a:schemeClr val="accent2"/>
                </a:solidFill>
              </a:rPr>
              <a:t> </a:t>
            </a:r>
            <a:endParaRPr lang="en-US" i="1" dirty="0">
              <a:solidFill>
                <a:schemeClr val="accent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59306" y="1600200"/>
            <a:ext cx="24416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Normal distribution  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 </a:t>
            </a:r>
            <a:endParaRPr lang="en-US" i="1" dirty="0">
              <a:solidFill>
                <a:schemeClr val="accent2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62600" y="3849469"/>
            <a:ext cx="28392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Lognormal distribution  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 </a:t>
            </a:r>
            <a:endParaRPr lang="en-US" i="1" dirty="0">
              <a:solidFill>
                <a:schemeClr val="accent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2000" y="3835821"/>
            <a:ext cx="22749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Product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of random variables</a:t>
            </a:r>
            <a:r>
              <a:rPr lang="en-US" b="1" dirty="0" smtClean="0">
                <a:solidFill>
                  <a:schemeClr val="accent2"/>
                </a:solidFill>
              </a:rPr>
              <a:t> </a:t>
            </a:r>
            <a:endParaRPr lang="en-US" i="1" dirty="0">
              <a:solidFill>
                <a:schemeClr val="accent2"/>
              </a:solidFill>
            </a:endParaRPr>
          </a:p>
        </p:txBody>
      </p:sp>
      <p:pic>
        <p:nvPicPr>
          <p:cNvPr id="47923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438400"/>
            <a:ext cx="3086100" cy="51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92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4552" y="4645016"/>
            <a:ext cx="2682240" cy="563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923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5715000"/>
            <a:ext cx="5090160" cy="541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58164" y="2201840"/>
            <a:ext cx="2796540" cy="124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33688" y="4419600"/>
            <a:ext cx="3779520" cy="1234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0" y="228600"/>
            <a:ext cx="9144000" cy="3111500"/>
            <a:chOff x="0" y="144"/>
            <a:chExt cx="5760" cy="1960"/>
          </a:xfrm>
        </p:grpSpPr>
        <p:sp>
          <p:nvSpPr>
            <p:cNvPr id="2" name="Rectangle 5"/>
            <p:cNvSpPr>
              <a:spLocks noChangeArrowheads="1"/>
            </p:cNvSpPr>
            <p:nvPr/>
          </p:nvSpPr>
          <p:spPr bwMode="auto">
            <a:xfrm>
              <a:off x="384" y="144"/>
              <a:ext cx="5232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500" b="1" dirty="0" err="1">
                  <a:solidFill>
                    <a:schemeClr val="accent2"/>
                  </a:solidFill>
                  <a:latin typeface="+mn-lt"/>
                </a:rPr>
                <a:t>Kolmogoroff</a:t>
              </a:r>
              <a:r>
                <a:rPr lang="en-US" sz="2500" b="1" dirty="0">
                  <a:solidFill>
                    <a:schemeClr val="accent2"/>
                  </a:solidFill>
                  <a:latin typeface="+mn-lt"/>
                </a:rPr>
                <a:t> process (1941)</a:t>
              </a:r>
              <a:endParaRPr lang="en-US" sz="1700" b="1" dirty="0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3088" name="Rectangle 11"/>
            <p:cNvSpPr>
              <a:spLocks noChangeArrowheads="1"/>
            </p:cNvSpPr>
            <p:nvPr/>
          </p:nvSpPr>
          <p:spPr bwMode="auto">
            <a:xfrm>
              <a:off x="0" y="2104"/>
              <a:ext cx="576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089" name="Rectangle 13"/>
            <p:cNvSpPr>
              <a:spLocks noChangeArrowheads="1"/>
            </p:cNvSpPr>
            <p:nvPr/>
          </p:nvSpPr>
          <p:spPr bwMode="auto">
            <a:xfrm>
              <a:off x="0" y="2088"/>
              <a:ext cx="576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pic>
        <p:nvPicPr>
          <p:cNvPr id="32051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248" y="1094096"/>
            <a:ext cx="474345" cy="262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ounded Rectangle 10"/>
          <p:cNvSpPr/>
          <p:nvPr/>
        </p:nvSpPr>
        <p:spPr>
          <a:xfrm>
            <a:off x="1143000" y="1156648"/>
            <a:ext cx="3657600" cy="128520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1039504"/>
            <a:ext cx="304800" cy="33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0" y="228600"/>
            <a:ext cx="9144000" cy="3111500"/>
            <a:chOff x="0" y="144"/>
            <a:chExt cx="5760" cy="1960"/>
          </a:xfrm>
        </p:grpSpPr>
        <p:sp>
          <p:nvSpPr>
            <p:cNvPr id="2" name="Rectangle 5"/>
            <p:cNvSpPr>
              <a:spLocks noChangeArrowheads="1"/>
            </p:cNvSpPr>
            <p:nvPr/>
          </p:nvSpPr>
          <p:spPr bwMode="auto">
            <a:xfrm>
              <a:off x="384" y="144"/>
              <a:ext cx="5232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500" b="1" dirty="0" err="1">
                  <a:solidFill>
                    <a:schemeClr val="accent2"/>
                  </a:solidFill>
                  <a:latin typeface="+mn-lt"/>
                </a:rPr>
                <a:t>Kolmogoroff</a:t>
              </a:r>
              <a:r>
                <a:rPr lang="en-US" sz="2500" b="1" dirty="0">
                  <a:solidFill>
                    <a:schemeClr val="accent2"/>
                  </a:solidFill>
                  <a:latin typeface="+mn-lt"/>
                </a:rPr>
                <a:t> process (1941)</a:t>
              </a:r>
              <a:endParaRPr lang="en-US" sz="1700" b="1" dirty="0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3088" name="Rectangle 11"/>
            <p:cNvSpPr>
              <a:spLocks noChangeArrowheads="1"/>
            </p:cNvSpPr>
            <p:nvPr/>
          </p:nvSpPr>
          <p:spPr bwMode="auto">
            <a:xfrm>
              <a:off x="0" y="2104"/>
              <a:ext cx="576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089" name="Rectangle 13"/>
            <p:cNvSpPr>
              <a:spLocks noChangeArrowheads="1"/>
            </p:cNvSpPr>
            <p:nvPr/>
          </p:nvSpPr>
          <p:spPr bwMode="auto">
            <a:xfrm>
              <a:off x="0" y="2088"/>
              <a:ext cx="576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pic>
        <p:nvPicPr>
          <p:cNvPr id="5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248" y="1094096"/>
            <a:ext cx="474345" cy="262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04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208" y="1322696"/>
            <a:ext cx="468630" cy="23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ounded Rectangle 13"/>
          <p:cNvSpPr/>
          <p:nvPr/>
        </p:nvSpPr>
        <p:spPr>
          <a:xfrm>
            <a:off x="1143000" y="1156648"/>
            <a:ext cx="3657600" cy="128520"/>
          </a:xfrm>
          <a:prstGeom prst="roundRect">
            <a:avLst/>
          </a:prstGeom>
          <a:solidFill>
            <a:srgbClr val="FF0000">
              <a:alpha val="2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57"/>
          <p:cNvGrpSpPr/>
          <p:nvPr/>
        </p:nvGrpSpPr>
        <p:grpSpPr>
          <a:xfrm>
            <a:off x="1155968" y="1371600"/>
            <a:ext cx="3712872" cy="128520"/>
            <a:chOff x="1115024" y="1371600"/>
            <a:chExt cx="3712872" cy="128520"/>
          </a:xfrm>
        </p:grpSpPr>
        <p:sp>
          <p:nvSpPr>
            <p:cNvPr id="16" name="Rounded Rectangle 15"/>
            <p:cNvSpPr/>
            <p:nvPr/>
          </p:nvSpPr>
          <p:spPr>
            <a:xfrm>
              <a:off x="1115024" y="1371600"/>
              <a:ext cx="1920240" cy="128520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090536" y="1371600"/>
              <a:ext cx="1737360" cy="128520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1039504"/>
            <a:ext cx="304800" cy="33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0" y="228600"/>
            <a:ext cx="9144000" cy="3111500"/>
            <a:chOff x="0" y="144"/>
            <a:chExt cx="5760" cy="1960"/>
          </a:xfrm>
        </p:grpSpPr>
        <p:sp>
          <p:nvSpPr>
            <p:cNvPr id="2" name="Rectangle 5"/>
            <p:cNvSpPr>
              <a:spLocks noChangeArrowheads="1"/>
            </p:cNvSpPr>
            <p:nvPr/>
          </p:nvSpPr>
          <p:spPr bwMode="auto">
            <a:xfrm>
              <a:off x="384" y="144"/>
              <a:ext cx="5232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500" b="1" dirty="0" err="1">
                  <a:solidFill>
                    <a:schemeClr val="accent2"/>
                  </a:solidFill>
                  <a:latin typeface="+mn-lt"/>
                </a:rPr>
                <a:t>Kolmogoroff</a:t>
              </a:r>
              <a:r>
                <a:rPr lang="en-US" sz="2500" b="1" dirty="0">
                  <a:solidFill>
                    <a:schemeClr val="accent2"/>
                  </a:solidFill>
                  <a:latin typeface="+mn-lt"/>
                </a:rPr>
                <a:t> process (1941)</a:t>
              </a:r>
              <a:endParaRPr lang="en-US" sz="1700" b="1" dirty="0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3088" name="Rectangle 11"/>
            <p:cNvSpPr>
              <a:spLocks noChangeArrowheads="1"/>
            </p:cNvSpPr>
            <p:nvPr/>
          </p:nvSpPr>
          <p:spPr bwMode="auto">
            <a:xfrm>
              <a:off x="0" y="2104"/>
              <a:ext cx="576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089" name="Rectangle 13"/>
            <p:cNvSpPr>
              <a:spLocks noChangeArrowheads="1"/>
            </p:cNvSpPr>
            <p:nvPr/>
          </p:nvSpPr>
          <p:spPr bwMode="auto">
            <a:xfrm>
              <a:off x="0" y="2088"/>
              <a:ext cx="576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pic>
        <p:nvPicPr>
          <p:cNvPr id="5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248" y="1094096"/>
            <a:ext cx="474345" cy="262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208" y="1322696"/>
            <a:ext cx="468630" cy="23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146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1545608"/>
            <a:ext cx="502920" cy="245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TextBox 60"/>
          <p:cNvSpPr txBox="1"/>
          <p:nvPr/>
        </p:nvSpPr>
        <p:spPr>
          <a:xfrm>
            <a:off x="5486400" y="762000"/>
            <a:ext cx="3429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Assumption</a:t>
            </a:r>
            <a:r>
              <a:rPr lang="en-US" dirty="0" smtClean="0">
                <a:solidFill>
                  <a:schemeClr val="accent2"/>
                </a:solidFill>
              </a:rPr>
              <a:t>:</a:t>
            </a:r>
          </a:p>
          <a:p>
            <a:endParaRPr lang="en-US" sz="800" dirty="0" smtClean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Probability to split any </a:t>
            </a:r>
            <a:r>
              <a:rPr lang="en-US" dirty="0" err="1" smtClean="0">
                <a:solidFill>
                  <a:schemeClr val="accent2"/>
                </a:solidFill>
              </a:rPr>
              <a:t>exon</a:t>
            </a:r>
            <a:r>
              <a:rPr lang="en-US" dirty="0" smtClean="0">
                <a:solidFill>
                  <a:schemeClr val="accent2"/>
                </a:solidFill>
              </a:rPr>
              <a:t> is </a:t>
            </a:r>
            <a:r>
              <a:rPr lang="en-US" i="1" dirty="0" smtClean="0">
                <a:solidFill>
                  <a:schemeClr val="accent2"/>
                </a:solidFill>
              </a:rPr>
              <a:t>Independent of </a:t>
            </a:r>
            <a:r>
              <a:rPr lang="en-US" i="1" dirty="0" err="1" smtClean="0">
                <a:solidFill>
                  <a:schemeClr val="accent2"/>
                </a:solidFill>
              </a:rPr>
              <a:t>exon</a:t>
            </a:r>
            <a:r>
              <a:rPr lang="en-US" i="1" dirty="0" smtClean="0">
                <a:solidFill>
                  <a:schemeClr val="accent2"/>
                </a:solidFill>
              </a:rPr>
              <a:t> size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143000" y="1156648"/>
            <a:ext cx="3657600" cy="128520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1155968" y="1371600"/>
            <a:ext cx="1920240" cy="128520"/>
          </a:xfrm>
          <a:prstGeom prst="roundRect">
            <a:avLst/>
          </a:prstGeom>
          <a:solidFill>
            <a:srgbClr val="FF0000">
              <a:alpha val="2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3131480" y="1371600"/>
            <a:ext cx="1737360" cy="128520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1039504"/>
            <a:ext cx="304800" cy="33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ounded Rectangle 29"/>
          <p:cNvSpPr/>
          <p:nvPr/>
        </p:nvSpPr>
        <p:spPr>
          <a:xfrm>
            <a:off x="1156648" y="1602472"/>
            <a:ext cx="914400" cy="128520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3182656" y="1602472"/>
            <a:ext cx="1737360" cy="128520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2126320" y="1600200"/>
            <a:ext cx="1005840" cy="128520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0" y="228600"/>
            <a:ext cx="9144000" cy="3111500"/>
            <a:chOff x="0" y="144"/>
            <a:chExt cx="5760" cy="1960"/>
          </a:xfrm>
        </p:grpSpPr>
        <p:sp>
          <p:nvSpPr>
            <p:cNvPr id="2" name="Rectangle 5"/>
            <p:cNvSpPr>
              <a:spLocks noChangeArrowheads="1"/>
            </p:cNvSpPr>
            <p:nvPr/>
          </p:nvSpPr>
          <p:spPr bwMode="auto">
            <a:xfrm>
              <a:off x="384" y="144"/>
              <a:ext cx="5232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500" b="1" dirty="0" err="1">
                  <a:solidFill>
                    <a:schemeClr val="accent2"/>
                  </a:solidFill>
                  <a:latin typeface="+mn-lt"/>
                </a:rPr>
                <a:t>Kolmogoroff</a:t>
              </a:r>
              <a:r>
                <a:rPr lang="en-US" sz="2500" b="1" dirty="0">
                  <a:solidFill>
                    <a:schemeClr val="accent2"/>
                  </a:solidFill>
                  <a:latin typeface="+mn-lt"/>
                </a:rPr>
                <a:t> process (1941)</a:t>
              </a:r>
              <a:endParaRPr lang="en-US" sz="1700" b="1" dirty="0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3088" name="Rectangle 11"/>
            <p:cNvSpPr>
              <a:spLocks noChangeArrowheads="1"/>
            </p:cNvSpPr>
            <p:nvPr/>
          </p:nvSpPr>
          <p:spPr bwMode="auto">
            <a:xfrm>
              <a:off x="0" y="2104"/>
              <a:ext cx="576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089" name="Rectangle 13"/>
            <p:cNvSpPr>
              <a:spLocks noChangeArrowheads="1"/>
            </p:cNvSpPr>
            <p:nvPr/>
          </p:nvSpPr>
          <p:spPr bwMode="auto">
            <a:xfrm>
              <a:off x="0" y="2088"/>
              <a:ext cx="576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pic>
        <p:nvPicPr>
          <p:cNvPr id="532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048" y="1752600"/>
            <a:ext cx="55435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248" y="1094096"/>
            <a:ext cx="474345" cy="262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208" y="1322696"/>
            <a:ext cx="468630" cy="23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1545608"/>
            <a:ext cx="502920" cy="245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TextBox 61"/>
          <p:cNvSpPr txBox="1"/>
          <p:nvPr/>
        </p:nvSpPr>
        <p:spPr>
          <a:xfrm>
            <a:off x="5486400" y="762000"/>
            <a:ext cx="3429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Assumption</a:t>
            </a:r>
            <a:r>
              <a:rPr lang="en-US" dirty="0" smtClean="0">
                <a:solidFill>
                  <a:schemeClr val="accent2"/>
                </a:solidFill>
              </a:rPr>
              <a:t>:</a:t>
            </a:r>
          </a:p>
          <a:p>
            <a:endParaRPr lang="en-US" sz="800" dirty="0" smtClean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Probability to split any </a:t>
            </a:r>
            <a:r>
              <a:rPr lang="en-US" dirty="0" err="1" smtClean="0">
                <a:solidFill>
                  <a:schemeClr val="accent2"/>
                </a:solidFill>
              </a:rPr>
              <a:t>exon</a:t>
            </a:r>
            <a:r>
              <a:rPr lang="en-US" dirty="0" smtClean="0">
                <a:solidFill>
                  <a:schemeClr val="accent2"/>
                </a:solidFill>
              </a:rPr>
              <a:t> is </a:t>
            </a:r>
            <a:r>
              <a:rPr lang="en-US" i="1" dirty="0" smtClean="0">
                <a:solidFill>
                  <a:schemeClr val="accent2"/>
                </a:solidFill>
              </a:rPr>
              <a:t>Independent of </a:t>
            </a:r>
            <a:r>
              <a:rPr lang="en-US" i="1" dirty="0" err="1" smtClean="0">
                <a:solidFill>
                  <a:schemeClr val="accent2"/>
                </a:solidFill>
              </a:rPr>
              <a:t>exon</a:t>
            </a:r>
            <a:r>
              <a:rPr lang="en-US" i="1" dirty="0" smtClean="0">
                <a:solidFill>
                  <a:schemeClr val="accent2"/>
                </a:solidFill>
              </a:rPr>
              <a:t> size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1143000" y="1156648"/>
            <a:ext cx="3657600" cy="128520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1155968" y="1371600"/>
            <a:ext cx="1920240" cy="128520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3131480" y="1371600"/>
            <a:ext cx="1737360" cy="128520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05400" y="1039504"/>
            <a:ext cx="304800" cy="33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Rounded Rectangle 40"/>
          <p:cNvSpPr/>
          <p:nvPr/>
        </p:nvSpPr>
        <p:spPr>
          <a:xfrm>
            <a:off x="1156648" y="1602472"/>
            <a:ext cx="914400" cy="128520"/>
          </a:xfrm>
          <a:prstGeom prst="roundRect">
            <a:avLst/>
          </a:prstGeom>
          <a:solidFill>
            <a:srgbClr val="FF0000">
              <a:alpha val="2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3182656" y="1602472"/>
            <a:ext cx="1737360" cy="128520"/>
          </a:xfrm>
          <a:prstGeom prst="roundRect">
            <a:avLst/>
          </a:prstGeom>
          <a:solidFill>
            <a:srgbClr val="FF0000">
              <a:alpha val="2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2126320" y="1600200"/>
            <a:ext cx="1005840" cy="128520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6"/>
          <p:cNvGrpSpPr/>
          <p:nvPr/>
        </p:nvGrpSpPr>
        <p:grpSpPr>
          <a:xfrm>
            <a:off x="1164608" y="1820840"/>
            <a:ext cx="3879832" cy="136480"/>
            <a:chOff x="1164608" y="1820840"/>
            <a:chExt cx="3879832" cy="136480"/>
          </a:xfrm>
        </p:grpSpPr>
        <p:sp>
          <p:nvSpPr>
            <p:cNvPr id="48" name="Rounded Rectangle 47"/>
            <p:cNvSpPr/>
            <p:nvPr/>
          </p:nvSpPr>
          <p:spPr>
            <a:xfrm>
              <a:off x="2188872" y="1820840"/>
              <a:ext cx="1005840" cy="128520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3258856" y="1823112"/>
              <a:ext cx="1785584" cy="134208"/>
              <a:chOff x="3258856" y="1823112"/>
              <a:chExt cx="1785584" cy="134208"/>
            </a:xfrm>
          </p:grpSpPr>
          <p:sp>
            <p:nvSpPr>
              <p:cNvPr id="46" name="Rounded Rectangle 45"/>
              <p:cNvSpPr/>
              <p:nvPr/>
            </p:nvSpPr>
            <p:spPr>
              <a:xfrm>
                <a:off x="3258856" y="1823112"/>
                <a:ext cx="731520" cy="128520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ounded Rectangle 60"/>
              <p:cNvSpPr/>
              <p:nvPr/>
            </p:nvSpPr>
            <p:spPr>
              <a:xfrm>
                <a:off x="4038600" y="1828800"/>
                <a:ext cx="1005840" cy="128520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>
              <a:off x="1164608" y="1823112"/>
              <a:ext cx="960352" cy="134208"/>
              <a:chOff x="1164608" y="1823112"/>
              <a:chExt cx="960352" cy="134208"/>
            </a:xfrm>
          </p:grpSpPr>
          <p:sp>
            <p:nvSpPr>
              <p:cNvPr id="44" name="Rounded Rectangle 43"/>
              <p:cNvSpPr/>
              <p:nvPr/>
            </p:nvSpPr>
            <p:spPr>
              <a:xfrm>
                <a:off x="1164608" y="1823112"/>
                <a:ext cx="365760" cy="128520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ounded Rectangle 64"/>
              <p:cNvSpPr/>
              <p:nvPr/>
            </p:nvSpPr>
            <p:spPr>
              <a:xfrm>
                <a:off x="1576320" y="1828800"/>
                <a:ext cx="548640" cy="128520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33400" y="304800"/>
            <a:ext cx="8077200" cy="58674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190500" dist="177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78395" y="538401"/>
            <a:ext cx="7127405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00" b="1" dirty="0" smtClean="0">
                <a:solidFill>
                  <a:schemeClr val="accent2"/>
                </a:solidFill>
              </a:rPr>
              <a:t> Outline</a:t>
            </a:r>
          </a:p>
          <a:p>
            <a:endParaRPr lang="en-US" sz="1500" b="1" dirty="0" smtClean="0">
              <a:solidFill>
                <a:schemeClr val="accent2"/>
              </a:solidFill>
            </a:endParaRPr>
          </a:p>
          <a:p>
            <a:pPr marL="519113" indent="-519113">
              <a:buFont typeface="Arial" pitchFamily="34" charset="0"/>
              <a:buChar char="•"/>
            </a:pPr>
            <a:r>
              <a:rPr lang="en-US" sz="2100" dirty="0" smtClean="0">
                <a:solidFill>
                  <a:schemeClr val="accent2"/>
                </a:solidFill>
              </a:rPr>
              <a:t>Global and local approaches in analysis of genetic information</a:t>
            </a:r>
          </a:p>
          <a:p>
            <a:pPr marL="519113" indent="-519113">
              <a:buFont typeface="Arial" pitchFamily="34" charset="0"/>
              <a:buChar char="•"/>
            </a:pPr>
            <a:endParaRPr lang="en-US" sz="1200" dirty="0" smtClean="0">
              <a:solidFill>
                <a:schemeClr val="accent2"/>
              </a:solidFill>
            </a:endParaRPr>
          </a:p>
          <a:p>
            <a:pPr marL="519113" indent="-519113">
              <a:buFont typeface="Arial" pitchFamily="34" charset="0"/>
              <a:buChar char="•"/>
            </a:pPr>
            <a:r>
              <a:rPr lang="en-US" sz="2100" dirty="0" smtClean="0">
                <a:solidFill>
                  <a:schemeClr val="accent2"/>
                </a:solidFill>
              </a:rPr>
              <a:t>Vocabulary of contemporary genetics: </a:t>
            </a:r>
            <a:br>
              <a:rPr lang="en-US" sz="2100" dirty="0" smtClean="0">
                <a:solidFill>
                  <a:schemeClr val="accent2"/>
                </a:solidFill>
              </a:rPr>
            </a:br>
            <a:r>
              <a:rPr lang="en-US" sz="2100" dirty="0" smtClean="0">
                <a:solidFill>
                  <a:schemeClr val="accent2"/>
                </a:solidFill>
              </a:rPr>
              <a:t>  </a:t>
            </a:r>
            <a:r>
              <a:rPr lang="en-US" i="1" dirty="0" err="1" smtClean="0">
                <a:solidFill>
                  <a:schemeClr val="accent2"/>
                </a:solidFill>
              </a:rPr>
              <a:t>Exons</a:t>
            </a:r>
            <a:r>
              <a:rPr lang="en-US" i="1" dirty="0" smtClean="0">
                <a:solidFill>
                  <a:schemeClr val="accent2"/>
                </a:solidFill>
              </a:rPr>
              <a:t> and </a:t>
            </a:r>
            <a:r>
              <a:rPr lang="en-US" i="1" dirty="0" err="1" smtClean="0">
                <a:solidFill>
                  <a:schemeClr val="accent2"/>
                </a:solidFill>
              </a:rPr>
              <a:t>Introns</a:t>
            </a:r>
            <a:endParaRPr lang="en-US" i="1" dirty="0" smtClean="0">
              <a:solidFill>
                <a:schemeClr val="accent2"/>
              </a:solidFill>
            </a:endParaRPr>
          </a:p>
          <a:p>
            <a:pPr marL="519113" indent="-519113">
              <a:buFont typeface="Arial" pitchFamily="34" charset="0"/>
              <a:buChar char="•"/>
            </a:pPr>
            <a:endParaRPr lang="en-US" sz="1200" dirty="0" smtClean="0">
              <a:solidFill>
                <a:schemeClr val="accent2"/>
              </a:solidFill>
            </a:endParaRPr>
          </a:p>
          <a:p>
            <a:pPr marL="519113" indent="-519113">
              <a:buFont typeface="Arial" pitchFamily="34" charset="0"/>
              <a:buChar char="•"/>
            </a:pPr>
            <a:r>
              <a:rPr lang="en-US" sz="2100" dirty="0" smtClean="0">
                <a:solidFill>
                  <a:schemeClr val="accent2"/>
                </a:solidFill>
              </a:rPr>
              <a:t>What we can learn from </a:t>
            </a:r>
            <a:r>
              <a:rPr lang="en-US" sz="2100" dirty="0" err="1" smtClean="0">
                <a:solidFill>
                  <a:schemeClr val="accent2"/>
                </a:solidFill>
              </a:rPr>
              <a:t>exon</a:t>
            </a:r>
            <a:r>
              <a:rPr lang="en-US" sz="2100" dirty="0" smtClean="0">
                <a:solidFill>
                  <a:schemeClr val="accent2"/>
                </a:solidFill>
              </a:rPr>
              <a:t> size distributions?</a:t>
            </a:r>
            <a:br>
              <a:rPr lang="en-US" sz="2100" dirty="0" smtClean="0">
                <a:solidFill>
                  <a:schemeClr val="accent2"/>
                </a:solidFill>
              </a:rPr>
            </a:br>
            <a:r>
              <a:rPr lang="en-US" sz="2100" dirty="0" smtClean="0">
                <a:solidFill>
                  <a:schemeClr val="accent2"/>
                </a:solidFill>
              </a:rPr>
              <a:t>  </a:t>
            </a:r>
            <a:r>
              <a:rPr lang="en-US" i="1" dirty="0" smtClean="0">
                <a:solidFill>
                  <a:schemeClr val="accent2"/>
                </a:solidFill>
              </a:rPr>
              <a:t>Lognormal pattern and two </a:t>
            </a:r>
            <a:r>
              <a:rPr lang="en-US" i="1" dirty="0" err="1" smtClean="0">
                <a:solidFill>
                  <a:schemeClr val="accent2"/>
                </a:solidFill>
              </a:rPr>
              <a:t>clases</a:t>
            </a:r>
            <a:r>
              <a:rPr lang="en-US" i="1" dirty="0" smtClean="0">
                <a:solidFill>
                  <a:schemeClr val="accent2"/>
                </a:solidFill>
              </a:rPr>
              <a:t> of </a:t>
            </a:r>
            <a:r>
              <a:rPr lang="en-US" i="1" dirty="0" err="1" smtClean="0">
                <a:solidFill>
                  <a:schemeClr val="accent2"/>
                </a:solidFill>
              </a:rPr>
              <a:t>exons</a:t>
            </a:r>
            <a:endParaRPr lang="en-US" i="1" dirty="0" smtClean="0">
              <a:solidFill>
                <a:schemeClr val="accent2"/>
              </a:solidFill>
            </a:endParaRPr>
          </a:p>
          <a:p>
            <a:pPr marL="519113" indent="-519113">
              <a:buFont typeface="Arial" pitchFamily="34" charset="0"/>
              <a:buChar char="•"/>
            </a:pPr>
            <a:endParaRPr lang="en-US" sz="1200" i="1" dirty="0" smtClean="0">
              <a:solidFill>
                <a:schemeClr val="accent2"/>
              </a:solidFill>
            </a:endParaRPr>
          </a:p>
          <a:p>
            <a:pPr marL="519113" indent="-519113">
              <a:buFont typeface="Arial" pitchFamily="34" charset="0"/>
              <a:buChar char="•"/>
            </a:pPr>
            <a:r>
              <a:rPr lang="en-US" sz="2100" dirty="0" smtClean="0">
                <a:solidFill>
                  <a:schemeClr val="accent2"/>
                </a:solidFill>
              </a:rPr>
              <a:t>How we can model </a:t>
            </a:r>
            <a:r>
              <a:rPr lang="en-US" sz="2100" dirty="0" err="1" smtClean="0">
                <a:solidFill>
                  <a:schemeClr val="accent2"/>
                </a:solidFill>
              </a:rPr>
              <a:t>exon</a:t>
            </a:r>
            <a:r>
              <a:rPr lang="en-US" sz="2100" dirty="0" smtClean="0">
                <a:solidFill>
                  <a:schemeClr val="accent2"/>
                </a:solidFill>
              </a:rPr>
              <a:t> size distributions </a:t>
            </a:r>
            <a:br>
              <a:rPr lang="en-US" sz="2100" dirty="0" smtClean="0">
                <a:solidFill>
                  <a:schemeClr val="accent2"/>
                </a:solidFill>
              </a:rPr>
            </a:br>
            <a:r>
              <a:rPr lang="en-US" sz="2100" dirty="0" smtClean="0">
                <a:solidFill>
                  <a:schemeClr val="accent2"/>
                </a:solidFill>
              </a:rPr>
              <a:t>of real genomes?</a:t>
            </a:r>
          </a:p>
          <a:p>
            <a:pPr marL="519113" indent="-519113">
              <a:buFont typeface="Arial" pitchFamily="34" charset="0"/>
              <a:buChar char="•"/>
            </a:pPr>
            <a:endParaRPr lang="en-US" sz="1200" i="1" dirty="0" smtClean="0">
              <a:solidFill>
                <a:schemeClr val="accent2"/>
              </a:solidFill>
            </a:endParaRPr>
          </a:p>
          <a:p>
            <a:pPr marL="519113" indent="-519113">
              <a:buFont typeface="Arial" pitchFamily="34" charset="0"/>
              <a:buChar char="•"/>
            </a:pPr>
            <a:r>
              <a:rPr lang="en-US" sz="2100" dirty="0" smtClean="0">
                <a:solidFill>
                  <a:schemeClr val="accent2"/>
                </a:solidFill>
              </a:rPr>
              <a:t>What could be the biological reason for observed pattern of </a:t>
            </a:r>
            <a:r>
              <a:rPr lang="en-US" sz="2100" dirty="0" err="1" smtClean="0">
                <a:solidFill>
                  <a:schemeClr val="accent2"/>
                </a:solidFill>
              </a:rPr>
              <a:t>exons</a:t>
            </a:r>
            <a:r>
              <a:rPr lang="en-US" sz="2100" dirty="0" smtClean="0">
                <a:solidFill>
                  <a:schemeClr val="accent2"/>
                </a:solidFill>
              </a:rPr>
              <a:t> size distributions?</a:t>
            </a:r>
          </a:p>
          <a:p>
            <a:pPr marL="519113" indent="-519113">
              <a:buFont typeface="Arial" pitchFamily="34" charset="0"/>
              <a:buChar char="•"/>
            </a:pPr>
            <a:endParaRPr lang="en-US" sz="1200" dirty="0" smtClean="0">
              <a:solidFill>
                <a:schemeClr val="accent2"/>
              </a:solidFill>
            </a:endParaRPr>
          </a:p>
          <a:p>
            <a:pPr marL="519113" indent="-519113">
              <a:buFont typeface="Arial" pitchFamily="34" charset="0"/>
              <a:buChar char="•"/>
            </a:pPr>
            <a:r>
              <a:rPr lang="en-US" sz="2100" dirty="0" smtClean="0">
                <a:solidFill>
                  <a:schemeClr val="accent2"/>
                </a:solidFill>
              </a:rPr>
              <a:t>Conclusions</a:t>
            </a:r>
            <a:endParaRPr lang="en-US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0" y="228600"/>
            <a:ext cx="9144000" cy="3111500"/>
            <a:chOff x="0" y="144"/>
            <a:chExt cx="5760" cy="1960"/>
          </a:xfrm>
        </p:grpSpPr>
        <p:sp>
          <p:nvSpPr>
            <p:cNvPr id="2" name="Rectangle 5"/>
            <p:cNvSpPr>
              <a:spLocks noChangeArrowheads="1"/>
            </p:cNvSpPr>
            <p:nvPr/>
          </p:nvSpPr>
          <p:spPr bwMode="auto">
            <a:xfrm>
              <a:off x="384" y="144"/>
              <a:ext cx="5232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500" b="1" dirty="0" err="1">
                  <a:solidFill>
                    <a:schemeClr val="accent2"/>
                  </a:solidFill>
                  <a:latin typeface="+mn-lt"/>
                </a:rPr>
                <a:t>Kolmogoroff</a:t>
              </a:r>
              <a:r>
                <a:rPr lang="en-US" sz="2500" b="1" dirty="0">
                  <a:solidFill>
                    <a:schemeClr val="accent2"/>
                  </a:solidFill>
                  <a:latin typeface="+mn-lt"/>
                </a:rPr>
                <a:t> process (1941)</a:t>
              </a:r>
              <a:endParaRPr lang="en-US" sz="1700" b="1" dirty="0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3088" name="Rectangle 11"/>
            <p:cNvSpPr>
              <a:spLocks noChangeArrowheads="1"/>
            </p:cNvSpPr>
            <p:nvPr/>
          </p:nvSpPr>
          <p:spPr bwMode="auto">
            <a:xfrm>
              <a:off x="0" y="2104"/>
              <a:ext cx="576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089" name="Rectangle 13"/>
            <p:cNvSpPr>
              <a:spLocks noChangeArrowheads="1"/>
            </p:cNvSpPr>
            <p:nvPr/>
          </p:nvSpPr>
          <p:spPr bwMode="auto">
            <a:xfrm>
              <a:off x="0" y="2088"/>
              <a:ext cx="576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pic>
        <p:nvPicPr>
          <p:cNvPr id="5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048" y="1752600"/>
            <a:ext cx="55435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248" y="1094096"/>
            <a:ext cx="474345" cy="262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208" y="1322696"/>
            <a:ext cx="468630" cy="23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1545608"/>
            <a:ext cx="502920" cy="245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350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952" y="1981200"/>
            <a:ext cx="485775" cy="217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TextBox 62"/>
          <p:cNvSpPr txBox="1"/>
          <p:nvPr/>
        </p:nvSpPr>
        <p:spPr>
          <a:xfrm>
            <a:off x="5486400" y="762000"/>
            <a:ext cx="3429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Assumption</a:t>
            </a:r>
            <a:r>
              <a:rPr lang="en-US" dirty="0" smtClean="0">
                <a:solidFill>
                  <a:schemeClr val="accent2"/>
                </a:solidFill>
              </a:rPr>
              <a:t>:</a:t>
            </a:r>
          </a:p>
          <a:p>
            <a:endParaRPr lang="en-US" sz="800" dirty="0" smtClean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Probability to split any </a:t>
            </a:r>
            <a:r>
              <a:rPr lang="en-US" dirty="0" err="1" smtClean="0">
                <a:solidFill>
                  <a:schemeClr val="accent2"/>
                </a:solidFill>
              </a:rPr>
              <a:t>exon</a:t>
            </a:r>
            <a:r>
              <a:rPr lang="en-US" dirty="0" smtClean="0">
                <a:solidFill>
                  <a:schemeClr val="accent2"/>
                </a:solidFill>
              </a:rPr>
              <a:t> is </a:t>
            </a:r>
            <a:r>
              <a:rPr lang="en-US" i="1" dirty="0" smtClean="0">
                <a:solidFill>
                  <a:schemeClr val="accent2"/>
                </a:solidFill>
              </a:rPr>
              <a:t>Independent of </a:t>
            </a:r>
            <a:r>
              <a:rPr lang="en-US" i="1" dirty="0" err="1" smtClean="0">
                <a:solidFill>
                  <a:schemeClr val="accent2"/>
                </a:solidFill>
              </a:rPr>
              <a:t>exon</a:t>
            </a:r>
            <a:r>
              <a:rPr lang="en-US" i="1" dirty="0" smtClean="0">
                <a:solidFill>
                  <a:schemeClr val="accent2"/>
                </a:solidFill>
              </a:rPr>
              <a:t> size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1143000" y="1156648"/>
            <a:ext cx="3657600" cy="128520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>
            <a:off x="1155968" y="1371600"/>
            <a:ext cx="1920240" cy="128520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05400" y="1039504"/>
            <a:ext cx="304800" cy="33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" name="Rounded Rectangle 98"/>
          <p:cNvSpPr/>
          <p:nvPr/>
        </p:nvSpPr>
        <p:spPr>
          <a:xfrm>
            <a:off x="1156648" y="1602472"/>
            <a:ext cx="914400" cy="128520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ounded Rectangle 99"/>
          <p:cNvSpPr/>
          <p:nvPr/>
        </p:nvSpPr>
        <p:spPr>
          <a:xfrm>
            <a:off x="3182656" y="1602472"/>
            <a:ext cx="1737360" cy="128520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ounded Rectangle 100"/>
          <p:cNvSpPr/>
          <p:nvPr/>
        </p:nvSpPr>
        <p:spPr>
          <a:xfrm>
            <a:off x="2126320" y="1600200"/>
            <a:ext cx="1005840" cy="128520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ounded Rectangle 102"/>
          <p:cNvSpPr/>
          <p:nvPr/>
        </p:nvSpPr>
        <p:spPr>
          <a:xfrm>
            <a:off x="2188872" y="1820840"/>
            <a:ext cx="1005840" cy="128520"/>
          </a:xfrm>
          <a:prstGeom prst="roundRect">
            <a:avLst/>
          </a:prstGeom>
          <a:solidFill>
            <a:srgbClr val="FF0000">
              <a:alpha val="2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4" name="Group 63"/>
          <p:cNvGrpSpPr/>
          <p:nvPr/>
        </p:nvGrpSpPr>
        <p:grpSpPr>
          <a:xfrm>
            <a:off x="3258856" y="1823112"/>
            <a:ext cx="1785584" cy="134208"/>
            <a:chOff x="3258856" y="1823112"/>
            <a:chExt cx="1785584" cy="134208"/>
          </a:xfrm>
        </p:grpSpPr>
        <p:sp>
          <p:nvSpPr>
            <p:cNvPr id="108" name="Rounded Rectangle 107"/>
            <p:cNvSpPr/>
            <p:nvPr/>
          </p:nvSpPr>
          <p:spPr>
            <a:xfrm>
              <a:off x="3258856" y="1823112"/>
              <a:ext cx="731520" cy="128520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ounded Rectangle 108"/>
            <p:cNvSpPr/>
            <p:nvPr/>
          </p:nvSpPr>
          <p:spPr>
            <a:xfrm>
              <a:off x="4038600" y="1828800"/>
              <a:ext cx="1005840" cy="128520"/>
            </a:xfrm>
            <a:prstGeom prst="roundRect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Group 65"/>
          <p:cNvGrpSpPr/>
          <p:nvPr/>
        </p:nvGrpSpPr>
        <p:grpSpPr>
          <a:xfrm>
            <a:off x="1164608" y="1823112"/>
            <a:ext cx="960352" cy="134208"/>
            <a:chOff x="1164608" y="1823112"/>
            <a:chExt cx="960352" cy="134208"/>
          </a:xfrm>
        </p:grpSpPr>
        <p:sp>
          <p:nvSpPr>
            <p:cNvPr id="106" name="Rounded Rectangle 105"/>
            <p:cNvSpPr/>
            <p:nvPr/>
          </p:nvSpPr>
          <p:spPr>
            <a:xfrm>
              <a:off x="1164608" y="1823112"/>
              <a:ext cx="365760" cy="128520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ounded Rectangle 106"/>
            <p:cNvSpPr/>
            <p:nvPr/>
          </p:nvSpPr>
          <p:spPr>
            <a:xfrm>
              <a:off x="1576320" y="1828800"/>
              <a:ext cx="548640" cy="128520"/>
            </a:xfrm>
            <a:prstGeom prst="roundRect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0" name="Rounded Rectangle 109"/>
          <p:cNvSpPr/>
          <p:nvPr/>
        </p:nvSpPr>
        <p:spPr>
          <a:xfrm>
            <a:off x="3131480" y="1371600"/>
            <a:ext cx="1737360" cy="128520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ounded Rectangle 112"/>
          <p:cNvSpPr/>
          <p:nvPr/>
        </p:nvSpPr>
        <p:spPr>
          <a:xfrm>
            <a:off x="3358256" y="2048296"/>
            <a:ext cx="731520" cy="128520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ounded Rectangle 115"/>
          <p:cNvSpPr/>
          <p:nvPr/>
        </p:nvSpPr>
        <p:spPr>
          <a:xfrm>
            <a:off x="1156648" y="2048296"/>
            <a:ext cx="365760" cy="128520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9" name="Group 118"/>
          <p:cNvGrpSpPr/>
          <p:nvPr/>
        </p:nvGrpSpPr>
        <p:grpSpPr>
          <a:xfrm>
            <a:off x="4145496" y="2040336"/>
            <a:ext cx="1059984" cy="131936"/>
            <a:chOff x="4030640" y="2053984"/>
            <a:chExt cx="1059984" cy="131936"/>
          </a:xfrm>
        </p:grpSpPr>
        <p:sp>
          <p:nvSpPr>
            <p:cNvPr id="114" name="Rounded Rectangle 113"/>
            <p:cNvSpPr/>
            <p:nvPr/>
          </p:nvSpPr>
          <p:spPr>
            <a:xfrm>
              <a:off x="4030640" y="2053984"/>
              <a:ext cx="548640" cy="128520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4633424" y="2057400"/>
              <a:ext cx="457200" cy="128520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2251424" y="2043752"/>
            <a:ext cx="1054744" cy="130792"/>
            <a:chOff x="2180912" y="2043752"/>
            <a:chExt cx="1054744" cy="130792"/>
          </a:xfrm>
        </p:grpSpPr>
        <p:sp>
          <p:nvSpPr>
            <p:cNvPr id="111" name="Rounded Rectangle 110"/>
            <p:cNvSpPr/>
            <p:nvPr/>
          </p:nvSpPr>
          <p:spPr>
            <a:xfrm>
              <a:off x="2180912" y="2046024"/>
              <a:ext cx="731520" cy="128520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ounded Rectangle 119"/>
            <p:cNvSpPr/>
            <p:nvPr/>
          </p:nvSpPr>
          <p:spPr>
            <a:xfrm>
              <a:off x="2961336" y="2043752"/>
              <a:ext cx="274320" cy="128520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1582008" y="2051712"/>
            <a:ext cx="608240" cy="130792"/>
            <a:chOff x="1568360" y="2051712"/>
            <a:chExt cx="608240" cy="130792"/>
          </a:xfrm>
        </p:grpSpPr>
        <p:sp>
          <p:nvSpPr>
            <p:cNvPr id="117" name="Rounded Rectangle 116"/>
            <p:cNvSpPr/>
            <p:nvPr/>
          </p:nvSpPr>
          <p:spPr>
            <a:xfrm>
              <a:off x="1568360" y="2053984"/>
              <a:ext cx="365760" cy="128520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1993720" y="2051712"/>
              <a:ext cx="182880" cy="128520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0" y="228600"/>
            <a:ext cx="9144000" cy="3111500"/>
            <a:chOff x="0" y="144"/>
            <a:chExt cx="5760" cy="1960"/>
          </a:xfrm>
        </p:grpSpPr>
        <p:sp>
          <p:nvSpPr>
            <p:cNvPr id="2" name="Rectangle 5"/>
            <p:cNvSpPr>
              <a:spLocks noChangeArrowheads="1"/>
            </p:cNvSpPr>
            <p:nvPr/>
          </p:nvSpPr>
          <p:spPr bwMode="auto">
            <a:xfrm>
              <a:off x="384" y="144"/>
              <a:ext cx="5232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500" b="1" dirty="0" err="1">
                  <a:solidFill>
                    <a:schemeClr val="accent2"/>
                  </a:solidFill>
                  <a:latin typeface="+mn-lt"/>
                </a:rPr>
                <a:t>Kolmogoroff</a:t>
              </a:r>
              <a:r>
                <a:rPr lang="en-US" sz="2500" b="1" dirty="0">
                  <a:solidFill>
                    <a:schemeClr val="accent2"/>
                  </a:solidFill>
                  <a:latin typeface="+mn-lt"/>
                </a:rPr>
                <a:t> process (1941)</a:t>
              </a:r>
              <a:endParaRPr lang="en-US" sz="1700" b="1" dirty="0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3088" name="Rectangle 11"/>
            <p:cNvSpPr>
              <a:spLocks noChangeArrowheads="1"/>
            </p:cNvSpPr>
            <p:nvPr/>
          </p:nvSpPr>
          <p:spPr bwMode="auto">
            <a:xfrm>
              <a:off x="0" y="2104"/>
              <a:ext cx="576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089" name="Rectangle 13"/>
            <p:cNvSpPr>
              <a:spLocks noChangeArrowheads="1"/>
            </p:cNvSpPr>
            <p:nvPr/>
          </p:nvSpPr>
          <p:spPr bwMode="auto">
            <a:xfrm>
              <a:off x="0" y="2088"/>
              <a:ext cx="576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pic>
        <p:nvPicPr>
          <p:cNvPr id="5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048" y="1752600"/>
            <a:ext cx="55435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248" y="1094096"/>
            <a:ext cx="474345" cy="262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208" y="1322696"/>
            <a:ext cx="468630" cy="23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1545608"/>
            <a:ext cx="502920" cy="245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350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952" y="1981200"/>
            <a:ext cx="485775" cy="217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TextBox 62"/>
          <p:cNvSpPr txBox="1"/>
          <p:nvPr/>
        </p:nvSpPr>
        <p:spPr>
          <a:xfrm>
            <a:off x="5486400" y="762000"/>
            <a:ext cx="3429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Assumption</a:t>
            </a:r>
            <a:r>
              <a:rPr lang="en-US" dirty="0" smtClean="0">
                <a:solidFill>
                  <a:schemeClr val="accent2"/>
                </a:solidFill>
              </a:rPr>
              <a:t>:</a:t>
            </a:r>
          </a:p>
          <a:p>
            <a:endParaRPr lang="en-US" sz="800" dirty="0" smtClean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Probability to split any </a:t>
            </a:r>
            <a:r>
              <a:rPr lang="en-US" dirty="0" err="1" smtClean="0">
                <a:solidFill>
                  <a:schemeClr val="accent2"/>
                </a:solidFill>
              </a:rPr>
              <a:t>exon</a:t>
            </a:r>
            <a:r>
              <a:rPr lang="en-US" dirty="0" smtClean="0">
                <a:solidFill>
                  <a:schemeClr val="accent2"/>
                </a:solidFill>
              </a:rPr>
              <a:t> is </a:t>
            </a:r>
            <a:r>
              <a:rPr lang="en-US" i="1" dirty="0" smtClean="0">
                <a:solidFill>
                  <a:schemeClr val="accent2"/>
                </a:solidFill>
              </a:rPr>
              <a:t>Independent of </a:t>
            </a:r>
            <a:r>
              <a:rPr lang="en-US" i="1" dirty="0" err="1" smtClean="0">
                <a:solidFill>
                  <a:schemeClr val="accent2"/>
                </a:solidFill>
              </a:rPr>
              <a:t>exon</a:t>
            </a:r>
            <a:r>
              <a:rPr lang="en-US" i="1" dirty="0" smtClean="0">
                <a:solidFill>
                  <a:schemeClr val="accent2"/>
                </a:solidFill>
              </a:rPr>
              <a:t> size</a:t>
            </a:r>
          </a:p>
        </p:txBody>
      </p:sp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1304" y="2168856"/>
            <a:ext cx="502920" cy="262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6" name="Group 55"/>
          <p:cNvGrpSpPr/>
          <p:nvPr/>
        </p:nvGrpSpPr>
        <p:grpSpPr>
          <a:xfrm>
            <a:off x="1143000" y="1039504"/>
            <a:ext cx="4267200" cy="1349992"/>
            <a:chOff x="1143000" y="1039504"/>
            <a:chExt cx="4267200" cy="1349992"/>
          </a:xfrm>
        </p:grpSpPr>
        <p:sp>
          <p:nvSpPr>
            <p:cNvPr id="55" name="Rounded Rectangle 54"/>
            <p:cNvSpPr/>
            <p:nvPr/>
          </p:nvSpPr>
          <p:spPr>
            <a:xfrm>
              <a:off x="1143000" y="1156648"/>
              <a:ext cx="3657600" cy="128520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1155968" y="1371600"/>
              <a:ext cx="1920240" cy="128520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2" name="Picture 6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105400" y="1039504"/>
              <a:ext cx="304800" cy="335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9" name="Rounded Rectangle 98"/>
            <p:cNvSpPr/>
            <p:nvPr/>
          </p:nvSpPr>
          <p:spPr>
            <a:xfrm>
              <a:off x="1156648" y="1602472"/>
              <a:ext cx="914400" cy="128520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ounded Rectangle 99"/>
            <p:cNvSpPr/>
            <p:nvPr/>
          </p:nvSpPr>
          <p:spPr>
            <a:xfrm>
              <a:off x="3182656" y="1602472"/>
              <a:ext cx="1737360" cy="128520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ounded Rectangle 100"/>
            <p:cNvSpPr/>
            <p:nvPr/>
          </p:nvSpPr>
          <p:spPr>
            <a:xfrm>
              <a:off x="2126320" y="1600200"/>
              <a:ext cx="1005840" cy="128520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ounded Rectangle 102"/>
            <p:cNvSpPr/>
            <p:nvPr/>
          </p:nvSpPr>
          <p:spPr>
            <a:xfrm>
              <a:off x="2188872" y="1820840"/>
              <a:ext cx="1005840" cy="128520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63"/>
            <p:cNvGrpSpPr/>
            <p:nvPr/>
          </p:nvGrpSpPr>
          <p:grpSpPr>
            <a:xfrm>
              <a:off x="3258856" y="1823112"/>
              <a:ext cx="1785584" cy="134208"/>
              <a:chOff x="3258856" y="1823112"/>
              <a:chExt cx="1785584" cy="134208"/>
            </a:xfrm>
          </p:grpSpPr>
          <p:sp>
            <p:nvSpPr>
              <p:cNvPr id="108" name="Rounded Rectangle 107"/>
              <p:cNvSpPr/>
              <p:nvPr/>
            </p:nvSpPr>
            <p:spPr>
              <a:xfrm>
                <a:off x="3258856" y="1823112"/>
                <a:ext cx="731520" cy="128520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ounded Rectangle 108"/>
              <p:cNvSpPr/>
              <p:nvPr/>
            </p:nvSpPr>
            <p:spPr>
              <a:xfrm>
                <a:off x="4038600" y="1828800"/>
                <a:ext cx="1005840" cy="128520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65"/>
            <p:cNvGrpSpPr/>
            <p:nvPr/>
          </p:nvGrpSpPr>
          <p:grpSpPr>
            <a:xfrm>
              <a:off x="1164608" y="1823112"/>
              <a:ext cx="960352" cy="134208"/>
              <a:chOff x="1164608" y="1823112"/>
              <a:chExt cx="960352" cy="134208"/>
            </a:xfrm>
          </p:grpSpPr>
          <p:sp>
            <p:nvSpPr>
              <p:cNvPr id="106" name="Rounded Rectangle 105"/>
              <p:cNvSpPr/>
              <p:nvPr/>
            </p:nvSpPr>
            <p:spPr>
              <a:xfrm>
                <a:off x="1164608" y="1823112"/>
                <a:ext cx="365760" cy="128520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ounded Rectangle 106"/>
              <p:cNvSpPr/>
              <p:nvPr/>
            </p:nvSpPr>
            <p:spPr>
              <a:xfrm>
                <a:off x="1576320" y="1828800"/>
                <a:ext cx="548640" cy="128520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0" name="Rounded Rectangle 109"/>
            <p:cNvSpPr/>
            <p:nvPr/>
          </p:nvSpPr>
          <p:spPr>
            <a:xfrm>
              <a:off x="3131480" y="1371600"/>
              <a:ext cx="1737360" cy="128520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1156648" y="2040336"/>
              <a:ext cx="4048832" cy="142168"/>
              <a:chOff x="1156648" y="2040336"/>
              <a:chExt cx="4048832" cy="142168"/>
            </a:xfrm>
          </p:grpSpPr>
          <p:sp>
            <p:nvSpPr>
              <p:cNvPr id="113" name="Rounded Rectangle 112"/>
              <p:cNvSpPr/>
              <p:nvPr/>
            </p:nvSpPr>
            <p:spPr>
              <a:xfrm>
                <a:off x="3358256" y="2048296"/>
                <a:ext cx="731520" cy="128520"/>
              </a:xfrm>
              <a:prstGeom prst="roundRect">
                <a:avLst/>
              </a:prstGeom>
              <a:solidFill>
                <a:srgbClr val="FF0000">
                  <a:alpha val="20000"/>
                </a:srgb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ounded Rectangle 115"/>
              <p:cNvSpPr/>
              <p:nvPr/>
            </p:nvSpPr>
            <p:spPr>
              <a:xfrm>
                <a:off x="1156648" y="2048296"/>
                <a:ext cx="365760" cy="128520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" name="Group 118"/>
              <p:cNvGrpSpPr/>
              <p:nvPr/>
            </p:nvGrpSpPr>
            <p:grpSpPr>
              <a:xfrm>
                <a:off x="4145496" y="2040336"/>
                <a:ext cx="1059984" cy="131936"/>
                <a:chOff x="4030640" y="2053984"/>
                <a:chExt cx="1059984" cy="131936"/>
              </a:xfrm>
            </p:grpSpPr>
            <p:sp>
              <p:nvSpPr>
                <p:cNvPr id="114" name="Rounded Rectangle 113"/>
                <p:cNvSpPr/>
                <p:nvPr/>
              </p:nvSpPr>
              <p:spPr>
                <a:xfrm>
                  <a:off x="4030640" y="2053984"/>
                  <a:ext cx="548640" cy="128520"/>
                </a:xfrm>
                <a:prstGeom prst="roundRect">
                  <a:avLst/>
                </a:prstGeom>
                <a:solidFill>
                  <a:srgbClr val="FF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Rounded Rectangle 117"/>
                <p:cNvSpPr/>
                <p:nvPr/>
              </p:nvSpPr>
              <p:spPr>
                <a:xfrm>
                  <a:off x="4633424" y="2057400"/>
                  <a:ext cx="457200" cy="128520"/>
                </a:xfrm>
                <a:prstGeom prst="roundRect">
                  <a:avLst/>
                </a:prstGeom>
                <a:solidFill>
                  <a:srgbClr val="FF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" name="Group 120"/>
              <p:cNvGrpSpPr/>
              <p:nvPr/>
            </p:nvGrpSpPr>
            <p:grpSpPr>
              <a:xfrm>
                <a:off x="2251424" y="2043752"/>
                <a:ext cx="1054744" cy="130792"/>
                <a:chOff x="2180912" y="2043752"/>
                <a:chExt cx="1054744" cy="130792"/>
              </a:xfrm>
            </p:grpSpPr>
            <p:sp>
              <p:nvSpPr>
                <p:cNvPr id="111" name="Rounded Rectangle 110"/>
                <p:cNvSpPr/>
                <p:nvPr/>
              </p:nvSpPr>
              <p:spPr>
                <a:xfrm>
                  <a:off x="2180912" y="2046024"/>
                  <a:ext cx="731520" cy="128520"/>
                </a:xfrm>
                <a:prstGeom prst="roundRect">
                  <a:avLst/>
                </a:prstGeom>
                <a:solidFill>
                  <a:srgbClr val="FF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Rounded Rectangle 119"/>
                <p:cNvSpPr/>
                <p:nvPr/>
              </p:nvSpPr>
              <p:spPr>
                <a:xfrm>
                  <a:off x="2961336" y="2043752"/>
                  <a:ext cx="274320" cy="128520"/>
                </a:xfrm>
                <a:prstGeom prst="roundRect">
                  <a:avLst/>
                </a:prstGeom>
                <a:solidFill>
                  <a:srgbClr val="FF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" name="Group 122"/>
              <p:cNvGrpSpPr/>
              <p:nvPr/>
            </p:nvGrpSpPr>
            <p:grpSpPr>
              <a:xfrm>
                <a:off x="1582008" y="2051712"/>
                <a:ext cx="608240" cy="130792"/>
                <a:chOff x="1568360" y="2051712"/>
                <a:chExt cx="608240" cy="130792"/>
              </a:xfrm>
            </p:grpSpPr>
            <p:sp>
              <p:nvSpPr>
                <p:cNvPr id="117" name="Rounded Rectangle 116"/>
                <p:cNvSpPr/>
                <p:nvPr/>
              </p:nvSpPr>
              <p:spPr>
                <a:xfrm>
                  <a:off x="1568360" y="2053984"/>
                  <a:ext cx="365760" cy="128520"/>
                </a:xfrm>
                <a:prstGeom prst="roundRect">
                  <a:avLst/>
                </a:prstGeom>
                <a:solidFill>
                  <a:srgbClr val="FF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Rounded Rectangle 121"/>
                <p:cNvSpPr/>
                <p:nvPr/>
              </p:nvSpPr>
              <p:spPr>
                <a:xfrm>
                  <a:off x="1993720" y="2051712"/>
                  <a:ext cx="182880" cy="128520"/>
                </a:xfrm>
                <a:prstGeom prst="roundRect">
                  <a:avLst/>
                </a:prstGeom>
                <a:solidFill>
                  <a:srgbClr val="FF0000">
                    <a:alpha val="20000"/>
                  </a:srgbClr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41" name="Rounded Rectangle 40"/>
            <p:cNvSpPr/>
            <p:nvPr/>
          </p:nvSpPr>
          <p:spPr>
            <a:xfrm>
              <a:off x="1156648" y="2249600"/>
              <a:ext cx="365760" cy="128520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118"/>
            <p:cNvGrpSpPr/>
            <p:nvPr/>
          </p:nvGrpSpPr>
          <p:grpSpPr>
            <a:xfrm>
              <a:off x="4254680" y="2241640"/>
              <a:ext cx="1059984" cy="131936"/>
              <a:chOff x="4030640" y="2053984"/>
              <a:chExt cx="1059984" cy="131936"/>
            </a:xfrm>
          </p:grpSpPr>
          <p:sp>
            <p:nvSpPr>
              <p:cNvPr id="49" name="Rounded Rectangle 48"/>
              <p:cNvSpPr/>
              <p:nvPr/>
            </p:nvSpPr>
            <p:spPr>
              <a:xfrm>
                <a:off x="4030640" y="2053984"/>
                <a:ext cx="548640" cy="128520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ounded Rectangle 49"/>
              <p:cNvSpPr/>
              <p:nvPr/>
            </p:nvSpPr>
            <p:spPr>
              <a:xfrm>
                <a:off x="4633424" y="2057400"/>
                <a:ext cx="457200" cy="128520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" name="Group 120"/>
            <p:cNvGrpSpPr/>
            <p:nvPr/>
          </p:nvGrpSpPr>
          <p:grpSpPr>
            <a:xfrm>
              <a:off x="2293960" y="2245056"/>
              <a:ext cx="1054744" cy="130792"/>
              <a:chOff x="2180912" y="2043752"/>
              <a:chExt cx="1054744" cy="130792"/>
            </a:xfrm>
          </p:grpSpPr>
          <p:sp>
            <p:nvSpPr>
              <p:cNvPr id="47" name="Rounded Rectangle 46"/>
              <p:cNvSpPr/>
              <p:nvPr/>
            </p:nvSpPr>
            <p:spPr>
              <a:xfrm>
                <a:off x="2180912" y="2046024"/>
                <a:ext cx="731520" cy="128520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ounded Rectangle 47"/>
              <p:cNvSpPr/>
              <p:nvPr/>
            </p:nvSpPr>
            <p:spPr>
              <a:xfrm>
                <a:off x="2961336" y="2043752"/>
                <a:ext cx="274320" cy="128520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Rounded Rectangle 44"/>
            <p:cNvSpPr/>
            <p:nvPr/>
          </p:nvSpPr>
          <p:spPr>
            <a:xfrm>
              <a:off x="1582008" y="2255288"/>
              <a:ext cx="365760" cy="128520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3398288" y="2249600"/>
              <a:ext cx="787024" cy="130792"/>
              <a:chOff x="3358256" y="2249600"/>
              <a:chExt cx="787024" cy="130792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3358256" y="2249600"/>
                <a:ext cx="274320" cy="128520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ounded Rectangle 50"/>
              <p:cNvSpPr/>
              <p:nvPr/>
            </p:nvSpPr>
            <p:spPr>
              <a:xfrm>
                <a:off x="3688080" y="2251872"/>
                <a:ext cx="457200" cy="128520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2007368" y="2253016"/>
              <a:ext cx="234968" cy="136480"/>
              <a:chOff x="2007368" y="2253016"/>
              <a:chExt cx="234968" cy="136480"/>
            </a:xfrm>
          </p:grpSpPr>
          <p:sp>
            <p:nvSpPr>
              <p:cNvPr id="46" name="Rounded Rectangle 45"/>
              <p:cNvSpPr/>
              <p:nvPr/>
            </p:nvSpPr>
            <p:spPr>
              <a:xfrm>
                <a:off x="2007368" y="2253016"/>
                <a:ext cx="45720" cy="128520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ounded Rectangle 52"/>
              <p:cNvSpPr/>
              <p:nvPr/>
            </p:nvSpPr>
            <p:spPr>
              <a:xfrm>
                <a:off x="2105176" y="2260976"/>
                <a:ext cx="137160" cy="128520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0" y="228600"/>
            <a:ext cx="9144000" cy="3111500"/>
            <a:chOff x="0" y="144"/>
            <a:chExt cx="5760" cy="1960"/>
          </a:xfrm>
        </p:grpSpPr>
        <p:sp>
          <p:nvSpPr>
            <p:cNvPr id="2" name="Rectangle 5"/>
            <p:cNvSpPr>
              <a:spLocks noChangeArrowheads="1"/>
            </p:cNvSpPr>
            <p:nvPr/>
          </p:nvSpPr>
          <p:spPr bwMode="auto">
            <a:xfrm>
              <a:off x="384" y="144"/>
              <a:ext cx="5232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500" b="1" dirty="0" err="1">
                  <a:solidFill>
                    <a:schemeClr val="accent2"/>
                  </a:solidFill>
                  <a:latin typeface="+mn-lt"/>
                </a:rPr>
                <a:t>Kolmogoroff</a:t>
              </a:r>
              <a:r>
                <a:rPr lang="en-US" sz="2500" b="1" dirty="0">
                  <a:solidFill>
                    <a:schemeClr val="accent2"/>
                  </a:solidFill>
                  <a:latin typeface="+mn-lt"/>
                </a:rPr>
                <a:t> process (1941)</a:t>
              </a:r>
              <a:endParaRPr lang="en-US" sz="1700" b="1" dirty="0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3088" name="Rectangle 11"/>
            <p:cNvSpPr>
              <a:spLocks noChangeArrowheads="1"/>
            </p:cNvSpPr>
            <p:nvPr/>
          </p:nvSpPr>
          <p:spPr bwMode="auto">
            <a:xfrm>
              <a:off x="0" y="2104"/>
              <a:ext cx="576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089" name="Rectangle 13"/>
            <p:cNvSpPr>
              <a:spLocks noChangeArrowheads="1"/>
            </p:cNvSpPr>
            <p:nvPr/>
          </p:nvSpPr>
          <p:spPr bwMode="auto">
            <a:xfrm>
              <a:off x="0" y="2088"/>
              <a:ext cx="576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pic>
        <p:nvPicPr>
          <p:cNvPr id="16" name="Picture 15" descr="Picture1.gif"/>
          <p:cNvPicPr>
            <a:picLocks noChangeAspect="1"/>
          </p:cNvPicPr>
          <p:nvPr/>
        </p:nvPicPr>
        <p:blipFill>
          <a:blip r:embed="rId3" cstate="print"/>
          <a:srcRect l="8065" b="6965"/>
          <a:stretch>
            <a:fillRect/>
          </a:stretch>
        </p:blipFill>
        <p:spPr>
          <a:xfrm>
            <a:off x="762000" y="2907268"/>
            <a:ext cx="4343400" cy="35814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286000" y="6336268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Log (</a:t>
            </a:r>
            <a:r>
              <a:rPr lang="en-US" dirty="0" err="1" smtClean="0"/>
              <a:t>Exon</a:t>
            </a:r>
            <a:r>
              <a:rPr lang="en-US" dirty="0" smtClean="0"/>
              <a:t> Size)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-462820" y="4284488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Number of Counts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486400" y="762000"/>
            <a:ext cx="3429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Assumption</a:t>
            </a:r>
            <a:r>
              <a:rPr lang="en-US" dirty="0" smtClean="0">
                <a:solidFill>
                  <a:schemeClr val="accent2"/>
                </a:solidFill>
              </a:rPr>
              <a:t>:</a:t>
            </a:r>
          </a:p>
          <a:p>
            <a:endParaRPr lang="en-US" sz="800" dirty="0" smtClean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Probability to split any </a:t>
            </a:r>
            <a:r>
              <a:rPr lang="en-US" dirty="0" err="1" smtClean="0">
                <a:solidFill>
                  <a:schemeClr val="accent2"/>
                </a:solidFill>
              </a:rPr>
              <a:t>exon</a:t>
            </a:r>
            <a:r>
              <a:rPr lang="en-US" dirty="0" smtClean="0">
                <a:solidFill>
                  <a:schemeClr val="accent2"/>
                </a:solidFill>
              </a:rPr>
              <a:t> is </a:t>
            </a:r>
            <a:r>
              <a:rPr lang="en-US" i="1" dirty="0" smtClean="0">
                <a:solidFill>
                  <a:schemeClr val="accent2"/>
                </a:solidFill>
              </a:rPr>
              <a:t>Independent of </a:t>
            </a:r>
            <a:r>
              <a:rPr lang="en-US" i="1" dirty="0" err="1" smtClean="0">
                <a:solidFill>
                  <a:schemeClr val="accent2"/>
                </a:solidFill>
              </a:rPr>
              <a:t>exon</a:t>
            </a:r>
            <a:r>
              <a:rPr lang="en-US" i="1" dirty="0" smtClean="0">
                <a:solidFill>
                  <a:schemeClr val="accent2"/>
                </a:solidFill>
              </a:rPr>
              <a:t> size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86400" y="2105561"/>
            <a:ext cx="297517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Consequence</a:t>
            </a:r>
            <a:r>
              <a:rPr lang="en-US" dirty="0" smtClean="0">
                <a:solidFill>
                  <a:schemeClr val="accent2"/>
                </a:solidFill>
              </a:rPr>
              <a:t>:</a:t>
            </a:r>
          </a:p>
          <a:p>
            <a:endParaRPr lang="en-US" sz="800" dirty="0" smtClean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The lengths of </a:t>
            </a:r>
            <a:r>
              <a:rPr lang="en-US" dirty="0" err="1" smtClean="0">
                <a:solidFill>
                  <a:schemeClr val="accent2"/>
                </a:solidFill>
              </a:rPr>
              <a:t>exons</a:t>
            </a:r>
            <a:r>
              <a:rPr lang="en-US" dirty="0" smtClean="0">
                <a:solidFill>
                  <a:schemeClr val="accent2"/>
                </a:solidFill>
              </a:rPr>
              <a:t> obey</a:t>
            </a:r>
          </a:p>
          <a:p>
            <a:endParaRPr lang="en-US" sz="800" dirty="0" smtClean="0">
              <a:solidFill>
                <a:schemeClr val="accent2"/>
              </a:solidFill>
            </a:endParaRPr>
          </a:p>
          <a:p>
            <a:r>
              <a:rPr lang="en-US" b="1" dirty="0" smtClean="0">
                <a:solidFill>
                  <a:schemeClr val="accent2"/>
                </a:solidFill>
              </a:rPr>
              <a:t>Lognormal</a:t>
            </a:r>
            <a:r>
              <a:rPr lang="en-US" dirty="0" smtClean="0">
                <a:solidFill>
                  <a:schemeClr val="accent2"/>
                </a:solidFill>
              </a:rPr>
              <a:t> distribution</a:t>
            </a:r>
          </a:p>
        </p:txBody>
      </p:sp>
      <p:sp>
        <p:nvSpPr>
          <p:cNvPr id="22" name="TextBox 12"/>
          <p:cNvSpPr txBox="1">
            <a:spLocks noChangeArrowheads="1"/>
          </p:cNvSpPr>
          <p:nvPr/>
        </p:nvSpPr>
        <p:spPr bwMode="auto">
          <a:xfrm>
            <a:off x="3886200" y="2678668"/>
            <a:ext cx="5334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M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rot="10800000" flipV="1">
            <a:off x="3151496" y="2907268"/>
            <a:ext cx="685800" cy="228600"/>
          </a:xfrm>
          <a:prstGeom prst="straightConnector1">
            <a:avLst/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553040" y="4722812"/>
            <a:ext cx="1188720" cy="1588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0800000" flipV="1">
            <a:off x="3733801" y="4364592"/>
            <a:ext cx="619129" cy="295276"/>
          </a:xfrm>
          <a:prstGeom prst="straightConnector1">
            <a:avLst/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2"/>
          <p:cNvSpPr txBox="1">
            <a:spLocks noChangeArrowheads="1"/>
          </p:cNvSpPr>
          <p:nvPr/>
        </p:nvSpPr>
        <p:spPr bwMode="auto">
          <a:xfrm>
            <a:off x="4316104" y="4112820"/>
            <a:ext cx="5334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dirty="0" smtClean="0">
                <a:latin typeface="Symbol" pitchFamily="18" charset="2"/>
                <a:cs typeface="Times New Roman" pitchFamily="18" charset="0"/>
              </a:rPr>
              <a:t>2</a:t>
            </a:r>
            <a:r>
              <a:rPr lang="en-US" sz="2200" i="1" dirty="0" smtClean="0">
                <a:latin typeface="Symbol" pitchFamily="18" charset="2"/>
                <a:cs typeface="Times New Roman" pitchFamily="18" charset="0"/>
              </a:rPr>
              <a:t>s</a:t>
            </a:r>
            <a:endParaRPr lang="en-US" sz="2200" i="1" dirty="0">
              <a:latin typeface="Symbol" pitchFamily="18" charset="2"/>
              <a:cs typeface="Times New Roman" pitchFamily="18" charset="0"/>
            </a:endParaRPr>
          </a:p>
        </p:txBody>
      </p:sp>
      <p:pic>
        <p:nvPicPr>
          <p:cNvPr id="5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6048" y="1752600"/>
            <a:ext cx="55435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248" y="1094096"/>
            <a:ext cx="474345" cy="262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208" y="1322696"/>
            <a:ext cx="468630" cy="23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1545608"/>
            <a:ext cx="502920" cy="245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952" y="1981200"/>
            <a:ext cx="485775" cy="217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6" name="Straight Connector 55"/>
          <p:cNvCxnSpPr/>
          <p:nvPr/>
        </p:nvCxnSpPr>
        <p:spPr>
          <a:xfrm>
            <a:off x="1330656" y="2631744"/>
            <a:ext cx="4003344" cy="0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5556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6528" y="2508885"/>
            <a:ext cx="960120" cy="23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5553" name="Picture 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34000" y="3649872"/>
            <a:ext cx="3406140" cy="792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428624" y="4823800"/>
            <a:ext cx="1859280" cy="441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5555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272172" y="5433060"/>
            <a:ext cx="1013460" cy="35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2" name="Group 71"/>
          <p:cNvGrpSpPr/>
          <p:nvPr/>
        </p:nvGrpSpPr>
        <p:grpSpPr>
          <a:xfrm>
            <a:off x="1143000" y="1039504"/>
            <a:ext cx="4267200" cy="1349992"/>
            <a:chOff x="1143000" y="1039504"/>
            <a:chExt cx="4267200" cy="1349992"/>
          </a:xfrm>
        </p:grpSpPr>
        <p:sp>
          <p:nvSpPr>
            <p:cNvPr id="73" name="Rounded Rectangle 72"/>
            <p:cNvSpPr/>
            <p:nvPr/>
          </p:nvSpPr>
          <p:spPr>
            <a:xfrm>
              <a:off x="1143000" y="1156648"/>
              <a:ext cx="3657600" cy="128520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ounded Rectangle 73"/>
            <p:cNvSpPr/>
            <p:nvPr/>
          </p:nvSpPr>
          <p:spPr>
            <a:xfrm>
              <a:off x="1155968" y="1371600"/>
              <a:ext cx="1920240" cy="128520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5" name="Picture 6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105400" y="1039504"/>
              <a:ext cx="304800" cy="335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6" name="Rounded Rectangle 75"/>
            <p:cNvSpPr/>
            <p:nvPr/>
          </p:nvSpPr>
          <p:spPr>
            <a:xfrm>
              <a:off x="1156648" y="1602472"/>
              <a:ext cx="914400" cy="128520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ounded Rectangle 76"/>
            <p:cNvSpPr/>
            <p:nvPr/>
          </p:nvSpPr>
          <p:spPr>
            <a:xfrm>
              <a:off x="3182656" y="1602472"/>
              <a:ext cx="1737360" cy="128520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2126320" y="1600200"/>
              <a:ext cx="1005840" cy="128520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2188872" y="1820840"/>
              <a:ext cx="1005840" cy="128520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0" name="Group 63"/>
            <p:cNvGrpSpPr/>
            <p:nvPr/>
          </p:nvGrpSpPr>
          <p:grpSpPr>
            <a:xfrm>
              <a:off x="3258856" y="1823112"/>
              <a:ext cx="1785584" cy="134208"/>
              <a:chOff x="3258856" y="1823112"/>
              <a:chExt cx="1785584" cy="134208"/>
            </a:xfrm>
          </p:grpSpPr>
          <p:sp>
            <p:nvSpPr>
              <p:cNvPr id="147" name="Rounded Rectangle 146"/>
              <p:cNvSpPr/>
              <p:nvPr/>
            </p:nvSpPr>
            <p:spPr>
              <a:xfrm>
                <a:off x="3258856" y="1823112"/>
                <a:ext cx="731520" cy="128520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ounded Rectangle 147"/>
              <p:cNvSpPr/>
              <p:nvPr/>
            </p:nvSpPr>
            <p:spPr>
              <a:xfrm>
                <a:off x="4038600" y="1828800"/>
                <a:ext cx="1005840" cy="128520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1" name="Group 65"/>
            <p:cNvGrpSpPr/>
            <p:nvPr/>
          </p:nvGrpSpPr>
          <p:grpSpPr>
            <a:xfrm>
              <a:off x="1164608" y="1823112"/>
              <a:ext cx="960352" cy="134208"/>
              <a:chOff x="1164608" y="1823112"/>
              <a:chExt cx="960352" cy="134208"/>
            </a:xfrm>
          </p:grpSpPr>
          <p:sp>
            <p:nvSpPr>
              <p:cNvPr id="145" name="Rounded Rectangle 144"/>
              <p:cNvSpPr/>
              <p:nvPr/>
            </p:nvSpPr>
            <p:spPr>
              <a:xfrm>
                <a:off x="1164608" y="1823112"/>
                <a:ext cx="365760" cy="128520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ounded Rectangle 145"/>
              <p:cNvSpPr/>
              <p:nvPr/>
            </p:nvSpPr>
            <p:spPr>
              <a:xfrm>
                <a:off x="1576320" y="1828800"/>
                <a:ext cx="548640" cy="128520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2" name="Rounded Rectangle 81"/>
            <p:cNvSpPr/>
            <p:nvPr/>
          </p:nvSpPr>
          <p:spPr>
            <a:xfrm>
              <a:off x="3131480" y="1371600"/>
              <a:ext cx="1737360" cy="128520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3" name="Group 37"/>
            <p:cNvGrpSpPr/>
            <p:nvPr/>
          </p:nvGrpSpPr>
          <p:grpSpPr>
            <a:xfrm>
              <a:off x="1156648" y="2040336"/>
              <a:ext cx="4048832" cy="142168"/>
              <a:chOff x="1156648" y="2040336"/>
              <a:chExt cx="4048832" cy="142168"/>
            </a:xfrm>
          </p:grpSpPr>
          <p:sp>
            <p:nvSpPr>
              <p:cNvPr id="134" name="Rounded Rectangle 133"/>
              <p:cNvSpPr/>
              <p:nvPr/>
            </p:nvSpPr>
            <p:spPr>
              <a:xfrm>
                <a:off x="3358256" y="2048296"/>
                <a:ext cx="731520" cy="128520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ounded Rectangle 134"/>
              <p:cNvSpPr/>
              <p:nvPr/>
            </p:nvSpPr>
            <p:spPr>
              <a:xfrm>
                <a:off x="1156648" y="2048296"/>
                <a:ext cx="365760" cy="128520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6" name="Group 118"/>
              <p:cNvGrpSpPr/>
              <p:nvPr/>
            </p:nvGrpSpPr>
            <p:grpSpPr>
              <a:xfrm>
                <a:off x="4145496" y="2040336"/>
                <a:ext cx="1059984" cy="131936"/>
                <a:chOff x="4030640" y="2053984"/>
                <a:chExt cx="1059984" cy="131936"/>
              </a:xfrm>
            </p:grpSpPr>
            <p:sp>
              <p:nvSpPr>
                <p:cNvPr id="143" name="Rounded Rectangle 142"/>
                <p:cNvSpPr/>
                <p:nvPr/>
              </p:nvSpPr>
              <p:spPr>
                <a:xfrm>
                  <a:off x="4030640" y="2053984"/>
                  <a:ext cx="548640" cy="128520"/>
                </a:xfrm>
                <a:prstGeom prst="roundRect">
                  <a:avLst/>
                </a:prstGeom>
                <a:solidFill>
                  <a:srgbClr val="FF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" name="Rounded Rectangle 143"/>
                <p:cNvSpPr/>
                <p:nvPr/>
              </p:nvSpPr>
              <p:spPr>
                <a:xfrm>
                  <a:off x="4633424" y="2057400"/>
                  <a:ext cx="457200" cy="128520"/>
                </a:xfrm>
                <a:prstGeom prst="roundRect">
                  <a:avLst/>
                </a:prstGeom>
                <a:solidFill>
                  <a:srgbClr val="FF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7" name="Group 120"/>
              <p:cNvGrpSpPr/>
              <p:nvPr/>
            </p:nvGrpSpPr>
            <p:grpSpPr>
              <a:xfrm>
                <a:off x="2251424" y="2043752"/>
                <a:ext cx="1054744" cy="130792"/>
                <a:chOff x="2180912" y="2043752"/>
                <a:chExt cx="1054744" cy="130792"/>
              </a:xfrm>
            </p:grpSpPr>
            <p:sp>
              <p:nvSpPr>
                <p:cNvPr id="141" name="Rounded Rectangle 140"/>
                <p:cNvSpPr/>
                <p:nvPr/>
              </p:nvSpPr>
              <p:spPr>
                <a:xfrm>
                  <a:off x="2180912" y="2046024"/>
                  <a:ext cx="731520" cy="128520"/>
                </a:xfrm>
                <a:prstGeom prst="roundRect">
                  <a:avLst/>
                </a:prstGeom>
                <a:solidFill>
                  <a:srgbClr val="FF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" name="Rounded Rectangle 141"/>
                <p:cNvSpPr/>
                <p:nvPr/>
              </p:nvSpPr>
              <p:spPr>
                <a:xfrm>
                  <a:off x="2961336" y="2043752"/>
                  <a:ext cx="274320" cy="128520"/>
                </a:xfrm>
                <a:prstGeom prst="roundRect">
                  <a:avLst/>
                </a:prstGeom>
                <a:solidFill>
                  <a:srgbClr val="FF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8" name="Group 122"/>
              <p:cNvGrpSpPr/>
              <p:nvPr/>
            </p:nvGrpSpPr>
            <p:grpSpPr>
              <a:xfrm>
                <a:off x="1582008" y="2051712"/>
                <a:ext cx="608240" cy="130792"/>
                <a:chOff x="1568360" y="2051712"/>
                <a:chExt cx="608240" cy="130792"/>
              </a:xfrm>
            </p:grpSpPr>
            <p:sp>
              <p:nvSpPr>
                <p:cNvPr id="139" name="Rounded Rectangle 138"/>
                <p:cNvSpPr/>
                <p:nvPr/>
              </p:nvSpPr>
              <p:spPr>
                <a:xfrm>
                  <a:off x="1568360" y="2053984"/>
                  <a:ext cx="365760" cy="128520"/>
                </a:xfrm>
                <a:prstGeom prst="roundRect">
                  <a:avLst/>
                </a:prstGeom>
                <a:solidFill>
                  <a:srgbClr val="FF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0" name="Rounded Rectangle 139"/>
                <p:cNvSpPr/>
                <p:nvPr/>
              </p:nvSpPr>
              <p:spPr>
                <a:xfrm>
                  <a:off x="1993720" y="2051712"/>
                  <a:ext cx="182880" cy="128520"/>
                </a:xfrm>
                <a:prstGeom prst="roundRect">
                  <a:avLst/>
                </a:prstGeom>
                <a:solidFill>
                  <a:srgbClr val="FF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84" name="Rounded Rectangle 83"/>
            <p:cNvSpPr/>
            <p:nvPr/>
          </p:nvSpPr>
          <p:spPr>
            <a:xfrm>
              <a:off x="1156648" y="2249600"/>
              <a:ext cx="365760" cy="128520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5" name="Group 118"/>
            <p:cNvGrpSpPr/>
            <p:nvPr/>
          </p:nvGrpSpPr>
          <p:grpSpPr>
            <a:xfrm>
              <a:off x="4254680" y="2241640"/>
              <a:ext cx="1059984" cy="131936"/>
              <a:chOff x="4030640" y="2053984"/>
              <a:chExt cx="1059984" cy="131936"/>
            </a:xfrm>
          </p:grpSpPr>
          <p:sp>
            <p:nvSpPr>
              <p:cNvPr id="132" name="Rounded Rectangle 131"/>
              <p:cNvSpPr/>
              <p:nvPr/>
            </p:nvSpPr>
            <p:spPr>
              <a:xfrm>
                <a:off x="4030640" y="2053984"/>
                <a:ext cx="548640" cy="128520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ounded Rectangle 132"/>
              <p:cNvSpPr/>
              <p:nvPr/>
            </p:nvSpPr>
            <p:spPr>
              <a:xfrm>
                <a:off x="4633424" y="2057400"/>
                <a:ext cx="457200" cy="128520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6" name="Group 120"/>
            <p:cNvGrpSpPr/>
            <p:nvPr/>
          </p:nvGrpSpPr>
          <p:grpSpPr>
            <a:xfrm>
              <a:off x="2293960" y="2245056"/>
              <a:ext cx="1054744" cy="130792"/>
              <a:chOff x="2180912" y="2043752"/>
              <a:chExt cx="1054744" cy="130792"/>
            </a:xfrm>
          </p:grpSpPr>
          <p:sp>
            <p:nvSpPr>
              <p:cNvPr id="130" name="Rounded Rectangle 129"/>
              <p:cNvSpPr/>
              <p:nvPr/>
            </p:nvSpPr>
            <p:spPr>
              <a:xfrm>
                <a:off x="2180912" y="2046024"/>
                <a:ext cx="731520" cy="128520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ounded Rectangle 130"/>
              <p:cNvSpPr/>
              <p:nvPr/>
            </p:nvSpPr>
            <p:spPr>
              <a:xfrm>
                <a:off x="2961336" y="2043752"/>
                <a:ext cx="274320" cy="128520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7" name="Rounded Rectangle 86"/>
            <p:cNvSpPr/>
            <p:nvPr/>
          </p:nvSpPr>
          <p:spPr>
            <a:xfrm>
              <a:off x="1582008" y="2255288"/>
              <a:ext cx="365760" cy="128520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8" name="Group 51"/>
            <p:cNvGrpSpPr/>
            <p:nvPr/>
          </p:nvGrpSpPr>
          <p:grpSpPr>
            <a:xfrm>
              <a:off x="3398288" y="2249600"/>
              <a:ext cx="787024" cy="130792"/>
              <a:chOff x="3358256" y="2249600"/>
              <a:chExt cx="787024" cy="130792"/>
            </a:xfrm>
          </p:grpSpPr>
          <p:sp>
            <p:nvSpPr>
              <p:cNvPr id="92" name="Rounded Rectangle 91"/>
              <p:cNvSpPr/>
              <p:nvPr/>
            </p:nvSpPr>
            <p:spPr>
              <a:xfrm>
                <a:off x="3358256" y="2249600"/>
                <a:ext cx="274320" cy="128520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ounded Rectangle 128"/>
              <p:cNvSpPr/>
              <p:nvPr/>
            </p:nvSpPr>
            <p:spPr>
              <a:xfrm>
                <a:off x="3688080" y="2251872"/>
                <a:ext cx="457200" cy="128520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9" name="Group 53"/>
            <p:cNvGrpSpPr/>
            <p:nvPr/>
          </p:nvGrpSpPr>
          <p:grpSpPr>
            <a:xfrm>
              <a:off x="2007368" y="2253016"/>
              <a:ext cx="234968" cy="136480"/>
              <a:chOff x="2007368" y="2253016"/>
              <a:chExt cx="234968" cy="136480"/>
            </a:xfrm>
          </p:grpSpPr>
          <p:sp>
            <p:nvSpPr>
              <p:cNvPr id="90" name="Rounded Rectangle 89"/>
              <p:cNvSpPr/>
              <p:nvPr/>
            </p:nvSpPr>
            <p:spPr>
              <a:xfrm>
                <a:off x="2007368" y="2253016"/>
                <a:ext cx="45720" cy="128520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ounded Rectangle 90"/>
              <p:cNvSpPr/>
              <p:nvPr/>
            </p:nvSpPr>
            <p:spPr>
              <a:xfrm>
                <a:off x="2105176" y="2260976"/>
                <a:ext cx="137160" cy="128520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49" name="Picture 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01304" y="2168856"/>
            <a:ext cx="502920" cy="262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1" name="Group 15"/>
          <p:cNvGrpSpPr>
            <a:grpSpLocks/>
          </p:cNvGrpSpPr>
          <p:nvPr/>
        </p:nvGrpSpPr>
        <p:grpSpPr bwMode="auto">
          <a:xfrm>
            <a:off x="381000" y="304800"/>
            <a:ext cx="8305800" cy="6457950"/>
            <a:chOff x="240" y="192"/>
            <a:chExt cx="5232" cy="4068"/>
          </a:xfrm>
        </p:grpSpPr>
        <p:sp>
          <p:nvSpPr>
            <p:cNvPr id="5126" name="Rectangle 4"/>
            <p:cNvSpPr>
              <a:spLocks noChangeArrowheads="1"/>
            </p:cNvSpPr>
            <p:nvPr/>
          </p:nvSpPr>
          <p:spPr bwMode="auto">
            <a:xfrm>
              <a:off x="240" y="192"/>
              <a:ext cx="5232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b="1" dirty="0">
                  <a:solidFill>
                    <a:schemeClr val="accent2"/>
                  </a:solidFill>
                  <a:latin typeface="+mn-lt"/>
                </a:rPr>
                <a:t>Real Genomes: Two Lognormal Peaks</a:t>
              </a:r>
            </a:p>
          </p:txBody>
        </p:sp>
        <p:graphicFrame>
          <p:nvGraphicFramePr>
            <p:cNvPr id="4098" name="Object 5"/>
            <p:cNvGraphicFramePr>
              <a:graphicFrameLocks noChangeAspect="1"/>
            </p:cNvGraphicFramePr>
            <p:nvPr/>
          </p:nvGraphicFramePr>
          <p:xfrm>
            <a:off x="282" y="696"/>
            <a:ext cx="2159" cy="1837"/>
          </p:xfrm>
          <a:graphic>
            <a:graphicData uri="http://schemas.openxmlformats.org/presentationml/2006/ole">
              <p:oleObj spid="_x0000_s4098" name="Graph" r:id="rId4" imgW="5243040" imgH="2905920" progId="">
                <p:embed/>
              </p:oleObj>
            </a:graphicData>
          </a:graphic>
        </p:graphicFrame>
        <p:graphicFrame>
          <p:nvGraphicFramePr>
            <p:cNvPr id="4099" name="Object 6"/>
            <p:cNvGraphicFramePr>
              <a:graphicFrameLocks noChangeAspect="1"/>
            </p:cNvGraphicFramePr>
            <p:nvPr/>
          </p:nvGraphicFramePr>
          <p:xfrm>
            <a:off x="2915" y="630"/>
            <a:ext cx="2269" cy="1868"/>
          </p:xfrm>
          <a:graphic>
            <a:graphicData uri="http://schemas.openxmlformats.org/presentationml/2006/ole">
              <p:oleObj spid="_x0000_s4099" name="Graph" r:id="rId5" imgW="5418720" imgH="2956320" progId="">
                <p:embed/>
              </p:oleObj>
            </a:graphicData>
          </a:graphic>
        </p:graphicFrame>
        <p:graphicFrame>
          <p:nvGraphicFramePr>
            <p:cNvPr id="4100" name="Object 8"/>
            <p:cNvGraphicFramePr>
              <a:graphicFrameLocks noChangeAspect="1"/>
            </p:cNvGraphicFramePr>
            <p:nvPr/>
          </p:nvGraphicFramePr>
          <p:xfrm>
            <a:off x="1680" y="2376"/>
            <a:ext cx="2188" cy="1884"/>
          </p:xfrm>
          <a:graphic>
            <a:graphicData uri="http://schemas.openxmlformats.org/presentationml/2006/ole">
              <p:oleObj spid="_x0000_s4100" name="Graph" r:id="rId6" imgW="3466080" imgH="2985120" progId="">
                <p:embed/>
              </p:oleObj>
            </a:graphicData>
          </a:graphic>
        </p:graphicFrame>
        <p:pic>
          <p:nvPicPr>
            <p:cNvPr id="4103" name="Picture 10" descr="pic_Homo_sapiens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812" y="954"/>
              <a:ext cx="345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1" descr="pic_Drosophila_melanogaster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566" y="930"/>
              <a:ext cx="322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5" name="Picture 12" descr="pic_Pan_troglodytes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318" y="2652"/>
              <a:ext cx="282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-76200" y="457200"/>
            <a:ext cx="9144004" cy="6497647"/>
            <a:chOff x="0" y="240"/>
            <a:chExt cx="5760" cy="4093"/>
          </a:xfrm>
        </p:grpSpPr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0" y="240"/>
              <a:ext cx="5760" cy="4093"/>
              <a:chOff x="0" y="240"/>
              <a:chExt cx="5760" cy="4093"/>
            </a:xfrm>
          </p:grpSpPr>
          <p:sp>
            <p:nvSpPr>
              <p:cNvPr id="5143" name="Rectangle 5"/>
              <p:cNvSpPr>
                <a:spLocks noChangeArrowheads="1"/>
              </p:cNvSpPr>
              <p:nvPr/>
            </p:nvSpPr>
            <p:spPr bwMode="auto">
              <a:xfrm>
                <a:off x="0" y="1299"/>
                <a:ext cx="576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144" name="Rectangle 7"/>
              <p:cNvSpPr>
                <a:spLocks noChangeArrowheads="1"/>
              </p:cNvSpPr>
              <p:nvPr/>
            </p:nvSpPr>
            <p:spPr bwMode="auto">
              <a:xfrm>
                <a:off x="0" y="1299"/>
                <a:ext cx="576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145" name="Rectangle 9"/>
              <p:cNvSpPr>
                <a:spLocks noChangeArrowheads="1"/>
              </p:cNvSpPr>
              <p:nvPr/>
            </p:nvSpPr>
            <p:spPr bwMode="auto">
              <a:xfrm>
                <a:off x="0" y="1296"/>
                <a:ext cx="576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146" name="Rectangle 11"/>
              <p:cNvSpPr>
                <a:spLocks noChangeArrowheads="1"/>
              </p:cNvSpPr>
              <p:nvPr/>
            </p:nvSpPr>
            <p:spPr bwMode="auto">
              <a:xfrm>
                <a:off x="0" y="1294"/>
                <a:ext cx="576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147" name="Rectangle 13"/>
              <p:cNvSpPr>
                <a:spLocks noChangeArrowheads="1"/>
              </p:cNvSpPr>
              <p:nvPr/>
            </p:nvSpPr>
            <p:spPr bwMode="auto">
              <a:xfrm>
                <a:off x="0" y="1294"/>
                <a:ext cx="576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148" name="Rectangle 15"/>
              <p:cNvSpPr>
                <a:spLocks noChangeArrowheads="1"/>
              </p:cNvSpPr>
              <p:nvPr/>
            </p:nvSpPr>
            <p:spPr bwMode="auto">
              <a:xfrm>
                <a:off x="0" y="1299"/>
                <a:ext cx="576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149" name="Rectangle 17"/>
              <p:cNvSpPr>
                <a:spLocks noChangeArrowheads="1"/>
              </p:cNvSpPr>
              <p:nvPr/>
            </p:nvSpPr>
            <p:spPr bwMode="auto">
              <a:xfrm>
                <a:off x="0" y="1294"/>
                <a:ext cx="576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150" name="Rectangle 19"/>
              <p:cNvSpPr>
                <a:spLocks noChangeArrowheads="1"/>
              </p:cNvSpPr>
              <p:nvPr/>
            </p:nvSpPr>
            <p:spPr bwMode="auto">
              <a:xfrm>
                <a:off x="0" y="1299"/>
                <a:ext cx="576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151" name="Rectangle 21"/>
              <p:cNvSpPr>
                <a:spLocks noChangeArrowheads="1"/>
              </p:cNvSpPr>
              <p:nvPr/>
            </p:nvSpPr>
            <p:spPr bwMode="auto">
              <a:xfrm>
                <a:off x="0" y="1294"/>
                <a:ext cx="576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graphicFrame>
            <p:nvGraphicFramePr>
              <p:cNvPr id="5122" name="Object 4"/>
              <p:cNvGraphicFramePr>
                <a:graphicFrameLocks noChangeAspect="1"/>
              </p:cNvGraphicFramePr>
              <p:nvPr/>
            </p:nvGraphicFramePr>
            <p:xfrm>
              <a:off x="521" y="240"/>
              <a:ext cx="1653" cy="1442"/>
            </p:xfrm>
            <a:graphic>
              <a:graphicData uri="http://schemas.openxmlformats.org/presentationml/2006/ole">
                <p:oleObj spid="_x0000_s110594" name="Graph" r:id="rId4" imgW="3408883" imgH="2974848" progId="">
                  <p:embed/>
                </p:oleObj>
              </a:graphicData>
            </a:graphic>
          </p:graphicFrame>
          <p:graphicFrame>
            <p:nvGraphicFramePr>
              <p:cNvPr id="5123" name="Object 6"/>
              <p:cNvGraphicFramePr>
                <a:graphicFrameLocks noChangeAspect="1"/>
              </p:cNvGraphicFramePr>
              <p:nvPr/>
            </p:nvGraphicFramePr>
            <p:xfrm>
              <a:off x="499" y="1508"/>
              <a:ext cx="1681" cy="1440"/>
            </p:xfrm>
            <a:graphic>
              <a:graphicData uri="http://schemas.openxmlformats.org/presentationml/2006/ole">
                <p:oleObj spid="_x0000_s110595" name="Graph" r:id="rId5" imgW="3466186" imgH="2974848" progId="">
                  <p:embed/>
                </p:oleObj>
              </a:graphicData>
            </a:graphic>
          </p:graphicFrame>
          <p:graphicFrame>
            <p:nvGraphicFramePr>
              <p:cNvPr id="5124" name="Object 8"/>
              <p:cNvGraphicFramePr>
                <a:graphicFrameLocks noChangeAspect="1"/>
              </p:cNvGraphicFramePr>
              <p:nvPr/>
            </p:nvGraphicFramePr>
            <p:xfrm>
              <a:off x="520" y="2876"/>
              <a:ext cx="1681" cy="1444"/>
            </p:xfrm>
            <a:graphic>
              <a:graphicData uri="http://schemas.openxmlformats.org/presentationml/2006/ole">
                <p:oleObj spid="_x0000_s110596" name="Graph" r:id="rId6" imgW="3466186" imgH="2980944" progId="">
                  <p:embed/>
                </p:oleObj>
              </a:graphicData>
            </a:graphic>
          </p:graphicFrame>
          <p:graphicFrame>
            <p:nvGraphicFramePr>
              <p:cNvPr id="5125" name="Object 10"/>
              <p:cNvGraphicFramePr>
                <a:graphicFrameLocks noChangeAspect="1"/>
              </p:cNvGraphicFramePr>
              <p:nvPr/>
            </p:nvGraphicFramePr>
            <p:xfrm>
              <a:off x="2152" y="240"/>
              <a:ext cx="1681" cy="1448"/>
            </p:xfrm>
            <a:graphic>
              <a:graphicData uri="http://schemas.openxmlformats.org/presentationml/2006/ole">
                <p:oleObj spid="_x0000_s110597" name="Graph" r:id="rId7" imgW="3466186" imgH="2988259" progId="">
                  <p:embed/>
                </p:oleObj>
              </a:graphicData>
            </a:graphic>
          </p:graphicFrame>
          <p:graphicFrame>
            <p:nvGraphicFramePr>
              <p:cNvPr id="5126" name="Object 12"/>
              <p:cNvGraphicFramePr>
                <a:graphicFrameLocks noChangeAspect="1"/>
              </p:cNvGraphicFramePr>
              <p:nvPr/>
            </p:nvGraphicFramePr>
            <p:xfrm>
              <a:off x="2180" y="1514"/>
              <a:ext cx="1681" cy="1448"/>
            </p:xfrm>
            <a:graphic>
              <a:graphicData uri="http://schemas.openxmlformats.org/presentationml/2006/ole">
                <p:oleObj spid="_x0000_s110598" name="Graph" r:id="rId8" imgW="3466186" imgH="2993136" progId="">
                  <p:embed/>
                </p:oleObj>
              </a:graphicData>
            </a:graphic>
          </p:graphicFrame>
          <p:graphicFrame>
            <p:nvGraphicFramePr>
              <p:cNvPr id="5127" name="Object 14"/>
              <p:cNvGraphicFramePr>
                <a:graphicFrameLocks noChangeAspect="1"/>
              </p:cNvGraphicFramePr>
              <p:nvPr/>
            </p:nvGraphicFramePr>
            <p:xfrm>
              <a:off x="2202" y="2894"/>
              <a:ext cx="1676" cy="1439"/>
            </p:xfrm>
            <a:graphic>
              <a:graphicData uri="http://schemas.openxmlformats.org/presentationml/2006/ole">
                <p:oleObj spid="_x0000_s110599" name="Graph" r:id="rId9" imgW="3467405" imgH="2973629" progId="">
                  <p:embed/>
                </p:oleObj>
              </a:graphicData>
            </a:graphic>
          </p:graphicFrame>
          <p:graphicFrame>
            <p:nvGraphicFramePr>
              <p:cNvPr id="5128" name="Object 16"/>
              <p:cNvGraphicFramePr>
                <a:graphicFrameLocks noChangeAspect="1"/>
              </p:cNvGraphicFramePr>
              <p:nvPr/>
            </p:nvGraphicFramePr>
            <p:xfrm>
              <a:off x="3840" y="240"/>
              <a:ext cx="1681" cy="1448"/>
            </p:xfrm>
            <a:graphic>
              <a:graphicData uri="http://schemas.openxmlformats.org/presentationml/2006/ole">
                <p:oleObj spid="_x0000_s110600" name="Graph" r:id="rId10" imgW="3466186" imgH="2985821" progId="">
                  <p:embed/>
                </p:oleObj>
              </a:graphicData>
            </a:graphic>
          </p:graphicFrame>
          <p:graphicFrame>
            <p:nvGraphicFramePr>
              <p:cNvPr id="5129" name="Object 18"/>
              <p:cNvGraphicFramePr>
                <a:graphicFrameLocks noChangeAspect="1"/>
              </p:cNvGraphicFramePr>
              <p:nvPr/>
            </p:nvGraphicFramePr>
            <p:xfrm>
              <a:off x="3887" y="1530"/>
              <a:ext cx="1681" cy="1440"/>
            </p:xfrm>
            <a:graphic>
              <a:graphicData uri="http://schemas.openxmlformats.org/presentationml/2006/ole">
                <p:oleObj spid="_x0000_s110601" name="Graph" r:id="rId11" imgW="3466186" imgH="2974848" progId="">
                  <p:embed/>
                </p:oleObj>
              </a:graphicData>
            </a:graphic>
          </p:graphicFrame>
          <p:sp>
            <p:nvSpPr>
              <p:cNvPr id="5152" name="Rectangle 24"/>
              <p:cNvSpPr>
                <a:spLocks noChangeArrowheads="1"/>
              </p:cNvSpPr>
              <p:nvPr/>
            </p:nvSpPr>
            <p:spPr bwMode="auto">
              <a:xfrm>
                <a:off x="0" y="1294"/>
                <a:ext cx="576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graphicFrame>
            <p:nvGraphicFramePr>
              <p:cNvPr id="5130" name="Object 23"/>
              <p:cNvGraphicFramePr>
                <a:graphicFrameLocks noChangeAspect="1"/>
              </p:cNvGraphicFramePr>
              <p:nvPr/>
            </p:nvGraphicFramePr>
            <p:xfrm>
              <a:off x="3875" y="2872"/>
              <a:ext cx="1681" cy="1448"/>
            </p:xfrm>
            <a:graphic>
              <a:graphicData uri="http://schemas.openxmlformats.org/presentationml/2006/ole">
                <p:oleObj spid="_x0000_s110602" name="Graph" r:id="rId12" imgW="3466186" imgH="2987040" progId="">
                  <p:embed/>
                </p:oleObj>
              </a:graphicData>
            </a:graphic>
          </p:graphicFrame>
        </p:grpSp>
        <p:pic>
          <p:nvPicPr>
            <p:cNvPr id="5134" name="Picture 26" descr="pic_Anopheles_gambiae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656" y="474"/>
              <a:ext cx="311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5" name="Picture 27" descr="pic_Gallus_gallus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24" y="3126"/>
              <a:ext cx="322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6" name="Picture 28" descr="pic_Macaca_mulatta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998" y="456"/>
              <a:ext cx="322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7" name="Picture 29" descr="Shorthorn Cow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602" y="1734"/>
              <a:ext cx="397" cy="31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5138" name="Picture 30" descr="pic_Mus_musculus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4962" y="1776"/>
              <a:ext cx="524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9" name="Picture 31" descr="pic_Caenorhabditis_elegans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1620" y="3126"/>
              <a:ext cx="397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40" name="Picture 32" descr="pic_Canis_familiaris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3318" y="462"/>
              <a:ext cx="340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41" name="Picture 33" descr="pic_Tetraodon_nigroviridis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5028" y="3054"/>
              <a:ext cx="39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42" name="Picture 34" descr="pic_Danio_rerio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3216" y="1764"/>
              <a:ext cx="507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NPlot.JPG"/>
          <p:cNvPicPr>
            <a:picLocks noChangeAspect="1"/>
          </p:cNvPicPr>
          <p:nvPr/>
        </p:nvPicPr>
        <p:blipFill>
          <a:blip r:embed="rId3" cstate="print"/>
          <a:srcRect l="4930" t="7777" r="10970" b="39780"/>
          <a:stretch>
            <a:fillRect/>
          </a:stretch>
        </p:blipFill>
        <p:spPr bwMode="auto">
          <a:xfrm>
            <a:off x="76200" y="1295400"/>
            <a:ext cx="8534400" cy="416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04800" y="152400"/>
            <a:ext cx="78486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500" b="1" dirty="0">
                <a:solidFill>
                  <a:schemeClr val="accent2"/>
                </a:solidFill>
                <a:latin typeface="+mn-lt"/>
              </a:rPr>
              <a:t>Parameters of </a:t>
            </a:r>
            <a:br>
              <a:rPr lang="en-US" sz="2500" b="1" dirty="0">
                <a:solidFill>
                  <a:schemeClr val="accent2"/>
                </a:solidFill>
                <a:latin typeface="+mn-lt"/>
              </a:rPr>
            </a:br>
            <a:r>
              <a:rPr lang="en-US" sz="2500" b="1" dirty="0">
                <a:solidFill>
                  <a:schemeClr val="accent2"/>
                </a:solidFill>
                <a:latin typeface="+mn-lt"/>
              </a:rPr>
              <a:t>Two Lognormal peaks model: </a:t>
            </a:r>
            <a:r>
              <a:rPr lang="en-US" sz="2500" i="1" dirty="0">
                <a:solidFill>
                  <a:schemeClr val="accent2"/>
                </a:solidFill>
                <a:latin typeface="+mn-lt"/>
              </a:rPr>
              <a:t>M</a:t>
            </a:r>
            <a:r>
              <a:rPr lang="en-US" dirty="0">
                <a:solidFill>
                  <a:schemeClr val="accent2"/>
                </a:solidFill>
                <a:latin typeface="+mn-lt"/>
              </a:rPr>
              <a:t> location of peak maximum</a:t>
            </a:r>
          </a:p>
          <a:p>
            <a:pPr>
              <a:defRPr/>
            </a:pPr>
            <a:endParaRPr lang="en-US" sz="1700" b="1" dirty="0">
              <a:solidFill>
                <a:srgbClr val="000066"/>
              </a:solidFill>
              <a:latin typeface="Arial Black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09600" y="6248400"/>
            <a:ext cx="7315200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700" dirty="0" err="1" smtClean="0">
                <a:solidFill>
                  <a:srgbClr val="000066"/>
                </a:solidFill>
              </a:rPr>
              <a:t>Ryabov</a:t>
            </a:r>
            <a:r>
              <a:rPr lang="en-US" sz="1700" dirty="0" smtClean="0">
                <a:solidFill>
                  <a:srgbClr val="000066"/>
                </a:solidFill>
              </a:rPr>
              <a:t> &amp; </a:t>
            </a:r>
            <a:r>
              <a:rPr lang="en-US" sz="1700" dirty="0" err="1" smtClean="0">
                <a:solidFill>
                  <a:srgbClr val="000066"/>
                </a:solidFill>
              </a:rPr>
              <a:t>Gribskov</a:t>
            </a:r>
            <a:r>
              <a:rPr lang="en-US" sz="1700" dirty="0" smtClean="0">
                <a:solidFill>
                  <a:srgbClr val="000066"/>
                </a:solidFill>
              </a:rPr>
              <a:t>, </a:t>
            </a:r>
            <a:r>
              <a:rPr lang="en-US" sz="1700" i="1" dirty="0" smtClean="0">
                <a:solidFill>
                  <a:srgbClr val="000066"/>
                </a:solidFill>
              </a:rPr>
              <a:t>Nucleic Acids Research</a:t>
            </a:r>
            <a:r>
              <a:rPr lang="en-US" sz="1700" dirty="0" smtClean="0">
                <a:solidFill>
                  <a:srgbClr val="000066"/>
                </a:solidFill>
              </a:rPr>
              <a:t>, </a:t>
            </a:r>
            <a:r>
              <a:rPr lang="en-US" sz="1700" b="1" dirty="0" smtClean="0">
                <a:solidFill>
                  <a:srgbClr val="000066"/>
                </a:solidFill>
              </a:rPr>
              <a:t>36</a:t>
            </a:r>
            <a:r>
              <a:rPr lang="en-US" sz="1700" dirty="0" smtClean="0">
                <a:solidFill>
                  <a:srgbClr val="000066"/>
                </a:solidFill>
              </a:rPr>
              <a:t>,</a:t>
            </a:r>
            <a:r>
              <a:rPr lang="en-US" sz="1700" dirty="0" smtClean="0">
                <a:solidFill>
                  <a:srgbClr val="002060"/>
                </a:solidFill>
              </a:rPr>
              <a:t> 2756-2763 (2008)</a:t>
            </a:r>
            <a:endParaRPr lang="en-US" sz="1700" dirty="0">
              <a:solidFill>
                <a:srgbClr val="00206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447800" y="5413817"/>
            <a:ext cx="6719874" cy="685800"/>
            <a:chOff x="1447800" y="5413817"/>
            <a:chExt cx="6719874" cy="685800"/>
          </a:xfrm>
        </p:grpSpPr>
        <p:pic>
          <p:nvPicPr>
            <p:cNvPr id="6" name="Picture 31" descr="pic_Caenorhabditis_elegan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47800" y="5535304"/>
              <a:ext cx="457200" cy="297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6" descr="pic_Anopheles_gambia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06640" y="5562600"/>
              <a:ext cx="493713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33" descr="pic_Tetraodon_nigroviridis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026393" y="5437496"/>
              <a:ext cx="477611" cy="514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29" descr="Shorthorn Cow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532496" y="5522968"/>
              <a:ext cx="506104" cy="40411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0" name="Picture 11" descr="pic_Drosophila_melanogaster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128448" y="5548952"/>
              <a:ext cx="381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32" descr="pic_Canis_familiaris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634552" y="5513696"/>
              <a:ext cx="397006" cy="423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7" descr="pic_Gallus_gallus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119048" y="5518358"/>
              <a:ext cx="457199" cy="434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34" descr="pic_Danio_rerio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 rot="15684690">
              <a:off x="5527821" y="5615363"/>
              <a:ext cx="685800" cy="282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28" descr="pic_Macaca_mulatta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158553" y="5500048"/>
              <a:ext cx="457200" cy="457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30" descr="pic_Mus_musculus"/>
            <p:cNvPicPr>
              <a:picLocks noChangeAspect="1" noChangeArrowheads="1"/>
            </p:cNvPicPr>
            <p:nvPr/>
          </p:nvPicPr>
          <p:blipFill>
            <a:blip r:embed="rId13" cstate="print"/>
            <a:srcRect r="21739"/>
            <a:stretch>
              <a:fillRect/>
            </a:stretch>
          </p:blipFill>
          <p:spPr bwMode="auto">
            <a:xfrm>
              <a:off x="6643048" y="5568026"/>
              <a:ext cx="533400" cy="420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0" descr="pic_Homo_sapiens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7198056" y="5486400"/>
              <a:ext cx="457200" cy="4717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2" descr="pic_Pan_troglodytes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7780360" y="5486400"/>
              <a:ext cx="387314" cy="488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7" descr="at.jpg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043752" y="5486400"/>
              <a:ext cx="387350" cy="40316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6" descr="Ladder_hi.JPG"/>
          <p:cNvPicPr>
            <a:picLocks noChangeAspect="1"/>
          </p:cNvPicPr>
          <p:nvPr/>
        </p:nvPicPr>
        <p:blipFill>
          <a:blip r:embed="rId3" cstate="print"/>
          <a:srcRect b="50604"/>
          <a:stretch>
            <a:fillRect/>
          </a:stretch>
        </p:blipFill>
        <p:spPr bwMode="auto">
          <a:xfrm>
            <a:off x="0" y="457200"/>
            <a:ext cx="9148763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04800" y="152400"/>
            <a:ext cx="6172200" cy="1123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500" b="1" dirty="0">
                <a:solidFill>
                  <a:schemeClr val="accent2"/>
                </a:solidFill>
                <a:latin typeface="+mn-lt"/>
              </a:rPr>
              <a:t>Parameters of </a:t>
            </a:r>
            <a:br>
              <a:rPr lang="en-US" sz="2500" b="1" dirty="0">
                <a:solidFill>
                  <a:schemeClr val="accent2"/>
                </a:solidFill>
                <a:latin typeface="+mn-lt"/>
              </a:rPr>
            </a:br>
            <a:r>
              <a:rPr lang="en-US" sz="2500" b="1" dirty="0">
                <a:solidFill>
                  <a:schemeClr val="accent2"/>
                </a:solidFill>
                <a:latin typeface="+mn-lt"/>
              </a:rPr>
              <a:t>Two Lognormal peaks model: </a:t>
            </a:r>
            <a:r>
              <a:rPr lang="en-US" sz="2500" b="1" dirty="0">
                <a:solidFill>
                  <a:schemeClr val="accent2"/>
                </a:solidFill>
                <a:latin typeface="Symbol" pitchFamily="18" charset="2"/>
              </a:rPr>
              <a:t>s </a:t>
            </a:r>
            <a:r>
              <a:rPr lang="en-US" dirty="0">
                <a:solidFill>
                  <a:schemeClr val="accent2"/>
                </a:solidFill>
              </a:rPr>
              <a:t>peak width</a:t>
            </a:r>
            <a:endParaRPr lang="en-US" b="1" dirty="0">
              <a:solidFill>
                <a:schemeClr val="accent2"/>
              </a:solidFill>
              <a:latin typeface="+mn-lt"/>
            </a:endParaRPr>
          </a:p>
          <a:p>
            <a:pPr>
              <a:defRPr/>
            </a:pPr>
            <a:endParaRPr lang="en-US" sz="1700" b="1" dirty="0">
              <a:solidFill>
                <a:srgbClr val="000066"/>
              </a:solidFill>
              <a:latin typeface="Arial Black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09600" y="6248400"/>
            <a:ext cx="7315200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700" dirty="0" err="1">
                <a:solidFill>
                  <a:srgbClr val="000066"/>
                </a:solidFill>
              </a:rPr>
              <a:t>Ryabov</a:t>
            </a:r>
            <a:r>
              <a:rPr lang="en-US" sz="1700" dirty="0">
                <a:solidFill>
                  <a:srgbClr val="000066"/>
                </a:solidFill>
              </a:rPr>
              <a:t> &amp; </a:t>
            </a:r>
            <a:r>
              <a:rPr lang="en-US" sz="1700" dirty="0" err="1">
                <a:solidFill>
                  <a:srgbClr val="000066"/>
                </a:solidFill>
              </a:rPr>
              <a:t>Gribskov</a:t>
            </a:r>
            <a:r>
              <a:rPr lang="en-US" sz="1700" dirty="0">
                <a:solidFill>
                  <a:srgbClr val="000066"/>
                </a:solidFill>
              </a:rPr>
              <a:t>, </a:t>
            </a:r>
            <a:r>
              <a:rPr lang="en-US" sz="1700" i="1" dirty="0">
                <a:solidFill>
                  <a:srgbClr val="000066"/>
                </a:solidFill>
              </a:rPr>
              <a:t>Nucleic Acids Research</a:t>
            </a:r>
            <a:r>
              <a:rPr lang="en-US" sz="1700" dirty="0">
                <a:solidFill>
                  <a:srgbClr val="000066"/>
                </a:solidFill>
              </a:rPr>
              <a:t>, </a:t>
            </a:r>
            <a:r>
              <a:rPr lang="en-US" sz="1700" b="1" dirty="0">
                <a:solidFill>
                  <a:srgbClr val="000066"/>
                </a:solidFill>
              </a:rPr>
              <a:t>36</a:t>
            </a:r>
            <a:r>
              <a:rPr lang="en-US" sz="1700" dirty="0">
                <a:solidFill>
                  <a:srgbClr val="000066"/>
                </a:solidFill>
              </a:rPr>
              <a:t>,</a:t>
            </a:r>
            <a:r>
              <a:rPr lang="en-US" sz="1700" dirty="0">
                <a:solidFill>
                  <a:srgbClr val="002060"/>
                </a:solidFill>
              </a:rPr>
              <a:t> 2756-2763 (2008)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Graph6.JPG"/>
          <p:cNvPicPr>
            <a:picLocks noChangeAspect="1"/>
          </p:cNvPicPr>
          <p:nvPr/>
        </p:nvPicPr>
        <p:blipFill>
          <a:blip r:embed="rId3" cstate="print"/>
          <a:srcRect l="9859" t="10449" r="11079" b="34294"/>
          <a:stretch>
            <a:fillRect/>
          </a:stretch>
        </p:blipFill>
        <p:spPr bwMode="auto">
          <a:xfrm>
            <a:off x="345744" y="1115704"/>
            <a:ext cx="8264912" cy="4370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09600" y="6248400"/>
            <a:ext cx="7315200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700" dirty="0" err="1">
                <a:solidFill>
                  <a:srgbClr val="000066"/>
                </a:solidFill>
              </a:rPr>
              <a:t>Ryabov</a:t>
            </a:r>
            <a:r>
              <a:rPr lang="en-US" sz="1700" dirty="0">
                <a:solidFill>
                  <a:srgbClr val="000066"/>
                </a:solidFill>
              </a:rPr>
              <a:t> &amp; </a:t>
            </a:r>
            <a:r>
              <a:rPr lang="en-US" sz="1700" dirty="0" err="1">
                <a:solidFill>
                  <a:srgbClr val="000066"/>
                </a:solidFill>
              </a:rPr>
              <a:t>Gribskov</a:t>
            </a:r>
            <a:r>
              <a:rPr lang="en-US" sz="1700" dirty="0">
                <a:solidFill>
                  <a:srgbClr val="000066"/>
                </a:solidFill>
              </a:rPr>
              <a:t>, </a:t>
            </a:r>
            <a:r>
              <a:rPr lang="en-US" sz="1700" i="1" dirty="0">
                <a:solidFill>
                  <a:srgbClr val="000066"/>
                </a:solidFill>
              </a:rPr>
              <a:t>Nucleic Acids Research</a:t>
            </a:r>
            <a:r>
              <a:rPr lang="en-US" sz="1700" dirty="0">
                <a:solidFill>
                  <a:srgbClr val="000066"/>
                </a:solidFill>
              </a:rPr>
              <a:t>, </a:t>
            </a:r>
            <a:r>
              <a:rPr lang="en-US" sz="1700" b="1" dirty="0">
                <a:solidFill>
                  <a:srgbClr val="000066"/>
                </a:solidFill>
              </a:rPr>
              <a:t>36</a:t>
            </a:r>
            <a:r>
              <a:rPr lang="en-US" sz="1700" dirty="0">
                <a:solidFill>
                  <a:srgbClr val="000066"/>
                </a:solidFill>
              </a:rPr>
              <a:t>,</a:t>
            </a:r>
            <a:r>
              <a:rPr lang="en-US" sz="1700" dirty="0">
                <a:solidFill>
                  <a:srgbClr val="002060"/>
                </a:solidFill>
              </a:rPr>
              <a:t> 2756-2763 (2008)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04800" y="152400"/>
            <a:ext cx="8382000" cy="112338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500" b="1" dirty="0">
                <a:solidFill>
                  <a:schemeClr val="accent2"/>
                </a:solidFill>
                <a:latin typeface="+mn-lt"/>
              </a:rPr>
              <a:t>Parameters of </a:t>
            </a:r>
            <a:br>
              <a:rPr lang="en-US" sz="2500" b="1" dirty="0">
                <a:solidFill>
                  <a:schemeClr val="accent2"/>
                </a:solidFill>
                <a:latin typeface="+mn-lt"/>
              </a:rPr>
            </a:br>
            <a:r>
              <a:rPr lang="en-US" sz="2500" b="1" dirty="0">
                <a:solidFill>
                  <a:schemeClr val="accent2"/>
                </a:solidFill>
                <a:latin typeface="+mn-lt"/>
              </a:rPr>
              <a:t>Two Lognormal peaks model: </a:t>
            </a:r>
            <a:r>
              <a:rPr lang="en-US" dirty="0" smtClean="0">
                <a:solidFill>
                  <a:schemeClr val="accent2"/>
                </a:solidFill>
                <a:latin typeface="+mj-lt"/>
              </a:rPr>
              <a:t>peak area 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Narrow</a:t>
            </a:r>
            <a:r>
              <a:rPr lang="en-US" dirty="0" smtClean="0">
                <a:solidFill>
                  <a:schemeClr val="accent2"/>
                </a:solidFill>
                <a:latin typeface="+mj-lt"/>
              </a:rPr>
              <a:t> and Wide, %</a:t>
            </a:r>
            <a:endParaRPr lang="en-US" dirty="0">
              <a:solidFill>
                <a:schemeClr val="accent2"/>
              </a:solidFill>
              <a:latin typeface="+mn-lt"/>
            </a:endParaRPr>
          </a:p>
          <a:p>
            <a:pPr>
              <a:defRPr/>
            </a:pPr>
            <a:endParaRPr lang="en-US" sz="1700" b="1" dirty="0">
              <a:solidFill>
                <a:srgbClr val="000066"/>
              </a:solidFill>
              <a:latin typeface="Arial Black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281752" y="5413817"/>
            <a:ext cx="6885922" cy="685800"/>
            <a:chOff x="1281752" y="5413817"/>
            <a:chExt cx="6885922" cy="685800"/>
          </a:xfrm>
        </p:grpSpPr>
        <p:pic>
          <p:nvPicPr>
            <p:cNvPr id="14" name="Picture 34" descr="pic_Danio_reri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5684690">
              <a:off x="5459581" y="5615363"/>
              <a:ext cx="685800" cy="282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0" name="Group 19"/>
            <p:cNvGrpSpPr/>
            <p:nvPr/>
          </p:nvGrpSpPr>
          <p:grpSpPr>
            <a:xfrm>
              <a:off x="1281752" y="5437496"/>
              <a:ext cx="6885922" cy="550656"/>
              <a:chOff x="1281752" y="5437496"/>
              <a:chExt cx="6885922" cy="550656"/>
            </a:xfrm>
          </p:grpSpPr>
          <p:pic>
            <p:nvPicPr>
              <p:cNvPr id="7" name="Picture 31" descr="pic_Caenorhabditis_elegans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281752" y="5535304"/>
                <a:ext cx="457200" cy="297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26" descr="pic_Anopheles_gambiae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334904" y="5562600"/>
                <a:ext cx="493713" cy="285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33" descr="pic_Tetraodon_nigroviridis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889913" y="5437496"/>
                <a:ext cx="477611" cy="5143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29" descr="Shorthorn Cow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3409664" y="5522968"/>
                <a:ext cx="506104" cy="40411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11" name="Picture 11" descr="pic_Drosophila_melanogaster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4005616" y="5548952"/>
                <a:ext cx="381000" cy="38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32" descr="pic_Canis_familiaris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4525368" y="5513696"/>
                <a:ext cx="397006" cy="4238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27" descr="pic_Gallus_gallus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5037160" y="5518358"/>
                <a:ext cx="457199" cy="4344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28" descr="pic_Macaca_mulatta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6103961" y="5500048"/>
                <a:ext cx="457200" cy="4572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30" descr="pic_Mus_musculus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 r="21739"/>
              <a:stretch>
                <a:fillRect/>
              </a:stretch>
            </p:blipFill>
            <p:spPr bwMode="auto">
              <a:xfrm>
                <a:off x="6602104" y="5568026"/>
                <a:ext cx="533400" cy="420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10" descr="pic_Homo_sapiens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7184408" y="5486400"/>
                <a:ext cx="457200" cy="4717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12" descr="pic_Pan_troglodytes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7780360" y="5486400"/>
                <a:ext cx="387314" cy="488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Picture 18" descr="at.jpg"/>
              <p:cNvPicPr>
                <a:picLocks noChangeAspect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1866328" y="5486400"/>
                <a:ext cx="387350" cy="403160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533400" y="762000"/>
            <a:ext cx="8077200" cy="5334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190500" dist="177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507" name="Rectangle 1"/>
          <p:cNvSpPr>
            <a:spLocks noChangeArrowheads="1"/>
          </p:cNvSpPr>
          <p:nvPr/>
        </p:nvSpPr>
        <p:spPr bwMode="auto">
          <a:xfrm>
            <a:off x="1143000" y="1252984"/>
            <a:ext cx="6781800" cy="4078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700" b="1" dirty="0">
                <a:solidFill>
                  <a:schemeClr val="accent2"/>
                </a:solidFill>
              </a:rPr>
              <a:t>Summary of Observed Facts</a:t>
            </a:r>
          </a:p>
          <a:p>
            <a:pPr algn="just">
              <a:defRPr/>
            </a:pPr>
            <a:endParaRPr lang="en-US" sz="800" dirty="0">
              <a:solidFill>
                <a:schemeClr val="accent2"/>
              </a:solidFill>
            </a:endParaRPr>
          </a:p>
          <a:p>
            <a:pPr algn="just">
              <a:defRPr/>
            </a:pPr>
            <a:endParaRPr lang="en-US" sz="800" dirty="0" smtClean="0">
              <a:solidFill>
                <a:schemeClr val="accent2"/>
              </a:solidFill>
            </a:endParaRPr>
          </a:p>
          <a:p>
            <a:pPr algn="just">
              <a:defRPr/>
            </a:pPr>
            <a:endParaRPr lang="en-US" sz="800" dirty="0" smtClean="0">
              <a:solidFill>
                <a:schemeClr val="accent2"/>
              </a:solidFill>
            </a:endParaRPr>
          </a:p>
          <a:p>
            <a:pPr algn="just">
              <a:defRPr/>
            </a:pPr>
            <a:endParaRPr lang="en-US" sz="800" dirty="0">
              <a:solidFill>
                <a:schemeClr val="accent2"/>
              </a:solidFill>
            </a:endParaRPr>
          </a:p>
          <a:p>
            <a:pPr marL="395288" indent="-285750" algn="just">
              <a:buFont typeface="Arial" pitchFamily="34" charset="0"/>
              <a:buChar char="•"/>
              <a:defRPr/>
            </a:pPr>
            <a:r>
              <a:rPr lang="en-US" sz="2000" dirty="0" err="1">
                <a:solidFill>
                  <a:schemeClr val="accent2"/>
                </a:solidFill>
              </a:rPr>
              <a:t>Exon</a:t>
            </a:r>
            <a:r>
              <a:rPr lang="en-US" sz="2000" dirty="0">
                <a:solidFill>
                  <a:schemeClr val="accent2"/>
                </a:solidFill>
              </a:rPr>
              <a:t> lengths distributions of studied eukaryotic genomes </a:t>
            </a:r>
            <a:r>
              <a:rPr lang="en-US" sz="2000" dirty="0" smtClean="0">
                <a:solidFill>
                  <a:schemeClr val="accent2"/>
                </a:solidFill>
              </a:rPr>
              <a:t>can be fitted by Two Lognormal Distributions</a:t>
            </a:r>
            <a:endParaRPr lang="en-US" sz="2000" dirty="0">
              <a:solidFill>
                <a:schemeClr val="accent2"/>
              </a:solidFill>
            </a:endParaRPr>
          </a:p>
          <a:p>
            <a:pPr marL="395288" indent="-285750" algn="just">
              <a:defRPr/>
            </a:pPr>
            <a:endParaRPr lang="en-US" sz="2000" dirty="0">
              <a:solidFill>
                <a:schemeClr val="accent2"/>
              </a:solidFill>
            </a:endParaRPr>
          </a:p>
          <a:p>
            <a:pPr marL="395288" indent="-285750" algn="just"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accent2"/>
                </a:solidFill>
              </a:rPr>
              <a:t>Parameters of those two </a:t>
            </a:r>
            <a:r>
              <a:rPr lang="en-US" sz="2000" dirty="0" smtClean="0">
                <a:solidFill>
                  <a:schemeClr val="accent2"/>
                </a:solidFill>
              </a:rPr>
              <a:t>peaks </a:t>
            </a:r>
            <a:r>
              <a:rPr lang="en-US" sz="2000" dirty="0">
                <a:solidFill>
                  <a:schemeClr val="accent2"/>
                </a:solidFill>
              </a:rPr>
              <a:t>follow </a:t>
            </a:r>
            <a:r>
              <a:rPr lang="en-US" sz="2000" dirty="0" smtClean="0">
                <a:solidFill>
                  <a:schemeClr val="accent2"/>
                </a:solidFill>
              </a:rPr>
              <a:t>two </a:t>
            </a:r>
            <a:r>
              <a:rPr lang="en-US" sz="2000" dirty="0">
                <a:solidFill>
                  <a:schemeClr val="accent2"/>
                </a:solidFill>
              </a:rPr>
              <a:t>distinctive </a:t>
            </a:r>
            <a:r>
              <a:rPr lang="en-US" sz="2000" dirty="0" smtClean="0">
                <a:solidFill>
                  <a:schemeClr val="accent2"/>
                </a:solidFill>
              </a:rPr>
              <a:t>patterns: changes of peak width and relative peak area correlate with complexity of species. </a:t>
            </a:r>
          </a:p>
          <a:p>
            <a:pPr marL="395288" indent="-285750" algn="just">
              <a:buFont typeface="Arial" pitchFamily="34" charset="0"/>
              <a:buChar char="•"/>
              <a:defRPr/>
            </a:pPr>
            <a:endParaRPr lang="en-US" sz="2000" dirty="0" smtClean="0">
              <a:solidFill>
                <a:schemeClr val="accent2"/>
              </a:solidFill>
            </a:endParaRPr>
          </a:p>
          <a:p>
            <a:pPr marL="395288" indent="-285750" algn="just"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This may indicate presence of two different classes of </a:t>
            </a:r>
            <a:r>
              <a:rPr lang="en-US" sz="2000" dirty="0" err="1" smtClean="0">
                <a:solidFill>
                  <a:schemeClr val="accent2"/>
                </a:solidFill>
              </a:rPr>
              <a:t>exons</a:t>
            </a:r>
            <a:r>
              <a:rPr lang="en-US" sz="2000" dirty="0" smtClean="0">
                <a:solidFill>
                  <a:schemeClr val="accent2"/>
                </a:solidFill>
              </a:rPr>
              <a:t> with different evolutionary histories</a:t>
            </a:r>
          </a:p>
          <a:p>
            <a:pPr marL="395288" indent="-285750" algn="just">
              <a:buFont typeface="Arial" pitchFamily="34" charset="0"/>
              <a:buChar char="•"/>
              <a:defRPr/>
            </a:pPr>
            <a:endParaRPr lang="en-US" sz="20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33400" y="457200"/>
            <a:ext cx="8077200" cy="16002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190500" dist="177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73595" y="557480"/>
            <a:ext cx="743220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00" b="1" dirty="0" smtClean="0">
                <a:solidFill>
                  <a:schemeClr val="accent2"/>
                </a:solidFill>
              </a:rPr>
              <a:t>How we can model </a:t>
            </a:r>
            <a:r>
              <a:rPr lang="en-US" sz="3700" b="1" dirty="0" err="1" smtClean="0">
                <a:solidFill>
                  <a:schemeClr val="accent2"/>
                </a:solidFill>
              </a:rPr>
              <a:t>exon</a:t>
            </a:r>
            <a:r>
              <a:rPr lang="en-US" sz="3700" b="1" dirty="0" smtClean="0">
                <a:solidFill>
                  <a:schemeClr val="accent2"/>
                </a:solidFill>
              </a:rPr>
              <a:t> size distributions of real genomes ?</a:t>
            </a:r>
            <a:endParaRPr lang="en-US" sz="3700" b="1" dirty="0">
              <a:solidFill>
                <a:schemeClr val="accent2"/>
              </a:solidFill>
            </a:endParaRPr>
          </a:p>
        </p:txBody>
      </p:sp>
      <p:grpSp>
        <p:nvGrpSpPr>
          <p:cNvPr id="4" name="Group 8"/>
          <p:cNvGrpSpPr/>
          <p:nvPr/>
        </p:nvGrpSpPr>
        <p:grpSpPr>
          <a:xfrm>
            <a:off x="1298939" y="2768769"/>
            <a:ext cx="6321061" cy="2946231"/>
            <a:chOff x="791568" y="2667000"/>
            <a:chExt cx="6321061" cy="2946231"/>
          </a:xfrm>
        </p:grpSpPr>
        <p:sp>
          <p:nvSpPr>
            <p:cNvPr id="5" name="Rectangle 4"/>
            <p:cNvSpPr/>
            <p:nvPr/>
          </p:nvSpPr>
          <p:spPr>
            <a:xfrm>
              <a:off x="805216" y="2667000"/>
              <a:ext cx="5301451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700" b="1" dirty="0" smtClean="0">
                  <a:solidFill>
                    <a:schemeClr val="accent2"/>
                  </a:solidFill>
                </a:rPr>
                <a:t>Growth of total genome length 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791568" y="3440668"/>
              <a:ext cx="5089855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700" b="1" dirty="0" smtClean="0">
                  <a:solidFill>
                    <a:schemeClr val="accent2"/>
                  </a:solidFill>
                </a:rPr>
                <a:t>Duplications in genome code 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810904" y="4267200"/>
              <a:ext cx="6301725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700" b="1" dirty="0" smtClean="0">
                  <a:solidFill>
                    <a:schemeClr val="accent2"/>
                  </a:solidFill>
                </a:rPr>
                <a:t>Merging </a:t>
              </a:r>
              <a:r>
                <a:rPr lang="en-US" sz="2700" b="1" dirty="0" err="1" smtClean="0">
                  <a:solidFill>
                    <a:schemeClr val="accent2"/>
                  </a:solidFill>
                </a:rPr>
                <a:t>exons</a:t>
              </a:r>
              <a:r>
                <a:rPr lang="en-US" sz="2700" b="1" dirty="0" smtClean="0">
                  <a:solidFill>
                    <a:schemeClr val="accent2"/>
                  </a:solidFill>
                </a:rPr>
                <a:t> together (</a:t>
              </a:r>
              <a:r>
                <a:rPr lang="en-US" sz="2700" b="1" dirty="0" err="1" smtClean="0">
                  <a:solidFill>
                    <a:schemeClr val="accent2"/>
                  </a:solidFill>
                </a:rPr>
                <a:t>intron</a:t>
              </a:r>
              <a:r>
                <a:rPr lang="en-US" sz="2700" b="1" dirty="0" smtClean="0">
                  <a:solidFill>
                    <a:schemeClr val="accent2"/>
                  </a:solidFill>
                </a:rPr>
                <a:t> loss) 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810904" y="5105400"/>
              <a:ext cx="1819729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700" b="1" dirty="0" err="1" smtClean="0">
                  <a:solidFill>
                    <a:schemeClr val="accent2"/>
                  </a:solidFill>
                </a:rPr>
                <a:t>Exon</a:t>
              </a:r>
              <a:r>
                <a:rPr lang="en-US" sz="2700" b="1" dirty="0" smtClean="0">
                  <a:solidFill>
                    <a:schemeClr val="accent2"/>
                  </a:solidFill>
                </a:rPr>
                <a:t> loss</a:t>
              </a:r>
              <a:endParaRPr lang="en-US" sz="2700" i="1" dirty="0">
                <a:solidFill>
                  <a:schemeClr val="accent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1949" y="228600"/>
            <a:ext cx="52822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 smtClean="0">
                <a:solidFill>
                  <a:schemeClr val="accent2"/>
                </a:solidFill>
              </a:rPr>
              <a:t>Analyzing Genetic Information </a:t>
            </a:r>
          </a:p>
          <a:p>
            <a:r>
              <a:rPr lang="en-US" sz="2700" b="1" dirty="0" smtClean="0">
                <a:solidFill>
                  <a:schemeClr val="accent2"/>
                </a:solidFill>
              </a:rPr>
              <a:t>                                        </a:t>
            </a:r>
            <a:endParaRPr lang="en-US" sz="2700" b="1" dirty="0">
              <a:solidFill>
                <a:schemeClr val="accent2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08296" y="3886200"/>
            <a:ext cx="8763000" cy="2176635"/>
            <a:chOff x="457200" y="1248138"/>
            <a:chExt cx="8763000" cy="2176635"/>
          </a:xfrm>
        </p:grpSpPr>
        <p:pic>
          <p:nvPicPr>
            <p:cNvPr id="20" name="Picture 29" descr="DNA_double_helix_horizontal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0581904">
              <a:off x="3847211" y="1248138"/>
              <a:ext cx="1479550" cy="1220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Rectangle 20"/>
            <p:cNvSpPr/>
            <p:nvPr/>
          </p:nvSpPr>
          <p:spPr>
            <a:xfrm>
              <a:off x="457200" y="1447800"/>
              <a:ext cx="3124200" cy="15081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100" b="1" u="sng" dirty="0" smtClean="0">
                  <a:solidFill>
                    <a:schemeClr val="accent2"/>
                  </a:solidFill>
                </a:rPr>
                <a:t>Local approach </a:t>
              </a:r>
            </a:p>
            <a:p>
              <a:endParaRPr lang="en-US" sz="800" b="1" dirty="0" smtClean="0">
                <a:solidFill>
                  <a:schemeClr val="accent2"/>
                </a:solidFill>
              </a:endParaRPr>
            </a:p>
            <a:p>
              <a:r>
                <a:rPr lang="en-US" sz="2100" dirty="0" smtClean="0">
                  <a:solidFill>
                    <a:schemeClr val="accent2"/>
                  </a:solidFill>
                </a:rPr>
                <a:t>    analyzing details of </a:t>
              </a:r>
            </a:p>
            <a:p>
              <a:r>
                <a:rPr lang="en-US" sz="2100" dirty="0" smtClean="0">
                  <a:solidFill>
                    <a:schemeClr val="accent2"/>
                  </a:solidFill>
                </a:rPr>
                <a:t>    nucleotide sequence</a:t>
              </a:r>
            </a:p>
            <a:p>
              <a:r>
                <a:rPr lang="en-US" sz="2100" dirty="0" smtClean="0">
                  <a:solidFill>
                    <a:schemeClr val="accent2"/>
                  </a:solidFill>
                </a:rPr>
                <a:t>    </a:t>
              </a:r>
              <a:endParaRPr lang="en-US" sz="2100" dirty="0">
                <a:solidFill>
                  <a:schemeClr val="accent2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172200" y="2416720"/>
              <a:ext cx="3048000" cy="10002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100" b="1" dirty="0" smtClean="0">
                  <a:solidFill>
                    <a:schemeClr val="accent2"/>
                  </a:solidFill>
                </a:rPr>
                <a:t>B</a:t>
              </a:r>
              <a:r>
                <a:rPr lang="en-US" sz="2100" dirty="0" smtClean="0">
                  <a:solidFill>
                    <a:schemeClr val="accent2"/>
                  </a:solidFill>
                </a:rPr>
                <a:t>asic </a:t>
              </a:r>
              <a:r>
                <a:rPr lang="en-US" sz="2100" b="1" dirty="0" smtClean="0">
                  <a:solidFill>
                    <a:schemeClr val="accent2"/>
                  </a:solidFill>
                </a:rPr>
                <a:t>L</a:t>
              </a:r>
              <a:r>
                <a:rPr lang="en-US" sz="2100" dirty="0" smtClean="0">
                  <a:solidFill>
                    <a:schemeClr val="accent2"/>
                  </a:solidFill>
                </a:rPr>
                <a:t>ocal </a:t>
              </a:r>
            </a:p>
            <a:p>
              <a:r>
                <a:rPr lang="en-US" sz="2100" b="1" dirty="0" smtClean="0">
                  <a:solidFill>
                    <a:schemeClr val="accent2"/>
                  </a:solidFill>
                </a:rPr>
                <a:t>A</a:t>
              </a:r>
              <a:r>
                <a:rPr lang="en-US" sz="2100" dirty="0" smtClean="0">
                  <a:solidFill>
                    <a:schemeClr val="accent2"/>
                  </a:solidFill>
                </a:rPr>
                <a:t>lignment </a:t>
              </a:r>
              <a:r>
                <a:rPr lang="en-US" sz="2100" b="1" dirty="0" smtClean="0">
                  <a:solidFill>
                    <a:schemeClr val="accent2"/>
                  </a:solidFill>
                </a:rPr>
                <a:t>S</a:t>
              </a:r>
              <a:r>
                <a:rPr lang="en-US" sz="2100" dirty="0" smtClean="0">
                  <a:solidFill>
                    <a:schemeClr val="accent2"/>
                  </a:solidFill>
                </a:rPr>
                <a:t>earch </a:t>
              </a:r>
              <a:r>
                <a:rPr lang="en-US" sz="2100" b="1" dirty="0" smtClean="0">
                  <a:solidFill>
                    <a:schemeClr val="accent2"/>
                  </a:solidFill>
                </a:rPr>
                <a:t>T</a:t>
              </a:r>
              <a:r>
                <a:rPr lang="en-US" sz="2100" dirty="0" smtClean="0">
                  <a:solidFill>
                    <a:schemeClr val="accent2"/>
                  </a:solidFill>
                </a:rPr>
                <a:t>ool</a:t>
              </a:r>
            </a:p>
            <a:p>
              <a:r>
                <a:rPr lang="en-US" sz="1700" i="1" dirty="0" smtClean="0">
                  <a:solidFill>
                    <a:schemeClr val="accent2"/>
                  </a:solidFill>
                </a:rPr>
                <a:t>1990</a:t>
              </a:r>
              <a:endParaRPr lang="en-US" sz="1700" i="1" dirty="0">
                <a:solidFill>
                  <a:schemeClr val="accent2"/>
                </a:solidFill>
              </a:endParaRPr>
            </a:p>
          </p:txBody>
        </p:sp>
        <p:pic>
          <p:nvPicPr>
            <p:cNvPr id="23" name="Picture 22" descr="f1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96000" y="1447800"/>
              <a:ext cx="2087282" cy="83820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3657600" y="2286000"/>
              <a:ext cx="4572000" cy="113877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1700" i="1" dirty="0" smtClean="0">
                  <a:solidFill>
                    <a:schemeClr val="accent2"/>
                  </a:solidFill>
                </a:rPr>
                <a:t>Watson and Crick</a:t>
              </a:r>
            </a:p>
            <a:p>
              <a:r>
                <a:rPr lang="en-US" sz="1700" i="1" dirty="0" smtClean="0">
                  <a:solidFill>
                    <a:schemeClr val="accent2"/>
                  </a:solidFill>
                </a:rPr>
                <a:t>1953</a:t>
              </a:r>
            </a:p>
            <a:p>
              <a:r>
                <a:rPr lang="en-US" sz="1700" i="1" dirty="0" smtClean="0">
                  <a:solidFill>
                    <a:schemeClr val="accent2"/>
                  </a:solidFill>
                </a:rPr>
                <a:t>Marshall Nirenberg</a:t>
              </a:r>
            </a:p>
            <a:p>
              <a:r>
                <a:rPr lang="en-US" sz="1700" i="1" dirty="0" smtClean="0">
                  <a:solidFill>
                    <a:schemeClr val="accent2"/>
                  </a:solidFill>
                </a:rPr>
                <a:t>1968</a:t>
              </a:r>
              <a:endParaRPr lang="en-US" sz="1700" i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57200" y="990600"/>
            <a:ext cx="8153400" cy="2474169"/>
            <a:chOff x="457200" y="990600"/>
            <a:chExt cx="8153400" cy="2474169"/>
          </a:xfrm>
        </p:grpSpPr>
        <p:sp>
          <p:nvSpPr>
            <p:cNvPr id="8" name="Rectangle 7"/>
            <p:cNvSpPr/>
            <p:nvPr/>
          </p:nvSpPr>
          <p:spPr>
            <a:xfrm>
              <a:off x="457200" y="1401416"/>
              <a:ext cx="3276600" cy="15081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100" b="1" u="sng" dirty="0" smtClean="0">
                  <a:solidFill>
                    <a:schemeClr val="accent2"/>
                  </a:solidFill>
                </a:rPr>
                <a:t>Global approach</a:t>
              </a:r>
            </a:p>
            <a:p>
              <a:endParaRPr lang="en-US" sz="800" b="1" dirty="0" smtClean="0">
                <a:solidFill>
                  <a:schemeClr val="accent2"/>
                </a:solidFill>
              </a:endParaRPr>
            </a:p>
            <a:p>
              <a:r>
                <a:rPr lang="en-US" sz="2100" dirty="0" smtClean="0">
                  <a:solidFill>
                    <a:schemeClr val="accent2"/>
                  </a:solidFill>
                </a:rPr>
                <a:t>    analyzing properties  </a:t>
              </a:r>
            </a:p>
            <a:p>
              <a:r>
                <a:rPr lang="en-US" sz="2100" dirty="0" smtClean="0">
                  <a:solidFill>
                    <a:schemeClr val="accent2"/>
                  </a:solidFill>
                </a:rPr>
                <a:t>    of entire genome </a:t>
              </a:r>
            </a:p>
            <a:p>
              <a:r>
                <a:rPr lang="en-US" sz="2100" dirty="0" smtClean="0">
                  <a:solidFill>
                    <a:schemeClr val="accent2"/>
                  </a:solidFill>
                </a:rPr>
                <a:t>    </a:t>
              </a:r>
              <a:endParaRPr lang="en-US" sz="2100" dirty="0">
                <a:solidFill>
                  <a:schemeClr val="accent2"/>
                </a:solidFill>
              </a:endParaRPr>
            </a:p>
          </p:txBody>
        </p:sp>
        <p:pic>
          <p:nvPicPr>
            <p:cNvPr id="13" name="Picture 12" descr="MendelCOLOR1884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29400" y="990600"/>
              <a:ext cx="1295400" cy="1689652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6096000" y="2849216"/>
              <a:ext cx="2514600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700" i="1" dirty="0" smtClean="0">
                  <a:solidFill>
                    <a:schemeClr val="accent2"/>
                  </a:solidFill>
                </a:rPr>
                <a:t>Georg Johann Mendel</a:t>
              </a:r>
            </a:p>
            <a:p>
              <a:r>
                <a:rPr lang="en-US" sz="1700" i="1" dirty="0" smtClean="0">
                  <a:solidFill>
                    <a:schemeClr val="accent2"/>
                  </a:solidFill>
                </a:rPr>
                <a:t>1866</a:t>
              </a:r>
              <a:endParaRPr lang="en-US" sz="1700" i="1" dirty="0">
                <a:solidFill>
                  <a:schemeClr val="accent2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505200" y="1541383"/>
              <a:ext cx="2743200" cy="13542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chemeClr val="accent2"/>
                  </a:solidFill>
                </a:rPr>
                <a:t>Recombination of inherited properties</a:t>
              </a:r>
            </a:p>
            <a:p>
              <a:endParaRPr lang="en-US" sz="500" dirty="0" smtClean="0">
                <a:solidFill>
                  <a:schemeClr val="accent2"/>
                </a:solidFill>
              </a:endParaRPr>
            </a:p>
            <a:p>
              <a:r>
                <a:rPr lang="en-US" dirty="0" smtClean="0">
                  <a:solidFill>
                    <a:schemeClr val="accent2"/>
                  </a:solidFill>
                </a:rPr>
                <a:t>Frequency of mutations</a:t>
              </a:r>
            </a:p>
            <a:p>
              <a:endParaRPr lang="en-US" sz="500" dirty="0" smtClean="0">
                <a:solidFill>
                  <a:schemeClr val="accent2"/>
                </a:solidFill>
              </a:endParaRPr>
            </a:p>
            <a:p>
              <a:r>
                <a:rPr lang="en-US" dirty="0" smtClean="0">
                  <a:solidFill>
                    <a:schemeClr val="accent2"/>
                  </a:solidFill>
                </a:rPr>
                <a:t>Size of genome </a:t>
              </a:r>
              <a:r>
                <a:rPr lang="en-US" i="1" dirty="0" smtClean="0">
                  <a:solidFill>
                    <a:schemeClr val="accent2"/>
                  </a:solidFill>
                </a:rPr>
                <a:t>etc</a:t>
              </a:r>
              <a:r>
                <a:rPr lang="en-US" dirty="0" smtClean="0">
                  <a:solidFill>
                    <a:schemeClr val="accent2"/>
                  </a:solidFill>
                </a:rPr>
                <a:t>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447800" y="1090136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any </a:t>
            </a:r>
            <a:r>
              <a:rPr lang="en-US" dirty="0" err="1" smtClean="0">
                <a:solidFill>
                  <a:schemeClr val="accent2"/>
                </a:solidFill>
              </a:rPr>
              <a:t>exon</a:t>
            </a:r>
            <a:r>
              <a:rPr lang="en-US" dirty="0" smtClean="0">
                <a:solidFill>
                  <a:schemeClr val="accent2"/>
                </a:solidFill>
              </a:rPr>
              <a:t> of length     has probability     to be modified during time interval</a:t>
            </a:r>
            <a:endParaRPr lang="en-US" sz="2400" b="1" dirty="0"/>
          </a:p>
        </p:txBody>
      </p: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685800" y="131763"/>
            <a:ext cx="7848600" cy="6171910"/>
            <a:chOff x="685800" y="131763"/>
            <a:chExt cx="7848600" cy="6171910"/>
          </a:xfrm>
        </p:grpSpPr>
        <p:grpSp>
          <p:nvGrpSpPr>
            <p:cNvPr id="4" name="Group 36"/>
            <p:cNvGrpSpPr>
              <a:grpSpLocks/>
            </p:cNvGrpSpPr>
            <p:nvPr/>
          </p:nvGrpSpPr>
          <p:grpSpPr bwMode="auto">
            <a:xfrm>
              <a:off x="685800" y="131763"/>
              <a:ext cx="7848600" cy="6171910"/>
              <a:chOff x="685800" y="131763"/>
              <a:chExt cx="7848041" cy="6171910"/>
            </a:xfrm>
          </p:grpSpPr>
          <p:sp>
            <p:nvSpPr>
              <p:cNvPr id="25606" name="Rectangle 26"/>
              <p:cNvSpPr>
                <a:spLocks noChangeArrowheads="1"/>
              </p:cNvSpPr>
              <p:nvPr/>
            </p:nvSpPr>
            <p:spPr bwMode="auto">
              <a:xfrm>
                <a:off x="685800" y="990600"/>
                <a:ext cx="357765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200" b="1" i="1" dirty="0" smtClean="0">
                    <a:solidFill>
                      <a:schemeClr val="accent2"/>
                    </a:solidFill>
                  </a:rPr>
                  <a:t>If</a:t>
                </a:r>
                <a:endParaRPr lang="en-US" sz="2200" b="1" dirty="0"/>
              </a:p>
            </p:txBody>
          </p:sp>
          <p:sp>
            <p:nvSpPr>
              <p:cNvPr id="2" name="Rectangle 13"/>
              <p:cNvSpPr>
                <a:spLocks noChangeArrowheads="1"/>
              </p:cNvSpPr>
              <p:nvPr/>
            </p:nvSpPr>
            <p:spPr bwMode="auto">
              <a:xfrm>
                <a:off x="685800" y="131763"/>
                <a:ext cx="6195486" cy="7848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500" b="1" dirty="0">
                    <a:solidFill>
                      <a:schemeClr val="accent2"/>
                    </a:solidFill>
                    <a:latin typeface="+mn-lt"/>
                  </a:rPr>
                  <a:t>Parameters of </a:t>
                </a:r>
                <a:r>
                  <a:rPr lang="en-US" sz="2500" b="1" dirty="0" err="1">
                    <a:solidFill>
                      <a:schemeClr val="accent2"/>
                    </a:solidFill>
                    <a:latin typeface="+mn-lt"/>
                  </a:rPr>
                  <a:t>Kolmogoroff</a:t>
                </a:r>
                <a:r>
                  <a:rPr lang="en-US" sz="2500" b="1" dirty="0">
                    <a:solidFill>
                      <a:schemeClr val="accent2"/>
                    </a:solidFill>
                    <a:latin typeface="+mn-lt"/>
                  </a:rPr>
                  <a:t> </a:t>
                </a:r>
                <a:r>
                  <a:rPr lang="en-US" sz="2500" b="1" dirty="0" smtClean="0">
                    <a:solidFill>
                      <a:schemeClr val="accent2"/>
                    </a:solidFill>
                    <a:latin typeface="+mn-lt"/>
                  </a:rPr>
                  <a:t>Process</a:t>
                </a:r>
                <a:endParaRPr lang="en-US" sz="2500" b="1" dirty="0">
                  <a:solidFill>
                    <a:schemeClr val="accent2"/>
                  </a:solidFill>
                  <a:latin typeface="+mn-lt"/>
                </a:endParaRPr>
              </a:p>
              <a:p>
                <a:pPr>
                  <a:defRPr/>
                </a:pPr>
                <a:endParaRPr lang="en-US" sz="300" dirty="0">
                  <a:solidFill>
                    <a:schemeClr val="accent2"/>
                  </a:solidFill>
                  <a:latin typeface="+mn-lt"/>
                </a:endParaRPr>
              </a:p>
              <a:p>
                <a:pPr>
                  <a:defRPr/>
                </a:pPr>
                <a:r>
                  <a:rPr lang="en-US" sz="1700" dirty="0">
                    <a:solidFill>
                      <a:schemeClr val="accent2"/>
                    </a:solidFill>
                    <a:latin typeface="+mn-lt"/>
                  </a:rPr>
                  <a:t>as model parameters for elementary “</a:t>
                </a:r>
                <a:r>
                  <a:rPr lang="en-US" sz="1700" dirty="0" err="1">
                    <a:solidFill>
                      <a:schemeClr val="accent2"/>
                    </a:solidFill>
                    <a:latin typeface="+mn-lt"/>
                  </a:rPr>
                  <a:t>exon</a:t>
                </a:r>
                <a:r>
                  <a:rPr lang="en-US" sz="1700" dirty="0">
                    <a:solidFill>
                      <a:schemeClr val="accent2"/>
                    </a:solidFill>
                    <a:latin typeface="+mn-lt"/>
                  </a:rPr>
                  <a:t> modification” event</a:t>
                </a:r>
              </a:p>
            </p:txBody>
          </p:sp>
          <p:pic>
            <p:nvPicPr>
              <p:cNvPr id="25608" name="Picture 1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237133" y="1148688"/>
                <a:ext cx="200025" cy="2466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609" name="Picture 1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72018" y="1134114"/>
                <a:ext cx="193358" cy="3000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610" name="Picture 1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724112" y="1461448"/>
                <a:ext cx="386715" cy="353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5" name="Group 35"/>
              <p:cNvGrpSpPr>
                <a:grpSpLocks/>
              </p:cNvGrpSpPr>
              <p:nvPr/>
            </p:nvGrpSpPr>
            <p:grpSpPr bwMode="auto">
              <a:xfrm>
                <a:off x="693760" y="1992437"/>
                <a:ext cx="7001941" cy="957456"/>
                <a:chOff x="693760" y="1880682"/>
                <a:chExt cx="7001941" cy="957456"/>
              </a:xfrm>
            </p:grpSpPr>
            <p:pic>
              <p:nvPicPr>
                <p:cNvPr id="25622" name="Picture 3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1314358" y="2137561"/>
                  <a:ext cx="666750" cy="4800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6" name="Group 32"/>
                <p:cNvGrpSpPr>
                  <a:grpSpLocks/>
                </p:cNvGrpSpPr>
                <p:nvPr/>
              </p:nvGrpSpPr>
              <p:grpSpPr bwMode="auto">
                <a:xfrm>
                  <a:off x="2020003" y="2098045"/>
                  <a:ext cx="5675698" cy="740093"/>
                  <a:chOff x="1828704" y="2000237"/>
                  <a:chExt cx="5675698" cy="740093"/>
                </a:xfrm>
              </p:grpSpPr>
              <p:pic>
                <p:nvPicPr>
                  <p:cNvPr id="25625" name="Picture 13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>
                    <a:off x="5224117" y="2000237"/>
                    <a:ext cx="2280285" cy="74009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5626" name="Rectangle 4"/>
                  <p:cNvSpPr>
                    <a:spLocks noChangeArrowheads="1"/>
                  </p:cNvSpPr>
                  <p:nvPr/>
                </p:nvSpPr>
                <p:spPr bwMode="auto">
                  <a:xfrm>
                    <a:off x="1828704" y="2102006"/>
                    <a:ext cx="2019961" cy="61555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700" dirty="0">
                        <a:solidFill>
                          <a:schemeClr val="accent2"/>
                        </a:solidFill>
                      </a:rPr>
                      <a:t>average number </a:t>
                    </a:r>
                    <a:r>
                      <a:rPr lang="en-US" sz="1700" dirty="0" smtClean="0">
                        <a:solidFill>
                          <a:schemeClr val="accent2"/>
                        </a:solidFill>
                      </a:rPr>
                      <a:t>of</a:t>
                    </a:r>
                  </a:p>
                  <a:p>
                    <a:r>
                      <a:rPr lang="en-US" sz="1700" dirty="0" smtClean="0">
                        <a:solidFill>
                          <a:schemeClr val="accent2"/>
                        </a:solidFill>
                      </a:rPr>
                      <a:t> </a:t>
                    </a:r>
                    <a:r>
                      <a:rPr lang="en-US" sz="1700" dirty="0" err="1">
                        <a:solidFill>
                          <a:schemeClr val="accent2"/>
                        </a:solidFill>
                      </a:rPr>
                      <a:t>exons</a:t>
                    </a:r>
                    <a:r>
                      <a:rPr lang="en-US" sz="1700" dirty="0">
                        <a:solidFill>
                          <a:schemeClr val="accent2"/>
                        </a:solidFill>
                      </a:rPr>
                      <a:t> with </a:t>
                    </a:r>
                    <a:r>
                      <a:rPr lang="en-US" sz="1700" dirty="0" smtClean="0">
                        <a:solidFill>
                          <a:schemeClr val="accent2"/>
                        </a:solidFill>
                      </a:rPr>
                      <a:t>sizes</a:t>
                    </a:r>
                    <a:endParaRPr lang="en-US" sz="1700" dirty="0">
                      <a:solidFill>
                        <a:schemeClr val="accent2"/>
                      </a:solidFill>
                    </a:endParaRPr>
                  </a:p>
                </p:txBody>
              </p:sp>
              <p:pic>
                <p:nvPicPr>
                  <p:cNvPr id="25627" name="Picture 4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/>
                  <a:srcRect l="6042" t="21770" r="18001" b="29657"/>
                  <a:stretch>
                    <a:fillRect/>
                  </a:stretch>
                </p:blipFill>
                <p:spPr bwMode="auto">
                  <a:xfrm>
                    <a:off x="3579808" y="2359629"/>
                    <a:ext cx="1129352" cy="3400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sp>
              <p:nvSpPr>
                <p:cNvPr id="25624" name="Rectangle 29"/>
                <p:cNvSpPr>
                  <a:spLocks noChangeArrowheads="1"/>
                </p:cNvSpPr>
                <p:nvPr/>
              </p:nvSpPr>
              <p:spPr bwMode="auto">
                <a:xfrm>
                  <a:off x="693760" y="1880682"/>
                  <a:ext cx="688009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200" b="1" i="1" dirty="0">
                      <a:solidFill>
                        <a:schemeClr val="accent2"/>
                      </a:solidFill>
                    </a:rPr>
                    <a:t>and</a:t>
                  </a:r>
                  <a:endParaRPr lang="en-US" sz="2200" dirty="0"/>
                </a:p>
              </p:txBody>
            </p:sp>
          </p:grpSp>
          <p:grpSp>
            <p:nvGrpSpPr>
              <p:cNvPr id="7" name="Group 34"/>
              <p:cNvGrpSpPr>
                <a:grpSpLocks/>
              </p:cNvGrpSpPr>
              <p:nvPr/>
            </p:nvGrpSpPr>
            <p:grpSpPr bwMode="auto">
              <a:xfrm>
                <a:off x="685800" y="3105001"/>
                <a:ext cx="7848041" cy="1085999"/>
                <a:chOff x="685800" y="2921169"/>
                <a:chExt cx="7848041" cy="1085999"/>
              </a:xfrm>
            </p:grpSpPr>
            <p:pic>
              <p:nvPicPr>
                <p:cNvPr id="25619" name="Picture 7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1334208" y="3120390"/>
                  <a:ext cx="2780348" cy="8867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5620" name="Picture 8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4980063" y="3168968"/>
                  <a:ext cx="3553778" cy="8067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5621" name="Rectangle 30"/>
                <p:cNvSpPr>
                  <a:spLocks noChangeArrowheads="1"/>
                </p:cNvSpPr>
                <p:nvPr/>
              </p:nvSpPr>
              <p:spPr bwMode="auto">
                <a:xfrm>
                  <a:off x="685800" y="2921169"/>
                  <a:ext cx="750527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200" b="1" i="1" dirty="0">
                      <a:solidFill>
                        <a:schemeClr val="accent2"/>
                      </a:solidFill>
                    </a:rPr>
                    <a:t>with</a:t>
                  </a:r>
                  <a:endParaRPr lang="en-US" sz="2200" dirty="0"/>
                </a:p>
              </p:txBody>
            </p:sp>
          </p:grpSp>
          <p:grpSp>
            <p:nvGrpSpPr>
              <p:cNvPr id="8" name="Group 33"/>
              <p:cNvGrpSpPr>
                <a:grpSpLocks/>
              </p:cNvGrpSpPr>
              <p:nvPr/>
            </p:nvGrpSpPr>
            <p:grpSpPr bwMode="auto">
              <a:xfrm>
                <a:off x="685800" y="4648200"/>
                <a:ext cx="6437523" cy="1655473"/>
                <a:chOff x="685800" y="4357688"/>
                <a:chExt cx="6437523" cy="1655473"/>
              </a:xfrm>
            </p:grpSpPr>
            <p:sp>
              <p:nvSpPr>
                <p:cNvPr id="25614" name="Rectangle 16"/>
                <p:cNvSpPr>
                  <a:spLocks noChangeArrowheads="1"/>
                </p:cNvSpPr>
                <p:nvPr/>
              </p:nvSpPr>
              <p:spPr bwMode="auto">
                <a:xfrm>
                  <a:off x="1808708" y="5576888"/>
                  <a:ext cx="1473375" cy="4362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1700" dirty="0" smtClean="0">
                      <a:solidFill>
                        <a:schemeClr val="accent2"/>
                      </a:solidFill>
                    </a:rPr>
                    <a:t>peak </a:t>
                  </a:r>
                  <a:r>
                    <a:rPr lang="en-US" sz="1700" dirty="0">
                      <a:solidFill>
                        <a:schemeClr val="accent2"/>
                      </a:solidFill>
                    </a:rPr>
                    <a:t>position</a:t>
                  </a:r>
                </a:p>
              </p:txBody>
            </p:sp>
            <p:sp>
              <p:nvSpPr>
                <p:cNvPr id="25615" name="Rectangle 18"/>
                <p:cNvSpPr>
                  <a:spLocks noChangeArrowheads="1"/>
                </p:cNvSpPr>
                <p:nvPr/>
              </p:nvSpPr>
              <p:spPr bwMode="auto">
                <a:xfrm>
                  <a:off x="5861252" y="5576888"/>
                  <a:ext cx="1229736" cy="4362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1700" dirty="0" smtClean="0">
                      <a:solidFill>
                        <a:schemeClr val="accent2"/>
                      </a:solidFill>
                    </a:rPr>
                    <a:t>peak </a:t>
                  </a:r>
                  <a:r>
                    <a:rPr lang="en-US" sz="1700" dirty="0">
                      <a:solidFill>
                        <a:schemeClr val="accent2"/>
                      </a:solidFill>
                    </a:rPr>
                    <a:t>width</a:t>
                  </a:r>
                </a:p>
              </p:txBody>
            </p:sp>
            <p:sp>
              <p:nvSpPr>
                <p:cNvPr id="25616" name="Rectangle 31"/>
                <p:cNvSpPr>
                  <a:spLocks noChangeArrowheads="1"/>
                </p:cNvSpPr>
                <p:nvPr/>
              </p:nvSpPr>
              <p:spPr bwMode="auto">
                <a:xfrm>
                  <a:off x="685800" y="4357688"/>
                  <a:ext cx="6437523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200" b="1" i="1" dirty="0">
                      <a:solidFill>
                        <a:schemeClr val="accent2"/>
                      </a:solidFill>
                    </a:rPr>
                    <a:t>Then</a:t>
                  </a:r>
                  <a:r>
                    <a:rPr lang="en-US" sz="1700" dirty="0">
                      <a:solidFill>
                        <a:schemeClr val="accent2"/>
                      </a:solidFill>
                    </a:rPr>
                    <a:t> </a:t>
                  </a:r>
                  <a:r>
                    <a:rPr lang="en-US" sz="1700" dirty="0" smtClean="0">
                      <a:solidFill>
                        <a:schemeClr val="accent2"/>
                      </a:solidFill>
                    </a:rPr>
                    <a:t>  the </a:t>
                  </a:r>
                  <a:r>
                    <a:rPr lang="en-US" sz="1700" dirty="0">
                      <a:solidFill>
                        <a:schemeClr val="accent2"/>
                      </a:solidFill>
                    </a:rPr>
                    <a:t>process converges to a lognormal distribution with </a:t>
                  </a:r>
                  <a:endParaRPr lang="en-US" sz="1700" dirty="0"/>
                </a:p>
              </p:txBody>
            </p:sp>
          </p:grpSp>
        </p:grpSp>
        <p:pic>
          <p:nvPicPr>
            <p:cNvPr id="25604" name="Picture 28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371600" y="5319712"/>
              <a:ext cx="1973580" cy="700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5" name="Picture 29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5105400" y="5257800"/>
              <a:ext cx="2046922" cy="766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6427788" y="228600"/>
            <a:ext cx="1954212" cy="527050"/>
            <a:chOff x="5638800" y="533400"/>
            <a:chExt cx="1954141" cy="526733"/>
          </a:xfrm>
        </p:grpSpPr>
        <p:pic>
          <p:nvPicPr>
            <p:cNvPr id="8202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38800" y="533400"/>
              <a:ext cx="813435" cy="5267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3" name="Rectangle 31"/>
            <p:cNvSpPr>
              <a:spLocks noChangeArrowheads="1"/>
            </p:cNvSpPr>
            <p:nvPr/>
          </p:nvSpPr>
          <p:spPr bwMode="auto">
            <a:xfrm>
              <a:off x="6351896" y="672152"/>
              <a:ext cx="1241045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700" dirty="0">
                  <a:solidFill>
                    <a:schemeClr val="accent2"/>
                  </a:solidFill>
                </a:rPr>
                <a:t>distribution</a:t>
              </a:r>
              <a:endParaRPr lang="en-US" sz="1700" dirty="0"/>
            </a:p>
          </p:txBody>
        </p:sp>
      </p:grp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1044575"/>
            <a:ext cx="833438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Rectangle 35"/>
          <p:cNvSpPr>
            <a:spLocks noChangeArrowheads="1"/>
          </p:cNvSpPr>
          <p:nvPr/>
        </p:nvSpPr>
        <p:spPr bwMode="auto">
          <a:xfrm>
            <a:off x="4495800" y="1636712"/>
            <a:ext cx="2614818" cy="8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700" dirty="0" err="1">
                <a:solidFill>
                  <a:schemeClr val="accent2"/>
                </a:solidFill>
              </a:rPr>
              <a:t>Exons</a:t>
            </a:r>
            <a:r>
              <a:rPr lang="en-US" sz="1700" dirty="0">
                <a:solidFill>
                  <a:schemeClr val="accent2"/>
                </a:solidFill>
              </a:rPr>
              <a:t> splitting </a:t>
            </a:r>
            <a:br>
              <a:rPr lang="en-US" sz="1700" dirty="0">
                <a:solidFill>
                  <a:schemeClr val="accent2"/>
                </a:solidFill>
              </a:rPr>
            </a:br>
            <a:r>
              <a:rPr lang="en-US" sz="1700" dirty="0" smtClean="0">
                <a:solidFill>
                  <a:schemeClr val="accent2"/>
                </a:solidFill>
              </a:rPr>
              <a:t>(decreasing </a:t>
            </a:r>
            <a:r>
              <a:rPr lang="en-US" sz="1700" dirty="0" err="1" smtClean="0">
                <a:solidFill>
                  <a:schemeClr val="accent2"/>
                </a:solidFill>
              </a:rPr>
              <a:t>Exon</a:t>
            </a:r>
            <a:r>
              <a:rPr lang="en-US" sz="1700" dirty="0" smtClean="0">
                <a:solidFill>
                  <a:schemeClr val="accent2"/>
                </a:solidFill>
              </a:rPr>
              <a:t> length)</a:t>
            </a:r>
            <a:endParaRPr lang="en-US" sz="1700" dirty="0"/>
          </a:p>
        </p:txBody>
      </p:sp>
      <p:pic>
        <p:nvPicPr>
          <p:cNvPr id="8200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89781" y="4548474"/>
            <a:ext cx="80645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1" name="Rectangle 37"/>
          <p:cNvSpPr>
            <a:spLocks noChangeArrowheads="1"/>
          </p:cNvSpPr>
          <p:nvPr/>
        </p:nvSpPr>
        <p:spPr bwMode="auto">
          <a:xfrm>
            <a:off x="4489781" y="5141912"/>
            <a:ext cx="2409634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700" dirty="0" smtClean="0">
                <a:solidFill>
                  <a:schemeClr val="accent2"/>
                </a:solidFill>
              </a:rPr>
              <a:t>Increasing </a:t>
            </a:r>
            <a:r>
              <a:rPr lang="en-US" sz="1700" dirty="0" err="1" smtClean="0">
                <a:solidFill>
                  <a:schemeClr val="accent2"/>
                </a:solidFill>
              </a:rPr>
              <a:t>Exon</a:t>
            </a:r>
            <a:r>
              <a:rPr lang="en-US" sz="1700" dirty="0" smtClean="0">
                <a:solidFill>
                  <a:schemeClr val="accent2"/>
                </a:solidFill>
              </a:rPr>
              <a:t> length</a:t>
            </a:r>
            <a:endParaRPr lang="en-US" sz="1700" dirty="0"/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24600" y="789622"/>
            <a:ext cx="2780546" cy="886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685800" y="238125"/>
            <a:ext cx="4322017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chemeClr val="accent2"/>
                </a:solidFill>
                <a:latin typeface="+mn-lt"/>
              </a:rPr>
              <a:t>Parameters of Q(k) function </a:t>
            </a:r>
            <a:endParaRPr lang="en-US" sz="2400" b="1" dirty="0">
              <a:solidFill>
                <a:schemeClr val="accent2"/>
              </a:solidFill>
              <a:latin typeface="+mn-lt"/>
            </a:endParaRPr>
          </a:p>
          <a:p>
            <a:pPr>
              <a:defRPr/>
            </a:pPr>
            <a:endParaRPr lang="en-US" sz="300" dirty="0">
              <a:solidFill>
                <a:schemeClr val="accent2"/>
              </a:solidFill>
              <a:latin typeface="+mn-lt"/>
            </a:endParaRPr>
          </a:p>
        </p:txBody>
      </p:sp>
      <p:graphicFrame>
        <p:nvGraphicFramePr>
          <p:cNvPr id="3" name="Object 5"/>
          <p:cNvGraphicFramePr>
            <a:graphicFrameLocks noChangeAspect="1"/>
          </p:cNvGraphicFramePr>
          <p:nvPr/>
        </p:nvGraphicFramePr>
        <p:xfrm>
          <a:off x="117475" y="838200"/>
          <a:ext cx="4200525" cy="1841500"/>
        </p:xfrm>
        <a:graphic>
          <a:graphicData uri="http://schemas.openxmlformats.org/presentationml/2006/ole">
            <p:oleObj spid="_x0000_s687106" r:id="rId8" imgW="4200480" imgH="2509920" progId="">
              <p:embed/>
            </p:oleObj>
          </a:graphicData>
        </a:graphic>
      </p:graphicFrame>
      <p:graphicFrame>
        <p:nvGraphicFramePr>
          <p:cNvPr id="5" name="Object 7"/>
          <p:cNvGraphicFramePr>
            <a:graphicFrameLocks noChangeAspect="1"/>
          </p:cNvGraphicFramePr>
          <p:nvPr/>
        </p:nvGraphicFramePr>
        <p:xfrm>
          <a:off x="148984" y="4343400"/>
          <a:ext cx="4186237" cy="2509837"/>
        </p:xfrm>
        <a:graphic>
          <a:graphicData uri="http://schemas.openxmlformats.org/presentationml/2006/ole">
            <p:oleObj spid="_x0000_s687107" r:id="rId9" imgW="4186080" imgH="2509920" progId="">
              <p:embed/>
            </p:oleObj>
          </a:graphicData>
        </a:graphic>
      </p:graphicFrame>
      <p:graphicFrame>
        <p:nvGraphicFramePr>
          <p:cNvPr id="6" name="Object 8"/>
          <p:cNvGraphicFramePr>
            <a:graphicFrameLocks noChangeAspect="1"/>
          </p:cNvGraphicFramePr>
          <p:nvPr/>
        </p:nvGraphicFramePr>
        <p:xfrm>
          <a:off x="125413" y="2560638"/>
          <a:ext cx="4200525" cy="1843087"/>
        </p:xfrm>
        <a:graphic>
          <a:graphicData uri="http://schemas.openxmlformats.org/presentationml/2006/ole">
            <p:oleObj spid="_x0000_s687108" r:id="rId10" imgW="4200480" imgH="2509920" progId="">
              <p:embed/>
            </p:oleObj>
          </a:graphicData>
        </a:graphic>
      </p:graphicFrame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95801" y="2958152"/>
            <a:ext cx="84010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35"/>
          <p:cNvSpPr>
            <a:spLocks noChangeArrowheads="1"/>
          </p:cNvSpPr>
          <p:nvPr/>
        </p:nvSpPr>
        <p:spPr bwMode="auto">
          <a:xfrm>
            <a:off x="4495800" y="3429000"/>
            <a:ext cx="1959191" cy="436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700" dirty="0" err="1" smtClean="0">
                <a:solidFill>
                  <a:schemeClr val="accent2"/>
                </a:solidFill>
              </a:rPr>
              <a:t>Exons</a:t>
            </a:r>
            <a:r>
              <a:rPr lang="en-US" sz="1700" dirty="0" smtClean="0">
                <a:solidFill>
                  <a:schemeClr val="accent2"/>
                </a:solidFill>
              </a:rPr>
              <a:t> duplicating </a:t>
            </a:r>
            <a:endParaRPr lang="en-US" sz="1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5"/>
          <p:cNvSpPr>
            <a:spLocks noChangeArrowheads="1"/>
          </p:cNvSpPr>
          <p:nvPr/>
        </p:nvSpPr>
        <p:spPr bwMode="auto">
          <a:xfrm>
            <a:off x="914400" y="838200"/>
            <a:ext cx="2856872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700" dirty="0" smtClean="0">
                <a:solidFill>
                  <a:schemeClr val="accent2"/>
                </a:solidFill>
              </a:rPr>
              <a:t>Initial </a:t>
            </a:r>
            <a:r>
              <a:rPr lang="en-US" sz="1700" dirty="0" err="1" smtClean="0">
                <a:solidFill>
                  <a:schemeClr val="accent2"/>
                </a:solidFill>
              </a:rPr>
              <a:t>exon</a:t>
            </a:r>
            <a:r>
              <a:rPr lang="en-US" sz="1700" dirty="0" smtClean="0">
                <a:solidFill>
                  <a:schemeClr val="accent2"/>
                </a:solidFill>
              </a:rPr>
              <a:t> size distribution </a:t>
            </a:r>
          </a:p>
          <a:p>
            <a:pPr>
              <a:lnSpc>
                <a:spcPct val="150000"/>
              </a:lnSpc>
            </a:pPr>
            <a:endParaRPr lang="en-US" sz="1700" dirty="0"/>
          </a:p>
        </p:txBody>
      </p:sp>
      <p:sp>
        <p:nvSpPr>
          <p:cNvPr id="15" name="Rectangle 14"/>
          <p:cNvSpPr/>
          <p:nvPr/>
        </p:nvSpPr>
        <p:spPr>
          <a:xfrm>
            <a:off x="3962400" y="838200"/>
            <a:ext cx="4800600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700" dirty="0" smtClean="0">
                <a:solidFill>
                  <a:schemeClr val="accent2"/>
                </a:solidFill>
              </a:rPr>
              <a:t>A mockup of a bacterial genome with 500 </a:t>
            </a:r>
            <a:r>
              <a:rPr lang="en-US" sz="1700" dirty="0" err="1" smtClean="0">
                <a:solidFill>
                  <a:schemeClr val="accent2"/>
                </a:solidFill>
              </a:rPr>
              <a:t>exons</a:t>
            </a:r>
            <a:r>
              <a:rPr lang="en-US" sz="1700" dirty="0" smtClean="0">
                <a:solidFill>
                  <a:schemeClr val="accent2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700" dirty="0" smtClean="0">
                <a:solidFill>
                  <a:schemeClr val="accent2"/>
                </a:solidFill>
              </a:rPr>
              <a:t>Having 1000 </a:t>
            </a:r>
            <a:r>
              <a:rPr lang="en-US" sz="1700" dirty="0" err="1" smtClean="0">
                <a:solidFill>
                  <a:schemeClr val="accent2"/>
                </a:solidFill>
              </a:rPr>
              <a:t>bp</a:t>
            </a:r>
            <a:r>
              <a:rPr lang="en-US" sz="1700" dirty="0" smtClean="0">
                <a:solidFill>
                  <a:schemeClr val="accent2"/>
                </a:solidFill>
              </a:rPr>
              <a:t>  mean </a:t>
            </a:r>
            <a:r>
              <a:rPr lang="en-US" sz="1700" dirty="0" err="1" smtClean="0">
                <a:solidFill>
                  <a:schemeClr val="accent2"/>
                </a:solidFill>
              </a:rPr>
              <a:t>exons</a:t>
            </a:r>
            <a:r>
              <a:rPr lang="en-US" sz="1700" dirty="0" smtClean="0">
                <a:solidFill>
                  <a:schemeClr val="accent2"/>
                </a:solidFill>
              </a:rPr>
              <a:t> length </a:t>
            </a:r>
            <a:endParaRPr lang="en-US" sz="1700" dirty="0"/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685800" y="238125"/>
            <a:ext cx="7460697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chemeClr val="accent2"/>
                </a:solidFill>
                <a:latin typeface="+mn-lt"/>
              </a:rPr>
              <a:t>Modeling </a:t>
            </a:r>
            <a:r>
              <a:rPr lang="en-US" sz="2400" b="1" dirty="0" err="1" smtClean="0">
                <a:solidFill>
                  <a:schemeClr val="accent2"/>
                </a:solidFill>
                <a:latin typeface="+mn-lt"/>
              </a:rPr>
              <a:t>exon</a:t>
            </a:r>
            <a:r>
              <a:rPr lang="en-US" sz="2400" b="1" dirty="0" smtClean="0">
                <a:solidFill>
                  <a:schemeClr val="accent2"/>
                </a:solidFill>
                <a:latin typeface="+mn-lt"/>
              </a:rPr>
              <a:t> size distributions in real genomes </a:t>
            </a:r>
            <a:endParaRPr lang="en-US" sz="2400" b="1" dirty="0">
              <a:solidFill>
                <a:schemeClr val="accent2"/>
              </a:solidFill>
              <a:latin typeface="+mn-lt"/>
            </a:endParaRPr>
          </a:p>
          <a:p>
            <a:pPr>
              <a:defRPr/>
            </a:pPr>
            <a:endParaRPr lang="en-US" sz="300" dirty="0">
              <a:solidFill>
                <a:schemeClr val="accent2"/>
              </a:solidFill>
              <a:latin typeface="+mn-lt"/>
            </a:endParaRPr>
          </a:p>
        </p:txBody>
      </p:sp>
      <p:graphicFrame>
        <p:nvGraphicFramePr>
          <p:cNvPr id="69639" name="Object 7"/>
          <p:cNvGraphicFramePr>
            <a:graphicFrameLocks noChangeAspect="1"/>
          </p:cNvGraphicFramePr>
          <p:nvPr/>
        </p:nvGraphicFramePr>
        <p:xfrm>
          <a:off x="914400" y="1736725"/>
          <a:ext cx="6399212" cy="5121275"/>
        </p:xfrm>
        <a:graphic>
          <a:graphicData uri="http://schemas.openxmlformats.org/presentationml/2006/ole">
            <p:oleObj spid="_x0000_s677890" r:id="rId4" imgW="3761280" imgH="30096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666" name="Object 10"/>
          <p:cNvGraphicFramePr>
            <a:graphicFrameLocks noChangeAspect="1"/>
          </p:cNvGraphicFramePr>
          <p:nvPr/>
        </p:nvGraphicFramePr>
        <p:xfrm>
          <a:off x="-153988" y="1260475"/>
          <a:ext cx="6370638" cy="5156200"/>
        </p:xfrm>
        <a:graphic>
          <a:graphicData uri="http://schemas.openxmlformats.org/presentationml/2006/ole">
            <p:oleObj spid="_x0000_s678914" r:id="rId4" imgW="3748320" imgH="3034080" progId="">
              <p:embed/>
            </p:oleObj>
          </a:graphicData>
        </a:graphic>
      </p:graphicFrame>
      <p:graphicFrame>
        <p:nvGraphicFramePr>
          <p:cNvPr id="70667" name="Object 11"/>
          <p:cNvGraphicFramePr>
            <a:graphicFrameLocks noChangeAspect="1"/>
          </p:cNvGraphicFramePr>
          <p:nvPr/>
        </p:nvGraphicFramePr>
        <p:xfrm>
          <a:off x="5840413" y="611188"/>
          <a:ext cx="3335337" cy="3065462"/>
        </p:xfrm>
        <a:graphic>
          <a:graphicData uri="http://schemas.openxmlformats.org/presentationml/2006/ole">
            <p:oleObj spid="_x0000_s678915" r:id="rId5" imgW="3335040" imgH="3065760" progId="">
              <p:embed/>
            </p:oleObj>
          </a:graphicData>
        </a:graphic>
      </p:graphicFrame>
      <p:sp>
        <p:nvSpPr>
          <p:cNvPr id="16" name="Rectangle 35"/>
          <p:cNvSpPr>
            <a:spLocks noChangeArrowheads="1"/>
          </p:cNvSpPr>
          <p:nvPr/>
        </p:nvSpPr>
        <p:spPr bwMode="auto">
          <a:xfrm>
            <a:off x="914400" y="838200"/>
            <a:ext cx="3352800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700" dirty="0" smtClean="0">
                <a:solidFill>
                  <a:schemeClr val="accent2"/>
                </a:solidFill>
              </a:rPr>
              <a:t>15 000 time steps for </a:t>
            </a:r>
            <a:r>
              <a:rPr lang="en-US" sz="1700" i="1" dirty="0" smtClean="0">
                <a:solidFill>
                  <a:schemeClr val="accent2"/>
                </a:solidFill>
              </a:rPr>
              <a:t>p</a:t>
            </a:r>
            <a:r>
              <a:rPr lang="en-US" sz="1700" dirty="0" smtClean="0">
                <a:solidFill>
                  <a:schemeClr val="accent2"/>
                </a:solidFill>
              </a:rPr>
              <a:t>=0.001</a:t>
            </a:r>
          </a:p>
          <a:p>
            <a:pPr>
              <a:lnSpc>
                <a:spcPct val="150000"/>
              </a:lnSpc>
            </a:pPr>
            <a:endParaRPr lang="en-US" sz="1700" dirty="0"/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685800" y="238125"/>
            <a:ext cx="7460697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chemeClr val="accent2"/>
                </a:solidFill>
                <a:latin typeface="+mn-lt"/>
              </a:rPr>
              <a:t>Modeling </a:t>
            </a:r>
            <a:r>
              <a:rPr lang="en-US" sz="2400" b="1" dirty="0" err="1" smtClean="0">
                <a:solidFill>
                  <a:schemeClr val="accent2"/>
                </a:solidFill>
                <a:latin typeface="+mn-lt"/>
              </a:rPr>
              <a:t>exon</a:t>
            </a:r>
            <a:r>
              <a:rPr lang="en-US" sz="2400" b="1" dirty="0" smtClean="0">
                <a:solidFill>
                  <a:schemeClr val="accent2"/>
                </a:solidFill>
                <a:latin typeface="+mn-lt"/>
              </a:rPr>
              <a:t> size distributions in real genomes </a:t>
            </a:r>
            <a:endParaRPr lang="en-US" sz="2400" b="1" dirty="0">
              <a:solidFill>
                <a:schemeClr val="accent2"/>
              </a:solidFill>
              <a:latin typeface="+mn-lt"/>
            </a:endParaRPr>
          </a:p>
          <a:p>
            <a:pPr>
              <a:defRPr/>
            </a:pPr>
            <a:endParaRPr lang="en-US" sz="300" dirty="0">
              <a:solidFill>
                <a:schemeClr val="accent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9" name="Object 9"/>
          <p:cNvGraphicFramePr>
            <a:graphicFrameLocks noChangeAspect="1"/>
          </p:cNvGraphicFramePr>
          <p:nvPr/>
        </p:nvGraphicFramePr>
        <p:xfrm>
          <a:off x="-153988" y="1260475"/>
          <a:ext cx="6370638" cy="5156200"/>
        </p:xfrm>
        <a:graphic>
          <a:graphicData uri="http://schemas.openxmlformats.org/presentationml/2006/ole">
            <p:oleObj spid="_x0000_s679938" r:id="rId4" imgW="3748320" imgH="3034080" progId="">
              <p:embed/>
            </p:oleObj>
          </a:graphicData>
        </a:graphic>
      </p:graphicFrame>
      <p:graphicFrame>
        <p:nvGraphicFramePr>
          <p:cNvPr id="71691" name="Object 11"/>
          <p:cNvGraphicFramePr>
            <a:graphicFrameLocks noChangeAspect="1"/>
          </p:cNvGraphicFramePr>
          <p:nvPr/>
        </p:nvGraphicFramePr>
        <p:xfrm>
          <a:off x="5840413" y="611188"/>
          <a:ext cx="3335337" cy="3065462"/>
        </p:xfrm>
        <a:graphic>
          <a:graphicData uri="http://schemas.openxmlformats.org/presentationml/2006/ole">
            <p:oleObj spid="_x0000_s679939" r:id="rId5" imgW="3335040" imgH="3065760" progId="">
              <p:embed/>
            </p:oleObj>
          </a:graphicData>
        </a:graphic>
      </p:graphicFrame>
      <p:graphicFrame>
        <p:nvGraphicFramePr>
          <p:cNvPr id="71692" name="Object 12"/>
          <p:cNvGraphicFramePr>
            <a:graphicFrameLocks noChangeAspect="1"/>
          </p:cNvGraphicFramePr>
          <p:nvPr/>
        </p:nvGraphicFramePr>
        <p:xfrm>
          <a:off x="5840413" y="3563938"/>
          <a:ext cx="3335337" cy="3065462"/>
        </p:xfrm>
        <a:graphic>
          <a:graphicData uri="http://schemas.openxmlformats.org/presentationml/2006/ole">
            <p:oleObj spid="_x0000_s679940" r:id="rId6" imgW="3335040" imgH="3065760" progId="">
              <p:embed/>
            </p:oleObj>
          </a:graphicData>
        </a:graphic>
      </p:graphicFrame>
      <p:sp>
        <p:nvSpPr>
          <p:cNvPr id="15" name="Rectangle 35"/>
          <p:cNvSpPr>
            <a:spLocks noChangeArrowheads="1"/>
          </p:cNvSpPr>
          <p:nvPr/>
        </p:nvSpPr>
        <p:spPr bwMode="auto">
          <a:xfrm>
            <a:off x="914400" y="838200"/>
            <a:ext cx="3505200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700" dirty="0" smtClean="0">
                <a:solidFill>
                  <a:schemeClr val="accent2"/>
                </a:solidFill>
              </a:rPr>
              <a:t>15 000 time steps for </a:t>
            </a:r>
            <a:r>
              <a:rPr lang="en-US" sz="1700" i="1" dirty="0" smtClean="0">
                <a:solidFill>
                  <a:schemeClr val="accent2"/>
                </a:solidFill>
              </a:rPr>
              <a:t>p</a:t>
            </a:r>
            <a:r>
              <a:rPr lang="en-US" sz="1700" dirty="0" smtClean="0">
                <a:solidFill>
                  <a:schemeClr val="accent2"/>
                </a:solidFill>
              </a:rPr>
              <a:t>=0.001</a:t>
            </a:r>
          </a:p>
          <a:p>
            <a:pPr>
              <a:lnSpc>
                <a:spcPct val="150000"/>
              </a:lnSpc>
            </a:pPr>
            <a:endParaRPr lang="en-US" sz="1700" dirty="0"/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685800" y="238125"/>
            <a:ext cx="7460697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chemeClr val="accent2"/>
                </a:solidFill>
                <a:latin typeface="+mn-lt"/>
              </a:rPr>
              <a:t>Modeling </a:t>
            </a:r>
            <a:r>
              <a:rPr lang="en-US" sz="2400" b="1" dirty="0" err="1" smtClean="0">
                <a:solidFill>
                  <a:schemeClr val="accent2"/>
                </a:solidFill>
                <a:latin typeface="+mn-lt"/>
              </a:rPr>
              <a:t>exon</a:t>
            </a:r>
            <a:r>
              <a:rPr lang="en-US" sz="2400" b="1" dirty="0" smtClean="0">
                <a:solidFill>
                  <a:schemeClr val="accent2"/>
                </a:solidFill>
                <a:latin typeface="+mn-lt"/>
              </a:rPr>
              <a:t> size distributions in real genomes </a:t>
            </a:r>
            <a:endParaRPr lang="en-US" sz="2400" b="1" dirty="0">
              <a:solidFill>
                <a:schemeClr val="accent2"/>
              </a:solidFill>
              <a:latin typeface="+mn-lt"/>
            </a:endParaRPr>
          </a:p>
          <a:p>
            <a:pPr>
              <a:defRPr/>
            </a:pPr>
            <a:endParaRPr lang="en-US" sz="300" dirty="0">
              <a:solidFill>
                <a:schemeClr val="accent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7" name="Object 7"/>
          <p:cNvGraphicFramePr>
            <a:graphicFrameLocks noChangeAspect="1"/>
          </p:cNvGraphicFramePr>
          <p:nvPr/>
        </p:nvGraphicFramePr>
        <p:xfrm>
          <a:off x="-153988" y="1260475"/>
          <a:ext cx="6370638" cy="5156200"/>
        </p:xfrm>
        <a:graphic>
          <a:graphicData uri="http://schemas.openxmlformats.org/presentationml/2006/ole">
            <p:oleObj spid="_x0000_s680962" r:id="rId4" imgW="3748320" imgH="3034080" progId="">
              <p:embed/>
            </p:oleObj>
          </a:graphicData>
        </a:graphic>
      </p:graphicFrame>
      <p:pic>
        <p:nvPicPr>
          <p:cNvPr id="8" name="Picture 10" descr="pic_Homo_sapien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956905"/>
            <a:ext cx="762000" cy="786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2709" name="Object 5"/>
          <p:cNvGraphicFramePr>
            <a:graphicFrameLocks noChangeAspect="1"/>
          </p:cNvGraphicFramePr>
          <p:nvPr/>
        </p:nvGraphicFramePr>
        <p:xfrm>
          <a:off x="5840413" y="3563938"/>
          <a:ext cx="3335337" cy="3065462"/>
        </p:xfrm>
        <a:graphic>
          <a:graphicData uri="http://schemas.openxmlformats.org/presentationml/2006/ole">
            <p:oleObj spid="_x0000_s680963" r:id="rId6" imgW="3335040" imgH="3065760" progId="">
              <p:embed/>
            </p:oleObj>
          </a:graphicData>
        </a:graphic>
      </p:graphicFrame>
      <p:graphicFrame>
        <p:nvGraphicFramePr>
          <p:cNvPr id="72710" name="Object 6"/>
          <p:cNvGraphicFramePr>
            <a:graphicFrameLocks noChangeAspect="1"/>
          </p:cNvGraphicFramePr>
          <p:nvPr/>
        </p:nvGraphicFramePr>
        <p:xfrm>
          <a:off x="5840413" y="611188"/>
          <a:ext cx="3335337" cy="3065462"/>
        </p:xfrm>
        <a:graphic>
          <a:graphicData uri="http://schemas.openxmlformats.org/presentationml/2006/ole">
            <p:oleObj spid="_x0000_s680964" r:id="rId7" imgW="3335040" imgH="3065760" progId="">
              <p:embed/>
            </p:oleObj>
          </a:graphicData>
        </a:graphic>
      </p:graphicFrame>
      <p:sp>
        <p:nvSpPr>
          <p:cNvPr id="9" name="Rectangle 35"/>
          <p:cNvSpPr>
            <a:spLocks noChangeArrowheads="1"/>
          </p:cNvSpPr>
          <p:nvPr/>
        </p:nvSpPr>
        <p:spPr bwMode="auto">
          <a:xfrm>
            <a:off x="914400" y="838200"/>
            <a:ext cx="4267200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700" dirty="0" smtClean="0">
                <a:solidFill>
                  <a:schemeClr val="accent2"/>
                </a:solidFill>
              </a:rPr>
              <a:t>15 000 time steps for </a:t>
            </a:r>
            <a:r>
              <a:rPr lang="en-US" sz="1700" i="1" dirty="0" smtClean="0">
                <a:solidFill>
                  <a:schemeClr val="accent2"/>
                </a:solidFill>
              </a:rPr>
              <a:t>p</a:t>
            </a:r>
            <a:r>
              <a:rPr lang="en-US" sz="1700" dirty="0" smtClean="0">
                <a:solidFill>
                  <a:schemeClr val="accent2"/>
                </a:solidFill>
              </a:rPr>
              <a:t>=0.001</a:t>
            </a:r>
          </a:p>
          <a:p>
            <a:pPr>
              <a:lnSpc>
                <a:spcPct val="150000"/>
              </a:lnSpc>
            </a:pPr>
            <a:endParaRPr lang="en-US" sz="1700" dirty="0"/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685800" y="238125"/>
            <a:ext cx="7460697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chemeClr val="accent2"/>
                </a:solidFill>
                <a:latin typeface="+mn-lt"/>
              </a:rPr>
              <a:t>Modeling </a:t>
            </a:r>
            <a:r>
              <a:rPr lang="en-US" sz="2400" b="1" dirty="0" err="1" smtClean="0">
                <a:solidFill>
                  <a:schemeClr val="accent2"/>
                </a:solidFill>
                <a:latin typeface="+mn-lt"/>
              </a:rPr>
              <a:t>exon</a:t>
            </a:r>
            <a:r>
              <a:rPr lang="en-US" sz="2400" b="1" dirty="0" smtClean="0">
                <a:solidFill>
                  <a:schemeClr val="accent2"/>
                </a:solidFill>
                <a:latin typeface="+mn-lt"/>
              </a:rPr>
              <a:t> size distributions in real genomes </a:t>
            </a:r>
            <a:endParaRPr lang="en-US" sz="2400" b="1" dirty="0">
              <a:solidFill>
                <a:schemeClr val="accent2"/>
              </a:solidFill>
              <a:latin typeface="+mn-lt"/>
            </a:endParaRPr>
          </a:p>
          <a:p>
            <a:pPr>
              <a:defRPr/>
            </a:pPr>
            <a:endParaRPr lang="en-US" sz="300" dirty="0">
              <a:solidFill>
                <a:schemeClr val="accent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5"/>
          <p:cNvSpPr>
            <a:spLocks noChangeArrowheads="1"/>
          </p:cNvSpPr>
          <p:nvPr/>
        </p:nvSpPr>
        <p:spPr bwMode="auto">
          <a:xfrm>
            <a:off x="914400" y="838200"/>
            <a:ext cx="3733800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700" dirty="0" smtClean="0">
                <a:solidFill>
                  <a:schemeClr val="accent2"/>
                </a:solidFill>
              </a:rPr>
              <a:t>50 000 time steps for </a:t>
            </a:r>
            <a:r>
              <a:rPr lang="en-US" sz="1700" i="1" dirty="0" smtClean="0">
                <a:solidFill>
                  <a:schemeClr val="accent2"/>
                </a:solidFill>
              </a:rPr>
              <a:t>p</a:t>
            </a:r>
            <a:r>
              <a:rPr lang="en-US" sz="1700" dirty="0" smtClean="0">
                <a:solidFill>
                  <a:schemeClr val="accent2"/>
                </a:solidFill>
              </a:rPr>
              <a:t>=0.001</a:t>
            </a:r>
          </a:p>
          <a:p>
            <a:pPr>
              <a:lnSpc>
                <a:spcPct val="150000"/>
              </a:lnSpc>
            </a:pPr>
            <a:endParaRPr lang="en-US" sz="1700" dirty="0"/>
          </a:p>
        </p:txBody>
      </p:sp>
      <p:pic>
        <p:nvPicPr>
          <p:cNvPr id="10" name="Picture 11" descr="pic_Drosophila_melanogast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956816"/>
            <a:ext cx="786384" cy="78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3734" name="Object 6"/>
          <p:cNvGraphicFramePr>
            <a:graphicFrameLocks noChangeAspect="1"/>
          </p:cNvGraphicFramePr>
          <p:nvPr/>
        </p:nvGraphicFramePr>
        <p:xfrm>
          <a:off x="5840413" y="611188"/>
          <a:ext cx="3335337" cy="3065462"/>
        </p:xfrm>
        <a:graphic>
          <a:graphicData uri="http://schemas.openxmlformats.org/presentationml/2006/ole">
            <p:oleObj spid="_x0000_s681986" r:id="rId5" imgW="3335040" imgH="3065760" progId="">
              <p:embed/>
            </p:oleObj>
          </a:graphicData>
        </a:graphic>
      </p:graphicFrame>
      <p:graphicFrame>
        <p:nvGraphicFramePr>
          <p:cNvPr id="73737" name="Object 9"/>
          <p:cNvGraphicFramePr>
            <a:graphicFrameLocks noChangeAspect="1"/>
          </p:cNvGraphicFramePr>
          <p:nvPr/>
        </p:nvGraphicFramePr>
        <p:xfrm>
          <a:off x="-153988" y="1260475"/>
          <a:ext cx="6370638" cy="5156200"/>
        </p:xfrm>
        <a:graphic>
          <a:graphicData uri="http://schemas.openxmlformats.org/presentationml/2006/ole">
            <p:oleObj spid="_x0000_s681987" r:id="rId6" imgW="3748320" imgH="3034080" progId="">
              <p:embed/>
            </p:oleObj>
          </a:graphicData>
        </a:graphic>
      </p:graphicFrame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685800" y="238125"/>
            <a:ext cx="7460697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chemeClr val="accent2"/>
                </a:solidFill>
                <a:latin typeface="+mn-lt"/>
              </a:rPr>
              <a:t>Modeling </a:t>
            </a:r>
            <a:r>
              <a:rPr lang="en-US" sz="2400" b="1" dirty="0" err="1" smtClean="0">
                <a:solidFill>
                  <a:schemeClr val="accent2"/>
                </a:solidFill>
                <a:latin typeface="+mn-lt"/>
              </a:rPr>
              <a:t>exon</a:t>
            </a:r>
            <a:r>
              <a:rPr lang="en-US" sz="2400" b="1" dirty="0" smtClean="0">
                <a:solidFill>
                  <a:schemeClr val="accent2"/>
                </a:solidFill>
                <a:latin typeface="+mn-lt"/>
              </a:rPr>
              <a:t> size distributions in real genomes </a:t>
            </a:r>
            <a:endParaRPr lang="en-US" sz="2400" b="1" dirty="0">
              <a:solidFill>
                <a:schemeClr val="accent2"/>
              </a:solidFill>
              <a:latin typeface="+mn-lt"/>
            </a:endParaRPr>
          </a:p>
          <a:p>
            <a:pPr>
              <a:defRPr/>
            </a:pPr>
            <a:endParaRPr lang="en-US" sz="300" dirty="0">
              <a:solidFill>
                <a:schemeClr val="accent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60" name="Object 8"/>
          <p:cNvGraphicFramePr>
            <a:graphicFrameLocks noChangeAspect="1"/>
          </p:cNvGraphicFramePr>
          <p:nvPr/>
        </p:nvGraphicFramePr>
        <p:xfrm>
          <a:off x="-153988" y="1260475"/>
          <a:ext cx="6370638" cy="5156200"/>
        </p:xfrm>
        <a:graphic>
          <a:graphicData uri="http://schemas.openxmlformats.org/presentationml/2006/ole">
            <p:oleObj spid="_x0000_s683012" r:id="rId4" imgW="3748320" imgH="3034080" progId="">
              <p:embed/>
            </p:oleObj>
          </a:graphicData>
        </a:graphic>
      </p:graphicFrame>
      <p:sp>
        <p:nvSpPr>
          <p:cNvPr id="9" name="Rectangle 35"/>
          <p:cNvSpPr>
            <a:spLocks noChangeArrowheads="1"/>
          </p:cNvSpPr>
          <p:nvPr/>
        </p:nvSpPr>
        <p:spPr bwMode="auto">
          <a:xfrm>
            <a:off x="914400" y="838200"/>
            <a:ext cx="3733800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700" dirty="0" smtClean="0">
                <a:solidFill>
                  <a:schemeClr val="accent2"/>
                </a:solidFill>
              </a:rPr>
              <a:t>50 000 time steps for </a:t>
            </a:r>
            <a:r>
              <a:rPr lang="en-US" sz="1700" i="1" dirty="0" smtClean="0">
                <a:solidFill>
                  <a:schemeClr val="accent2"/>
                </a:solidFill>
              </a:rPr>
              <a:t>p</a:t>
            </a:r>
            <a:r>
              <a:rPr lang="en-US" sz="1700" dirty="0" smtClean="0">
                <a:solidFill>
                  <a:schemeClr val="accent2"/>
                </a:solidFill>
              </a:rPr>
              <a:t>=0.001</a:t>
            </a:r>
          </a:p>
          <a:p>
            <a:pPr>
              <a:lnSpc>
                <a:spcPct val="150000"/>
              </a:lnSpc>
            </a:pPr>
            <a:endParaRPr lang="en-US" sz="1700" dirty="0"/>
          </a:p>
        </p:txBody>
      </p:sp>
      <p:pic>
        <p:nvPicPr>
          <p:cNvPr id="10" name="Picture 11" descr="pic_Drosophila_melanogast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956816"/>
            <a:ext cx="786384" cy="78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3734" name="Object 6"/>
          <p:cNvGraphicFramePr>
            <a:graphicFrameLocks noChangeAspect="1"/>
          </p:cNvGraphicFramePr>
          <p:nvPr/>
        </p:nvGraphicFramePr>
        <p:xfrm>
          <a:off x="5840413" y="611188"/>
          <a:ext cx="3335337" cy="3065462"/>
        </p:xfrm>
        <a:graphic>
          <a:graphicData uri="http://schemas.openxmlformats.org/presentationml/2006/ole">
            <p:oleObj spid="_x0000_s683010" r:id="rId6" imgW="3335040" imgH="3065760" progId="">
              <p:embed/>
            </p:oleObj>
          </a:graphicData>
        </a:graphic>
      </p:graphicFrame>
      <p:graphicFrame>
        <p:nvGraphicFramePr>
          <p:cNvPr id="73736" name="Object 8"/>
          <p:cNvGraphicFramePr>
            <a:graphicFrameLocks noChangeAspect="1"/>
          </p:cNvGraphicFramePr>
          <p:nvPr/>
        </p:nvGraphicFramePr>
        <p:xfrm>
          <a:off x="5840413" y="3563938"/>
          <a:ext cx="3335337" cy="3065462"/>
        </p:xfrm>
        <a:graphic>
          <a:graphicData uri="http://schemas.openxmlformats.org/presentationml/2006/ole">
            <p:oleObj spid="_x0000_s683011" r:id="rId7" imgW="3335040" imgH="3065760" progId="">
              <p:embed/>
            </p:oleObj>
          </a:graphicData>
        </a:graphic>
      </p:graphicFrame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685800" y="238125"/>
            <a:ext cx="7460697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chemeClr val="accent2"/>
                </a:solidFill>
                <a:latin typeface="+mn-lt"/>
              </a:rPr>
              <a:t>Modeling </a:t>
            </a:r>
            <a:r>
              <a:rPr lang="en-US" sz="2400" b="1" dirty="0" err="1" smtClean="0">
                <a:solidFill>
                  <a:schemeClr val="accent2"/>
                </a:solidFill>
                <a:latin typeface="+mn-lt"/>
              </a:rPr>
              <a:t>exon</a:t>
            </a:r>
            <a:r>
              <a:rPr lang="en-US" sz="2400" b="1" dirty="0" smtClean="0">
                <a:solidFill>
                  <a:schemeClr val="accent2"/>
                </a:solidFill>
                <a:latin typeface="+mn-lt"/>
              </a:rPr>
              <a:t> size distributions in real genomes </a:t>
            </a:r>
            <a:endParaRPr lang="en-US" sz="2400" b="1" dirty="0">
              <a:solidFill>
                <a:schemeClr val="accent2"/>
              </a:solidFill>
              <a:latin typeface="+mn-lt"/>
            </a:endParaRPr>
          </a:p>
          <a:p>
            <a:pPr>
              <a:defRPr/>
            </a:pPr>
            <a:endParaRPr lang="en-US" sz="300" dirty="0">
              <a:solidFill>
                <a:schemeClr val="accent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733" name="Object 5"/>
          <p:cNvGraphicFramePr>
            <a:graphicFrameLocks noChangeAspect="1"/>
          </p:cNvGraphicFramePr>
          <p:nvPr/>
        </p:nvGraphicFramePr>
        <p:xfrm>
          <a:off x="-153988" y="1260475"/>
          <a:ext cx="6370638" cy="5156200"/>
        </p:xfrm>
        <a:graphic>
          <a:graphicData uri="http://schemas.openxmlformats.org/presentationml/2006/ole">
            <p:oleObj spid="_x0000_s684034" r:id="rId4" imgW="3748320" imgH="3034080" progId="">
              <p:embed/>
            </p:oleObj>
          </a:graphicData>
        </a:graphic>
      </p:graphicFrame>
      <p:sp>
        <p:nvSpPr>
          <p:cNvPr id="9" name="Rectangle 35"/>
          <p:cNvSpPr>
            <a:spLocks noChangeArrowheads="1"/>
          </p:cNvSpPr>
          <p:nvPr/>
        </p:nvSpPr>
        <p:spPr bwMode="auto">
          <a:xfrm>
            <a:off x="914400" y="838200"/>
            <a:ext cx="3733800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700" dirty="0" smtClean="0">
                <a:solidFill>
                  <a:schemeClr val="accent2"/>
                </a:solidFill>
              </a:rPr>
              <a:t>50 000 time steps for </a:t>
            </a:r>
            <a:r>
              <a:rPr lang="en-US" sz="1700" i="1" dirty="0" smtClean="0">
                <a:solidFill>
                  <a:schemeClr val="accent2"/>
                </a:solidFill>
              </a:rPr>
              <a:t>p</a:t>
            </a:r>
            <a:r>
              <a:rPr lang="en-US" sz="1700" dirty="0" smtClean="0">
                <a:solidFill>
                  <a:schemeClr val="accent2"/>
                </a:solidFill>
              </a:rPr>
              <a:t>=0.001</a:t>
            </a:r>
          </a:p>
          <a:p>
            <a:pPr>
              <a:lnSpc>
                <a:spcPct val="150000"/>
              </a:lnSpc>
            </a:pPr>
            <a:endParaRPr lang="en-US" sz="1700" dirty="0"/>
          </a:p>
        </p:txBody>
      </p:sp>
      <p:pic>
        <p:nvPicPr>
          <p:cNvPr id="10" name="Picture 11" descr="pic_Drosophila_melanogast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956816"/>
            <a:ext cx="786384" cy="78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3734" name="Object 6"/>
          <p:cNvGraphicFramePr>
            <a:graphicFrameLocks noChangeAspect="1"/>
          </p:cNvGraphicFramePr>
          <p:nvPr/>
        </p:nvGraphicFramePr>
        <p:xfrm>
          <a:off x="5840413" y="611188"/>
          <a:ext cx="3335337" cy="3065462"/>
        </p:xfrm>
        <a:graphic>
          <a:graphicData uri="http://schemas.openxmlformats.org/presentationml/2006/ole">
            <p:oleObj spid="_x0000_s684035" r:id="rId6" imgW="3335040" imgH="3065760" progId="">
              <p:embed/>
            </p:oleObj>
          </a:graphicData>
        </a:graphic>
      </p:graphicFrame>
      <p:graphicFrame>
        <p:nvGraphicFramePr>
          <p:cNvPr id="73736" name="Object 8"/>
          <p:cNvGraphicFramePr>
            <a:graphicFrameLocks noChangeAspect="1"/>
          </p:cNvGraphicFramePr>
          <p:nvPr/>
        </p:nvGraphicFramePr>
        <p:xfrm>
          <a:off x="5840413" y="3563938"/>
          <a:ext cx="3335337" cy="3065462"/>
        </p:xfrm>
        <a:graphic>
          <a:graphicData uri="http://schemas.openxmlformats.org/presentationml/2006/ole">
            <p:oleObj spid="_x0000_s684036" r:id="rId7" imgW="3335040" imgH="3065760" progId="">
              <p:embed/>
            </p:oleObj>
          </a:graphicData>
        </a:graphic>
      </p:graphicFrame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685800" y="238125"/>
            <a:ext cx="7460697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chemeClr val="accent2"/>
                </a:solidFill>
                <a:latin typeface="+mn-lt"/>
              </a:rPr>
              <a:t>Modeling </a:t>
            </a:r>
            <a:r>
              <a:rPr lang="en-US" sz="2400" b="1" dirty="0" err="1" smtClean="0">
                <a:solidFill>
                  <a:schemeClr val="accent2"/>
                </a:solidFill>
                <a:latin typeface="+mn-lt"/>
              </a:rPr>
              <a:t>exon</a:t>
            </a:r>
            <a:r>
              <a:rPr lang="en-US" sz="2400" b="1" dirty="0" smtClean="0">
                <a:solidFill>
                  <a:schemeClr val="accent2"/>
                </a:solidFill>
                <a:latin typeface="+mn-lt"/>
              </a:rPr>
              <a:t> size distributions in real genomes </a:t>
            </a:r>
            <a:endParaRPr lang="en-US" sz="2400" b="1" dirty="0">
              <a:solidFill>
                <a:schemeClr val="accent2"/>
              </a:solidFill>
              <a:latin typeface="+mn-lt"/>
            </a:endParaRPr>
          </a:p>
          <a:p>
            <a:pPr>
              <a:defRPr/>
            </a:pPr>
            <a:endParaRPr lang="en-US" sz="300" dirty="0">
              <a:solidFill>
                <a:schemeClr val="accent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533400" y="457200"/>
            <a:ext cx="8077200" cy="8382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190500" dist="177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561975" y="533400"/>
            <a:ext cx="7848600" cy="838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2100" b="1" dirty="0" smtClean="0">
                <a:solidFill>
                  <a:schemeClr val="accent2"/>
                </a:solidFill>
                <a:latin typeface="+mn-lt"/>
              </a:rPr>
              <a:t>What cloud be the biological reason for two </a:t>
            </a:r>
            <a:r>
              <a:rPr lang="en-US" sz="2100" b="1" dirty="0" err="1" smtClean="0">
                <a:solidFill>
                  <a:schemeClr val="accent2"/>
                </a:solidFill>
                <a:latin typeface="+mn-lt"/>
              </a:rPr>
              <a:t>exons</a:t>
            </a:r>
            <a:r>
              <a:rPr lang="en-US" sz="2100" b="1" dirty="0" smtClean="0">
                <a:solidFill>
                  <a:schemeClr val="accent2"/>
                </a:solidFill>
                <a:latin typeface="+mn-lt"/>
              </a:rPr>
              <a:t> peaks?</a:t>
            </a:r>
            <a:endParaRPr lang="en-US" sz="2100" b="1" dirty="0">
              <a:solidFill>
                <a:schemeClr val="accent2"/>
              </a:solidFill>
              <a:latin typeface="+mn-lt"/>
            </a:endParaRPr>
          </a:p>
          <a:p>
            <a:pPr>
              <a:defRPr/>
            </a:pPr>
            <a:endParaRPr lang="en-US" sz="1700" b="1" dirty="0">
              <a:solidFill>
                <a:srgbClr val="000066"/>
              </a:solidFill>
              <a:latin typeface="Arial Black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73040" y="2057400"/>
            <a:ext cx="1531960" cy="436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1700" b="1" dirty="0" smtClean="0">
                <a:solidFill>
                  <a:schemeClr val="accent2"/>
                </a:solidFill>
                <a:latin typeface="+mn-lt"/>
              </a:rPr>
              <a:t>Narrow peak</a:t>
            </a:r>
            <a:endParaRPr lang="en-US" sz="17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315200" y="4495800"/>
            <a:ext cx="1295400" cy="436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1700" b="1" dirty="0" smtClean="0">
                <a:solidFill>
                  <a:schemeClr val="accent2"/>
                </a:solidFill>
                <a:latin typeface="+mn-lt"/>
              </a:rPr>
              <a:t>Wide peak</a:t>
            </a:r>
            <a:endParaRPr lang="en-US" sz="1700" b="1" dirty="0">
              <a:solidFill>
                <a:schemeClr val="accent2"/>
              </a:solidFill>
              <a:latin typeface="+mn-lt"/>
            </a:endParaRPr>
          </a:p>
        </p:txBody>
      </p:sp>
      <p:grpSp>
        <p:nvGrpSpPr>
          <p:cNvPr id="2" name="Group 21"/>
          <p:cNvGrpSpPr/>
          <p:nvPr/>
        </p:nvGrpSpPr>
        <p:grpSpPr>
          <a:xfrm>
            <a:off x="1905000" y="1600200"/>
            <a:ext cx="5334000" cy="4572000"/>
            <a:chOff x="4267200" y="1676400"/>
            <a:chExt cx="1636713" cy="1374775"/>
          </a:xfrm>
        </p:grpSpPr>
        <p:graphicFrame>
          <p:nvGraphicFramePr>
            <p:cNvPr id="20" name="Object 2"/>
            <p:cNvGraphicFramePr>
              <a:graphicFrameLocks noChangeAspect="1"/>
            </p:cNvGraphicFramePr>
            <p:nvPr/>
          </p:nvGraphicFramePr>
          <p:xfrm>
            <a:off x="4267200" y="1676400"/>
            <a:ext cx="1636713" cy="1374775"/>
          </p:xfrm>
          <a:graphic>
            <a:graphicData uri="http://schemas.openxmlformats.org/presentationml/2006/ole">
              <p:oleObj spid="_x0000_s688130" r:id="rId4" imgW="3188160" imgH="2675520" progId="">
                <p:embed/>
              </p:oleObj>
            </a:graphicData>
          </a:graphic>
        </p:graphicFrame>
        <p:graphicFrame>
          <p:nvGraphicFramePr>
            <p:cNvPr id="21" name="Object 1"/>
            <p:cNvGraphicFramePr>
              <a:graphicFrameLocks noChangeAspect="1"/>
            </p:cNvGraphicFramePr>
            <p:nvPr/>
          </p:nvGraphicFramePr>
          <p:xfrm>
            <a:off x="4267200" y="1676400"/>
            <a:ext cx="1636713" cy="1371600"/>
          </p:xfrm>
          <a:graphic>
            <a:graphicData uri="http://schemas.openxmlformats.org/presentationml/2006/ole">
              <p:oleObj spid="_x0000_s688131" r:id="rId5" imgW="3188160" imgH="2675520" progId="">
                <p:embed/>
              </p:oleObj>
            </a:graphicData>
          </a:graphic>
        </p:graphicFrame>
      </p:grpSp>
      <p:cxnSp>
        <p:nvCxnSpPr>
          <p:cNvPr id="24" name="Straight Arrow Connector 23"/>
          <p:cNvCxnSpPr/>
          <p:nvPr/>
        </p:nvCxnSpPr>
        <p:spPr>
          <a:xfrm>
            <a:off x="1524000" y="2514600"/>
            <a:ext cx="2209800" cy="1676400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0800000" flipV="1">
            <a:off x="5638800" y="4800600"/>
            <a:ext cx="1600200" cy="609600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 rot="16200000">
            <a:off x="908780" y="3815621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Number of Counts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584059" y="5943600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Log (</a:t>
            </a:r>
            <a:r>
              <a:rPr lang="en-US" dirty="0" err="1" smtClean="0"/>
              <a:t>Exon</a:t>
            </a:r>
            <a:r>
              <a:rPr lang="en-US" dirty="0" smtClean="0"/>
              <a:t> Size)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1949" y="228600"/>
            <a:ext cx="74366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 smtClean="0">
                <a:solidFill>
                  <a:schemeClr val="accent2"/>
                </a:solidFill>
              </a:rPr>
              <a:t>Analyzing Genetic Information </a:t>
            </a:r>
          </a:p>
          <a:p>
            <a:r>
              <a:rPr lang="en-US" sz="2700" b="1" dirty="0" smtClean="0">
                <a:solidFill>
                  <a:schemeClr val="accent2"/>
                </a:solidFill>
              </a:rPr>
              <a:t>                                        in Post-Genomic Era</a:t>
            </a:r>
            <a:endParaRPr lang="en-US" sz="2700" b="1" dirty="0">
              <a:solidFill>
                <a:schemeClr val="accent2"/>
              </a:solidFill>
            </a:endParaRPr>
          </a:p>
        </p:txBody>
      </p:sp>
      <p:pic>
        <p:nvPicPr>
          <p:cNvPr id="13" name="Picture 12" descr="genbankgrowth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1066800"/>
            <a:ext cx="4114800" cy="4168943"/>
          </a:xfrm>
          <a:prstGeom prst="rect">
            <a:avLst/>
          </a:prstGeom>
        </p:spPr>
      </p:pic>
      <p:pic>
        <p:nvPicPr>
          <p:cNvPr id="14" name="Picture 13" descr="ensembl-uswes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86400" y="2018297"/>
            <a:ext cx="1619250" cy="381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5257800" y="2704097"/>
            <a:ext cx="320040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dirty="0" smtClean="0">
                <a:solidFill>
                  <a:schemeClr val="accent2"/>
                </a:solidFill>
              </a:rPr>
              <a:t>More than 60 animal genomes with complete annotations</a:t>
            </a:r>
            <a:endParaRPr lang="en-US" sz="21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533400" y="457200"/>
            <a:ext cx="8077200" cy="8382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190500" dist="177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533400" y="1303360"/>
            <a:ext cx="8077200" cy="4876800"/>
          </a:xfrm>
          <a:prstGeom prst="roundRect">
            <a:avLst>
              <a:gd name="adj" fmla="val 2955"/>
            </a:avLst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190500" dist="177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17"/>
          <p:cNvGrpSpPr/>
          <p:nvPr/>
        </p:nvGrpSpPr>
        <p:grpSpPr>
          <a:xfrm>
            <a:off x="1219200" y="1649104"/>
            <a:ext cx="3314700" cy="3963712"/>
            <a:chOff x="1358900" y="1649104"/>
            <a:chExt cx="3314700" cy="3963712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1358900" y="1990726"/>
              <a:ext cx="1828800" cy="517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sz="2100" b="1" dirty="0" smtClean="0">
                  <a:solidFill>
                    <a:schemeClr val="accent2"/>
                  </a:solidFill>
                  <a:latin typeface="+mn-lt"/>
                </a:rPr>
                <a:t>Narrow peak</a:t>
              </a:r>
              <a:endParaRPr lang="en-US" sz="2100" b="1" dirty="0">
                <a:solidFill>
                  <a:schemeClr val="accent2"/>
                </a:solidFill>
                <a:latin typeface="+mn-lt"/>
              </a:endParaRPr>
            </a:p>
          </p:txBody>
        </p:sp>
        <p:graphicFrame>
          <p:nvGraphicFramePr>
            <p:cNvPr id="566273" name="Object 1"/>
            <p:cNvGraphicFramePr>
              <a:graphicFrameLocks noChangeAspect="1"/>
            </p:cNvGraphicFramePr>
            <p:nvPr/>
          </p:nvGraphicFramePr>
          <p:xfrm>
            <a:off x="3255963" y="1649104"/>
            <a:ext cx="1417637" cy="1187450"/>
          </p:xfrm>
          <a:graphic>
            <a:graphicData uri="http://schemas.openxmlformats.org/presentationml/2006/ole">
              <p:oleObj spid="_x0000_s689154" r:id="rId4" imgW="3188160" imgH="2675520" progId="">
                <p:embed/>
              </p:oleObj>
            </a:graphicData>
          </a:graphic>
        </p:graphicFrame>
        <p:sp>
          <p:nvSpPr>
            <p:cNvPr id="9" name="Rectangle 8"/>
            <p:cNvSpPr/>
            <p:nvPr/>
          </p:nvSpPr>
          <p:spPr>
            <a:xfrm>
              <a:off x="1435100" y="3048000"/>
              <a:ext cx="2223686" cy="615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700" dirty="0" smtClean="0">
                  <a:solidFill>
                    <a:schemeClr val="accent2"/>
                  </a:solidFill>
                </a:rPr>
                <a:t>Holds approximately </a:t>
              </a:r>
            </a:p>
            <a:p>
              <a:pPr>
                <a:defRPr/>
              </a:pPr>
              <a:r>
                <a:rPr lang="en-US" sz="1700" dirty="0" smtClean="0">
                  <a:solidFill>
                    <a:schemeClr val="accent2"/>
                  </a:solidFill>
                </a:rPr>
                <a:t>Constant position</a:t>
              </a:r>
              <a:endParaRPr lang="en-US" sz="1700" dirty="0">
                <a:solidFill>
                  <a:schemeClr val="accent2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454150" y="3811565"/>
              <a:ext cx="2053767" cy="615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700" dirty="0" smtClean="0">
                  <a:solidFill>
                    <a:schemeClr val="accent2"/>
                  </a:solidFill>
                </a:rPr>
                <a:t>Has approximately </a:t>
              </a:r>
            </a:p>
            <a:p>
              <a:pPr>
                <a:defRPr/>
              </a:pPr>
              <a:r>
                <a:rPr lang="en-US" sz="1700" dirty="0" smtClean="0">
                  <a:solidFill>
                    <a:schemeClr val="accent2"/>
                  </a:solidFill>
                </a:rPr>
                <a:t>Constant width </a:t>
              </a:r>
              <a:endParaRPr lang="en-US" sz="1700" dirty="0">
                <a:solidFill>
                  <a:schemeClr val="accent2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454150" y="4735653"/>
              <a:ext cx="2151551" cy="8771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700" dirty="0" smtClean="0">
                  <a:solidFill>
                    <a:schemeClr val="accent2"/>
                  </a:solidFill>
                </a:rPr>
                <a:t>Has greater relative </a:t>
              </a:r>
            </a:p>
            <a:p>
              <a:pPr>
                <a:defRPr/>
              </a:pPr>
              <a:r>
                <a:rPr lang="en-US" sz="1700" dirty="0" smtClean="0">
                  <a:solidFill>
                    <a:schemeClr val="accent2"/>
                  </a:solidFill>
                </a:rPr>
                <a:t>occupation  for  </a:t>
              </a:r>
            </a:p>
            <a:p>
              <a:pPr>
                <a:defRPr/>
              </a:pPr>
              <a:r>
                <a:rPr lang="en-US" sz="1700" dirty="0" smtClean="0">
                  <a:solidFill>
                    <a:schemeClr val="accent2"/>
                  </a:solidFill>
                </a:rPr>
                <a:t>Complex organisms</a:t>
              </a:r>
              <a:endParaRPr lang="en-US" sz="17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3" name="Group 18"/>
          <p:cNvGrpSpPr/>
          <p:nvPr/>
        </p:nvGrpSpPr>
        <p:grpSpPr>
          <a:xfrm>
            <a:off x="5181600" y="1649104"/>
            <a:ext cx="2941637" cy="3963712"/>
            <a:chOff x="5465763" y="1649104"/>
            <a:chExt cx="2941637" cy="3963712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5465763" y="2014061"/>
              <a:ext cx="1828800" cy="517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sz="2100" b="1" dirty="0" smtClean="0">
                  <a:solidFill>
                    <a:schemeClr val="accent2"/>
                  </a:solidFill>
                  <a:latin typeface="+mn-lt"/>
                </a:rPr>
                <a:t>Wide peak</a:t>
              </a:r>
              <a:endParaRPr lang="en-US" sz="2100" b="1" dirty="0">
                <a:solidFill>
                  <a:schemeClr val="accent2"/>
                </a:solidFill>
                <a:latin typeface="+mn-lt"/>
              </a:endParaRPr>
            </a:p>
          </p:txBody>
        </p:sp>
        <p:graphicFrame>
          <p:nvGraphicFramePr>
            <p:cNvPr id="566274" name="Object 2"/>
            <p:cNvGraphicFramePr>
              <a:graphicFrameLocks noChangeAspect="1"/>
            </p:cNvGraphicFramePr>
            <p:nvPr/>
          </p:nvGraphicFramePr>
          <p:xfrm>
            <a:off x="6989763" y="1649104"/>
            <a:ext cx="1417637" cy="1190625"/>
          </p:xfrm>
          <a:graphic>
            <a:graphicData uri="http://schemas.openxmlformats.org/presentationml/2006/ole">
              <p:oleObj spid="_x0000_s689155" r:id="rId5" imgW="3188160" imgH="2675520" progId="">
                <p:embed/>
              </p:oleObj>
            </a:graphicData>
          </a:graphic>
        </p:graphicFrame>
        <p:sp>
          <p:nvSpPr>
            <p:cNvPr id="10" name="Rectangle 9"/>
            <p:cNvSpPr/>
            <p:nvPr/>
          </p:nvSpPr>
          <p:spPr>
            <a:xfrm>
              <a:off x="5646738" y="3004661"/>
              <a:ext cx="1874231" cy="4362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sz="1700" dirty="0" smtClean="0">
                  <a:solidFill>
                    <a:schemeClr val="accent2"/>
                  </a:solidFill>
                </a:rPr>
                <a:t>Changes position</a:t>
              </a:r>
              <a:endParaRPr lang="en-US" sz="1700" dirty="0">
                <a:solidFill>
                  <a:schemeClr val="accent2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672046" y="3821416"/>
              <a:ext cx="2332690" cy="8771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700" dirty="0" smtClean="0">
                  <a:solidFill>
                    <a:schemeClr val="accent2"/>
                  </a:solidFill>
                </a:rPr>
                <a:t>Width increases with </a:t>
              </a:r>
            </a:p>
            <a:p>
              <a:pPr>
                <a:defRPr/>
              </a:pPr>
              <a:r>
                <a:rPr lang="en-US" sz="1700" dirty="0" smtClean="0">
                  <a:solidFill>
                    <a:schemeClr val="accent2"/>
                  </a:solidFill>
                </a:rPr>
                <a:t>increasing complexity </a:t>
              </a:r>
            </a:p>
            <a:p>
              <a:pPr>
                <a:defRPr/>
              </a:pPr>
              <a:r>
                <a:rPr lang="en-US" sz="1700" dirty="0" smtClean="0">
                  <a:solidFill>
                    <a:schemeClr val="accent2"/>
                  </a:solidFill>
                </a:rPr>
                <a:t>of and organism</a:t>
              </a:r>
              <a:endParaRPr lang="en-US" sz="1700" dirty="0">
                <a:solidFill>
                  <a:schemeClr val="accent2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661083" y="4735653"/>
              <a:ext cx="2151551" cy="8771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700" dirty="0" smtClean="0">
                  <a:solidFill>
                    <a:schemeClr val="accent2"/>
                  </a:solidFill>
                </a:rPr>
                <a:t>Has greater relative </a:t>
              </a:r>
            </a:p>
            <a:p>
              <a:pPr>
                <a:defRPr/>
              </a:pPr>
              <a:r>
                <a:rPr lang="en-US" sz="1700" dirty="0" smtClean="0">
                  <a:solidFill>
                    <a:schemeClr val="accent2"/>
                  </a:solidFill>
                </a:rPr>
                <a:t>occupation  for  </a:t>
              </a:r>
            </a:p>
            <a:p>
              <a:pPr>
                <a:defRPr/>
              </a:pPr>
              <a:r>
                <a:rPr lang="en-US" sz="1700" dirty="0" smtClean="0">
                  <a:solidFill>
                    <a:schemeClr val="accent2"/>
                  </a:solidFill>
                </a:rPr>
                <a:t>Simple organisms</a:t>
              </a:r>
              <a:endParaRPr lang="en-US" sz="1700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561975" y="533400"/>
            <a:ext cx="7848600" cy="838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2100" b="1" dirty="0" smtClean="0">
                <a:solidFill>
                  <a:schemeClr val="accent2"/>
                </a:solidFill>
                <a:latin typeface="+mn-lt"/>
              </a:rPr>
              <a:t>What could be the biological reason for two </a:t>
            </a:r>
            <a:r>
              <a:rPr lang="en-US" sz="2100" b="1" dirty="0" err="1" smtClean="0">
                <a:solidFill>
                  <a:schemeClr val="accent2"/>
                </a:solidFill>
                <a:latin typeface="+mn-lt"/>
              </a:rPr>
              <a:t>exons</a:t>
            </a:r>
            <a:r>
              <a:rPr lang="en-US" sz="2100" b="1" dirty="0" smtClean="0">
                <a:solidFill>
                  <a:schemeClr val="accent2"/>
                </a:solidFill>
                <a:latin typeface="+mn-lt"/>
              </a:rPr>
              <a:t> peaks?</a:t>
            </a:r>
            <a:endParaRPr lang="en-US" sz="2100" b="1" dirty="0">
              <a:solidFill>
                <a:schemeClr val="accent2"/>
              </a:solidFill>
              <a:latin typeface="+mn-lt"/>
            </a:endParaRPr>
          </a:p>
          <a:p>
            <a:pPr>
              <a:defRPr/>
            </a:pPr>
            <a:endParaRPr lang="en-US" sz="1700" b="1" dirty="0">
              <a:solidFill>
                <a:srgbClr val="000066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43"/>
          <p:cNvSpPr/>
          <p:nvPr/>
        </p:nvSpPr>
        <p:spPr>
          <a:xfrm>
            <a:off x="381000" y="152400"/>
            <a:ext cx="8382000" cy="762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190500" dist="177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37"/>
          <p:cNvGrpSpPr/>
          <p:nvPr/>
        </p:nvGrpSpPr>
        <p:grpSpPr>
          <a:xfrm>
            <a:off x="960437" y="1676400"/>
            <a:ext cx="7878763" cy="4953000"/>
            <a:chOff x="762000" y="1676400"/>
            <a:chExt cx="7878763" cy="4953000"/>
          </a:xfrm>
        </p:grpSpPr>
        <p:pic>
          <p:nvPicPr>
            <p:cNvPr id="15362" name="Picture 11" descr="MPB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96000" y="5181600"/>
              <a:ext cx="2544763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5" name="Picture 29" descr="DNA_double_helix_horizontal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217918">
              <a:off x="670719" y="4809331"/>
              <a:ext cx="1479550" cy="1220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67" name="Text Box 5"/>
            <p:cNvSpPr txBox="1">
              <a:spLocks noChangeArrowheads="1"/>
            </p:cNvSpPr>
            <p:nvPr/>
          </p:nvSpPr>
          <p:spPr bwMode="auto">
            <a:xfrm>
              <a:off x="914400" y="4191000"/>
              <a:ext cx="934871" cy="507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700" b="1" dirty="0">
                  <a:solidFill>
                    <a:schemeClr val="accent2"/>
                  </a:solidFill>
                  <a:cs typeface="Arial" charset="0"/>
                </a:rPr>
                <a:t>DNA</a:t>
              </a:r>
              <a:endParaRPr lang="en-US" sz="2700" b="1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15369" name="Rectangle 17"/>
            <p:cNvSpPr>
              <a:spLocks noChangeArrowheads="1"/>
            </p:cNvSpPr>
            <p:nvPr/>
          </p:nvSpPr>
          <p:spPr bwMode="auto">
            <a:xfrm>
              <a:off x="3733800" y="1676400"/>
              <a:ext cx="1242648" cy="507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700" b="1" dirty="0">
                  <a:solidFill>
                    <a:schemeClr val="accent2"/>
                  </a:solidFill>
                  <a:cs typeface="Arial" charset="0"/>
                </a:rPr>
                <a:t>mRNA</a:t>
              </a:r>
              <a:endParaRPr lang="en-US" sz="2700" b="1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15371" name="Rectangle 19"/>
            <p:cNvSpPr>
              <a:spLocks noChangeArrowheads="1"/>
            </p:cNvSpPr>
            <p:nvPr/>
          </p:nvSpPr>
          <p:spPr bwMode="auto">
            <a:xfrm>
              <a:off x="6629400" y="4572000"/>
              <a:ext cx="1377300" cy="507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700" b="1" dirty="0">
                  <a:solidFill>
                    <a:schemeClr val="accent2"/>
                  </a:solidFill>
                  <a:cs typeface="Arial" charset="0"/>
                </a:rPr>
                <a:t>Protein</a:t>
              </a:r>
              <a:endParaRPr lang="en-US" sz="2700" b="1" dirty="0">
                <a:solidFill>
                  <a:srgbClr val="FF0000"/>
                </a:solidFill>
                <a:cs typeface="Arial" charset="0"/>
              </a:endParaRPr>
            </a:p>
          </p:txBody>
        </p:sp>
        <p:pic>
          <p:nvPicPr>
            <p:cNvPr id="15372" name="Picture 31" descr="mrna.png"/>
            <p:cNvPicPr>
              <a:picLocks noChangeAspect="1"/>
            </p:cNvPicPr>
            <p:nvPr/>
          </p:nvPicPr>
          <p:blipFill>
            <a:blip r:embed="rId5" cstate="print"/>
            <a:srcRect l="10307" t="16249" r="43816" b="18855"/>
            <a:stretch>
              <a:fillRect/>
            </a:stretch>
          </p:blipFill>
          <p:spPr bwMode="auto">
            <a:xfrm>
              <a:off x="4038600" y="2514600"/>
              <a:ext cx="708025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ight Arrow 12"/>
            <p:cNvSpPr/>
            <p:nvPr/>
          </p:nvSpPr>
          <p:spPr>
            <a:xfrm rot="19405083">
              <a:off x="2290763" y="4565650"/>
              <a:ext cx="1582737" cy="457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Right Arrow 13"/>
            <p:cNvSpPr/>
            <p:nvPr/>
          </p:nvSpPr>
          <p:spPr>
            <a:xfrm rot="2336809">
              <a:off x="4997450" y="4637088"/>
              <a:ext cx="1582738" cy="457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Rectangle 35"/>
            <p:cNvSpPr>
              <a:spLocks noChangeArrowheads="1"/>
            </p:cNvSpPr>
            <p:nvPr/>
          </p:nvSpPr>
          <p:spPr bwMode="auto">
            <a:xfrm>
              <a:off x="1219200" y="1828800"/>
              <a:ext cx="2209800" cy="436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700" b="1" dirty="0" smtClean="0">
                  <a:solidFill>
                    <a:schemeClr val="accent2"/>
                  </a:solidFill>
                </a:rPr>
                <a:t>Alterative Splicing</a:t>
              </a:r>
            </a:p>
          </p:txBody>
        </p:sp>
        <p:sp>
          <p:nvSpPr>
            <p:cNvPr id="18" name="Rectangle 35"/>
            <p:cNvSpPr>
              <a:spLocks noChangeArrowheads="1"/>
            </p:cNvSpPr>
            <p:nvPr/>
          </p:nvSpPr>
          <p:spPr bwMode="auto">
            <a:xfrm>
              <a:off x="6400800" y="1981200"/>
              <a:ext cx="2209800" cy="828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700" b="1" dirty="0" err="1" smtClean="0">
                  <a:solidFill>
                    <a:schemeClr val="accent2"/>
                  </a:solidFill>
                </a:rPr>
                <a:t>Untranslated</a:t>
              </a:r>
              <a:r>
                <a:rPr lang="en-US" sz="1700" b="1" dirty="0" smtClean="0">
                  <a:solidFill>
                    <a:schemeClr val="accent2"/>
                  </a:solidFill>
                </a:rPr>
                <a:t> regions of mRNA</a:t>
              </a:r>
            </a:p>
          </p:txBody>
        </p:sp>
        <p:sp>
          <p:nvSpPr>
            <p:cNvPr id="19" name="Rectangle 35"/>
            <p:cNvSpPr>
              <a:spLocks noChangeArrowheads="1"/>
            </p:cNvSpPr>
            <p:nvPr/>
          </p:nvSpPr>
          <p:spPr bwMode="auto">
            <a:xfrm>
              <a:off x="762000" y="2819400"/>
              <a:ext cx="1066800" cy="484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700" b="1" dirty="0" smtClean="0">
                  <a:solidFill>
                    <a:schemeClr val="accent2"/>
                  </a:solidFill>
                </a:rPr>
                <a:t> </a:t>
              </a:r>
              <a:r>
                <a:rPr lang="en-US" sz="1700" b="1" dirty="0" err="1" smtClean="0">
                  <a:solidFill>
                    <a:schemeClr val="accent2"/>
                  </a:solidFill>
                </a:rPr>
                <a:t>Introns</a:t>
              </a:r>
              <a:r>
                <a:rPr lang="en-US" sz="1700" b="1" dirty="0" smtClean="0">
                  <a:solidFill>
                    <a:schemeClr val="accent2"/>
                  </a:solidFill>
                </a:rPr>
                <a:t> </a:t>
              </a:r>
            </a:p>
          </p:txBody>
        </p:sp>
        <p:pic>
          <p:nvPicPr>
            <p:cNvPr id="20" name="Picture 30" descr="ch5_rna_big.jp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9956329">
              <a:off x="1802625" y="3678927"/>
              <a:ext cx="866808" cy="5186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2" descr="prmpg071_1.jp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895600" y="2895600"/>
              <a:ext cx="569814" cy="825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32" descr="ribosome(1).gif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638800" y="3505200"/>
              <a:ext cx="9144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4" name="Straight Arrow Connector 23"/>
            <p:cNvCxnSpPr/>
            <p:nvPr/>
          </p:nvCxnSpPr>
          <p:spPr>
            <a:xfrm rot="10800000" flipV="1">
              <a:off x="6477000" y="2971800"/>
              <a:ext cx="609600" cy="5334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rot="16200000" flipH="1">
              <a:off x="2171700" y="2400300"/>
              <a:ext cx="838200" cy="6096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1295400" y="3276600"/>
              <a:ext cx="762000" cy="4572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1752600" y="3048000"/>
              <a:ext cx="1066800" cy="2286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" name="Picture 40" descr="Average_prokaryote_cell-_en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935794" y="1135348"/>
            <a:ext cx="674806" cy="549134"/>
          </a:xfrm>
          <a:prstGeom prst="rect">
            <a:avLst/>
          </a:prstGeom>
        </p:spPr>
      </p:pic>
      <p:pic>
        <p:nvPicPr>
          <p:cNvPr id="42" name="Picture 41" descr="04-05A-AnimalCell-L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520978" y="1125116"/>
            <a:ext cx="914400" cy="627484"/>
          </a:xfrm>
          <a:prstGeom prst="rect">
            <a:avLst/>
          </a:prstGeom>
        </p:spPr>
      </p:pic>
      <p:pic>
        <p:nvPicPr>
          <p:cNvPr id="43" name="Picture 42" descr="04-05A-AnimalCell-L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03237" y="1201316"/>
            <a:ext cx="914400" cy="627484"/>
          </a:xfrm>
          <a:prstGeom prst="rect">
            <a:avLst/>
          </a:prstGeom>
        </p:spPr>
      </p:pic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560696" y="245743"/>
            <a:ext cx="62973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chemeClr val="accent2"/>
                </a:solidFill>
                <a:latin typeface="+mn-lt"/>
              </a:rPr>
              <a:t>Two ways of Gene Expression Regulation</a:t>
            </a:r>
            <a:endParaRPr lang="en-US" sz="2400" b="1" dirty="0">
              <a:solidFill>
                <a:schemeClr val="accent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43"/>
          <p:cNvSpPr/>
          <p:nvPr/>
        </p:nvSpPr>
        <p:spPr>
          <a:xfrm>
            <a:off x="381000" y="152400"/>
            <a:ext cx="8382000" cy="762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190500" dist="177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37"/>
          <p:cNvGrpSpPr/>
          <p:nvPr/>
        </p:nvGrpSpPr>
        <p:grpSpPr>
          <a:xfrm>
            <a:off x="998537" y="1676400"/>
            <a:ext cx="7840663" cy="4953000"/>
            <a:chOff x="800100" y="1676400"/>
            <a:chExt cx="7840663" cy="4953000"/>
          </a:xfrm>
        </p:grpSpPr>
        <p:pic>
          <p:nvPicPr>
            <p:cNvPr id="15362" name="Picture 11" descr="MPB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96000" y="5181600"/>
              <a:ext cx="2544763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5" name="Picture 29" descr="DNA_double_helix_horizontal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5217918">
              <a:off x="670719" y="4809331"/>
              <a:ext cx="1479550" cy="1220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67" name="Text Box 5"/>
            <p:cNvSpPr txBox="1">
              <a:spLocks noChangeArrowheads="1"/>
            </p:cNvSpPr>
            <p:nvPr/>
          </p:nvSpPr>
          <p:spPr bwMode="auto">
            <a:xfrm>
              <a:off x="914400" y="4191000"/>
              <a:ext cx="934871" cy="507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700" b="1" dirty="0">
                  <a:solidFill>
                    <a:schemeClr val="accent2"/>
                  </a:solidFill>
                  <a:cs typeface="Arial" charset="0"/>
                </a:rPr>
                <a:t>DNA</a:t>
              </a:r>
              <a:endParaRPr lang="en-US" sz="2700" b="1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15369" name="Rectangle 17"/>
            <p:cNvSpPr>
              <a:spLocks noChangeArrowheads="1"/>
            </p:cNvSpPr>
            <p:nvPr/>
          </p:nvSpPr>
          <p:spPr bwMode="auto">
            <a:xfrm>
              <a:off x="3733800" y="1676400"/>
              <a:ext cx="1242648" cy="507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700" b="1" dirty="0">
                  <a:solidFill>
                    <a:schemeClr val="accent2"/>
                  </a:solidFill>
                  <a:cs typeface="Arial" charset="0"/>
                </a:rPr>
                <a:t>mRNA</a:t>
              </a:r>
              <a:endParaRPr lang="en-US" sz="2700" b="1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15371" name="Rectangle 19"/>
            <p:cNvSpPr>
              <a:spLocks noChangeArrowheads="1"/>
            </p:cNvSpPr>
            <p:nvPr/>
          </p:nvSpPr>
          <p:spPr bwMode="auto">
            <a:xfrm>
              <a:off x="6629400" y="4572000"/>
              <a:ext cx="1377300" cy="507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700" b="1" dirty="0">
                  <a:solidFill>
                    <a:schemeClr val="accent2"/>
                  </a:solidFill>
                  <a:cs typeface="Arial" charset="0"/>
                </a:rPr>
                <a:t>Protein</a:t>
              </a:r>
              <a:endParaRPr lang="en-US" sz="2700" b="1" dirty="0">
                <a:solidFill>
                  <a:srgbClr val="FF0000"/>
                </a:solidFill>
                <a:cs typeface="Arial" charset="0"/>
              </a:endParaRPr>
            </a:p>
          </p:txBody>
        </p:sp>
        <p:pic>
          <p:nvPicPr>
            <p:cNvPr id="15372" name="Picture 31" descr="mrna.png"/>
            <p:cNvPicPr>
              <a:picLocks noChangeAspect="1"/>
            </p:cNvPicPr>
            <p:nvPr/>
          </p:nvPicPr>
          <p:blipFill>
            <a:blip r:embed="rId6" cstate="print"/>
            <a:srcRect l="10307" t="16249" r="43816" b="18855"/>
            <a:stretch>
              <a:fillRect/>
            </a:stretch>
          </p:blipFill>
          <p:spPr bwMode="auto">
            <a:xfrm>
              <a:off x="4038600" y="2514600"/>
              <a:ext cx="708025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ight Arrow 12"/>
            <p:cNvSpPr/>
            <p:nvPr/>
          </p:nvSpPr>
          <p:spPr>
            <a:xfrm rot="19405083">
              <a:off x="2290763" y="4565650"/>
              <a:ext cx="1582737" cy="457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Right Arrow 13"/>
            <p:cNvSpPr/>
            <p:nvPr/>
          </p:nvSpPr>
          <p:spPr>
            <a:xfrm rot="2336809">
              <a:off x="4997450" y="4637088"/>
              <a:ext cx="1582738" cy="457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Rectangle 35"/>
            <p:cNvSpPr>
              <a:spLocks noChangeArrowheads="1"/>
            </p:cNvSpPr>
            <p:nvPr/>
          </p:nvSpPr>
          <p:spPr bwMode="auto">
            <a:xfrm>
              <a:off x="6400800" y="1981200"/>
              <a:ext cx="2209800" cy="828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700" b="1" dirty="0" err="1" smtClean="0">
                  <a:solidFill>
                    <a:schemeClr val="accent2"/>
                  </a:solidFill>
                </a:rPr>
                <a:t>Untranslated</a:t>
              </a:r>
              <a:r>
                <a:rPr lang="en-US" sz="1700" b="1" dirty="0" smtClean="0">
                  <a:solidFill>
                    <a:schemeClr val="accent2"/>
                  </a:solidFill>
                </a:rPr>
                <a:t> regions of mRNA</a:t>
              </a:r>
            </a:p>
          </p:txBody>
        </p:sp>
        <p:sp>
          <p:nvSpPr>
            <p:cNvPr id="19" name="Rectangle 35"/>
            <p:cNvSpPr>
              <a:spLocks noChangeArrowheads="1"/>
            </p:cNvSpPr>
            <p:nvPr/>
          </p:nvSpPr>
          <p:spPr bwMode="auto">
            <a:xfrm>
              <a:off x="1120705" y="2743200"/>
              <a:ext cx="1066800" cy="484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700" b="1" dirty="0" smtClean="0">
                  <a:solidFill>
                    <a:schemeClr val="accent2"/>
                  </a:solidFill>
                </a:rPr>
                <a:t> </a:t>
              </a:r>
              <a:r>
                <a:rPr lang="en-US" sz="1700" b="1" dirty="0" err="1" smtClean="0">
                  <a:solidFill>
                    <a:schemeClr val="accent2"/>
                  </a:solidFill>
                </a:rPr>
                <a:t>Introns</a:t>
              </a:r>
              <a:r>
                <a:rPr lang="en-US" sz="1700" b="1" dirty="0" smtClean="0">
                  <a:solidFill>
                    <a:schemeClr val="accent2"/>
                  </a:solidFill>
                </a:rPr>
                <a:t> </a:t>
              </a:r>
            </a:p>
          </p:txBody>
        </p:sp>
        <p:pic>
          <p:nvPicPr>
            <p:cNvPr id="20" name="Picture 30" descr="ch5_rna_big.jp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9956329">
              <a:off x="2161330" y="3602727"/>
              <a:ext cx="866808" cy="5186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32" descr="ribosome(1).gif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638800" y="3505200"/>
              <a:ext cx="9144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4" name="Straight Arrow Connector 23"/>
            <p:cNvCxnSpPr/>
            <p:nvPr/>
          </p:nvCxnSpPr>
          <p:spPr>
            <a:xfrm rot="10800000" flipV="1">
              <a:off x="6477000" y="2971800"/>
              <a:ext cx="609600" cy="5334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1654105" y="3200400"/>
              <a:ext cx="762000" cy="4572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" name="Picture 40" descr="Average_prokaryote_cell-_en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935794" y="1135348"/>
            <a:ext cx="674806" cy="549134"/>
          </a:xfrm>
          <a:prstGeom prst="rect">
            <a:avLst/>
          </a:prstGeom>
        </p:spPr>
      </p:pic>
      <p:pic>
        <p:nvPicPr>
          <p:cNvPr id="42" name="Picture 41" descr="04-05A-AnimalCell-L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520978" y="1125116"/>
            <a:ext cx="914400" cy="627484"/>
          </a:xfrm>
          <a:prstGeom prst="rect">
            <a:avLst/>
          </a:prstGeom>
        </p:spPr>
      </p:pic>
      <p:pic>
        <p:nvPicPr>
          <p:cNvPr id="43" name="Picture 42" descr="04-05A-AnimalCell-L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03237" y="1201316"/>
            <a:ext cx="914400" cy="627484"/>
          </a:xfrm>
          <a:prstGeom prst="rect">
            <a:avLst/>
          </a:prstGeom>
        </p:spPr>
      </p:pic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560696" y="245743"/>
            <a:ext cx="62973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chemeClr val="accent2"/>
                </a:solidFill>
                <a:latin typeface="+mn-lt"/>
              </a:rPr>
              <a:t>Two ways of Gene Expression Regulation</a:t>
            </a:r>
            <a:endParaRPr lang="en-US" sz="2400" b="1" dirty="0">
              <a:solidFill>
                <a:schemeClr val="accent2"/>
              </a:solidFill>
              <a:latin typeface="+mn-lt"/>
            </a:endParaRPr>
          </a:p>
        </p:txBody>
      </p:sp>
      <p:graphicFrame>
        <p:nvGraphicFramePr>
          <p:cNvPr id="624643" name="Object 3"/>
          <p:cNvGraphicFramePr>
            <a:graphicFrameLocks noChangeAspect="1"/>
          </p:cNvGraphicFramePr>
          <p:nvPr/>
        </p:nvGraphicFramePr>
        <p:xfrm>
          <a:off x="2819400" y="5334000"/>
          <a:ext cx="1087438" cy="911225"/>
        </p:xfrm>
        <a:graphic>
          <a:graphicData uri="http://schemas.openxmlformats.org/presentationml/2006/ole">
            <p:oleObj spid="_x0000_s690178" r:id="rId11" imgW="3188160" imgH="2675520" progId="">
              <p:embed/>
            </p:oleObj>
          </a:graphicData>
        </a:graphic>
      </p:graphicFrame>
      <p:graphicFrame>
        <p:nvGraphicFramePr>
          <p:cNvPr id="624644" name="Object 4"/>
          <p:cNvGraphicFramePr>
            <a:graphicFrameLocks noChangeAspect="1"/>
          </p:cNvGraphicFramePr>
          <p:nvPr/>
        </p:nvGraphicFramePr>
        <p:xfrm>
          <a:off x="5084762" y="5335588"/>
          <a:ext cx="1087438" cy="912812"/>
        </p:xfrm>
        <a:graphic>
          <a:graphicData uri="http://schemas.openxmlformats.org/presentationml/2006/ole">
            <p:oleObj spid="_x0000_s690179" r:id="rId12" imgW="3188160" imgH="267552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33400" y="762000"/>
            <a:ext cx="8077200" cy="5334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190500" dist="177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066800" y="990600"/>
            <a:ext cx="6629400" cy="487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3700" b="1" dirty="0" smtClean="0">
                <a:solidFill>
                  <a:schemeClr val="accent2"/>
                </a:solidFill>
                <a:latin typeface="+mn-lt"/>
              </a:rPr>
              <a:t>Conclusions</a:t>
            </a:r>
          </a:p>
          <a:p>
            <a:pPr marL="287338" indent="-287338" algn="just">
              <a:buFont typeface="Arial" pitchFamily="34" charset="0"/>
              <a:buChar char="•"/>
              <a:defRPr/>
            </a:pPr>
            <a:r>
              <a:rPr lang="en-US" sz="1700" dirty="0" smtClean="0">
                <a:solidFill>
                  <a:schemeClr val="accent2"/>
                </a:solidFill>
                <a:latin typeface="+mn-lt"/>
              </a:rPr>
              <a:t>Analysis of global properties of eukaryotic genomes reveals two distinct peaks in statistical distribution of </a:t>
            </a:r>
            <a:r>
              <a:rPr lang="en-US" sz="1700" dirty="0" err="1" smtClean="0">
                <a:solidFill>
                  <a:schemeClr val="accent2"/>
                </a:solidFill>
                <a:latin typeface="+mn-lt"/>
              </a:rPr>
              <a:t>exon</a:t>
            </a:r>
            <a:r>
              <a:rPr lang="en-US" sz="1700" dirty="0" smtClean="0">
                <a:solidFill>
                  <a:schemeClr val="accent2"/>
                </a:solidFill>
                <a:latin typeface="+mn-lt"/>
              </a:rPr>
              <a:t> sizes</a:t>
            </a:r>
          </a:p>
          <a:p>
            <a:pPr marL="287338" indent="-287338">
              <a:buFont typeface="Arial" pitchFamily="34" charset="0"/>
              <a:buChar char="•"/>
              <a:defRPr/>
            </a:pPr>
            <a:endParaRPr lang="en-US" sz="1700" dirty="0" smtClean="0">
              <a:solidFill>
                <a:schemeClr val="accent2"/>
              </a:solidFill>
              <a:latin typeface="+mn-lt"/>
            </a:endParaRPr>
          </a:p>
          <a:p>
            <a:pPr marL="287338" indent="-287338" algn="just">
              <a:buFont typeface="Arial" pitchFamily="34" charset="0"/>
              <a:buChar char="•"/>
              <a:defRPr/>
            </a:pPr>
            <a:r>
              <a:rPr lang="en-US" sz="1700" dirty="0" smtClean="0">
                <a:solidFill>
                  <a:schemeClr val="accent2"/>
                </a:solidFill>
                <a:latin typeface="+mn-lt"/>
              </a:rPr>
              <a:t>The observed peak could be fitted by a sum of two  lognormal distributions which may imply that they originated by two different </a:t>
            </a:r>
            <a:r>
              <a:rPr lang="en-US" sz="1700" dirty="0" err="1" smtClean="0">
                <a:solidFill>
                  <a:schemeClr val="accent2"/>
                </a:solidFill>
                <a:latin typeface="+mn-lt"/>
              </a:rPr>
              <a:t>exon</a:t>
            </a:r>
            <a:r>
              <a:rPr lang="en-US" sz="1700" dirty="0" smtClean="0">
                <a:solidFill>
                  <a:schemeClr val="accent2"/>
                </a:solidFill>
                <a:latin typeface="+mn-lt"/>
              </a:rPr>
              <a:t> splitting pathways described </a:t>
            </a:r>
            <a:r>
              <a:rPr lang="en-US" sz="1700" dirty="0" smtClean="0">
                <a:solidFill>
                  <a:schemeClr val="accent2"/>
                </a:solidFill>
                <a:latin typeface="+mn-lt"/>
              </a:rPr>
              <a:t>in the general frameworks of </a:t>
            </a:r>
            <a:r>
              <a:rPr lang="en-US" sz="1700" dirty="0" err="1" smtClean="0">
                <a:solidFill>
                  <a:schemeClr val="accent2"/>
                </a:solidFill>
                <a:latin typeface="+mn-lt"/>
              </a:rPr>
              <a:t>Kolmogoroff</a:t>
            </a:r>
            <a:r>
              <a:rPr lang="en-US" sz="1700" dirty="0" smtClean="0">
                <a:solidFill>
                  <a:schemeClr val="accent2"/>
                </a:solidFill>
                <a:latin typeface="+mn-lt"/>
              </a:rPr>
              <a:t> splitting process</a:t>
            </a:r>
          </a:p>
          <a:p>
            <a:pPr marL="287338" indent="-287338">
              <a:buFont typeface="Arial" pitchFamily="34" charset="0"/>
              <a:buChar char="•"/>
              <a:defRPr/>
            </a:pPr>
            <a:endParaRPr lang="en-US" sz="1700" dirty="0" smtClean="0">
              <a:solidFill>
                <a:schemeClr val="accent2"/>
              </a:solidFill>
              <a:latin typeface="+mn-lt"/>
            </a:endParaRPr>
          </a:p>
          <a:p>
            <a:pPr marL="287338" indent="-287338" algn="just">
              <a:buFont typeface="Arial" pitchFamily="34" charset="0"/>
              <a:buChar char="•"/>
              <a:defRPr/>
            </a:pPr>
            <a:r>
              <a:rPr lang="en-US" sz="1700" dirty="0" smtClean="0">
                <a:solidFill>
                  <a:schemeClr val="accent2"/>
                </a:solidFill>
                <a:latin typeface="+mn-lt"/>
              </a:rPr>
              <a:t>Two observed peaks of </a:t>
            </a:r>
            <a:r>
              <a:rPr lang="en-US" sz="1700" dirty="0" err="1" smtClean="0">
                <a:solidFill>
                  <a:schemeClr val="accent2"/>
                </a:solidFill>
                <a:latin typeface="+mn-lt"/>
              </a:rPr>
              <a:t>exons</a:t>
            </a:r>
            <a:r>
              <a:rPr lang="en-US" sz="1700" dirty="0" smtClean="0">
                <a:solidFill>
                  <a:schemeClr val="accent2"/>
                </a:solidFill>
                <a:latin typeface="+mn-lt"/>
              </a:rPr>
              <a:t> could be correlated with the phenomenon of alternative splicing and with </a:t>
            </a:r>
            <a:r>
              <a:rPr lang="en-US" sz="1700" dirty="0" err="1" smtClean="0">
                <a:solidFill>
                  <a:schemeClr val="accent2"/>
                </a:solidFill>
                <a:latin typeface="+mn-lt"/>
              </a:rPr>
              <a:t>exons</a:t>
            </a:r>
            <a:r>
              <a:rPr lang="en-US" sz="1700" dirty="0" smtClean="0">
                <a:solidFill>
                  <a:schemeClr val="accent2"/>
                </a:solidFill>
                <a:latin typeface="+mn-lt"/>
              </a:rPr>
              <a:t> contributing into </a:t>
            </a:r>
            <a:r>
              <a:rPr lang="en-US" sz="1700" dirty="0" err="1" smtClean="0">
                <a:solidFill>
                  <a:schemeClr val="accent2"/>
                </a:solidFill>
                <a:latin typeface="+mn-lt"/>
              </a:rPr>
              <a:t>untranslated</a:t>
            </a:r>
            <a:r>
              <a:rPr lang="en-US" sz="1700" dirty="0" smtClean="0">
                <a:solidFill>
                  <a:schemeClr val="accent2"/>
                </a:solidFill>
                <a:latin typeface="+mn-lt"/>
              </a:rPr>
              <a:t> regions of mRNA. This suggests that the observed separation of </a:t>
            </a:r>
            <a:r>
              <a:rPr lang="en-US" sz="1700" dirty="0" err="1" smtClean="0">
                <a:solidFill>
                  <a:schemeClr val="accent2"/>
                </a:solidFill>
                <a:latin typeface="+mn-lt"/>
              </a:rPr>
              <a:t>exons</a:t>
            </a:r>
            <a:r>
              <a:rPr lang="en-US" sz="1700" dirty="0" smtClean="0">
                <a:solidFill>
                  <a:schemeClr val="accent2"/>
                </a:solidFill>
                <a:latin typeface="+mn-lt"/>
              </a:rPr>
              <a:t> in two different classes may be originated from two different ways of protein expression regulation.</a:t>
            </a:r>
            <a:endParaRPr lang="en-US" sz="1700" dirty="0">
              <a:solidFill>
                <a:schemeClr val="accent2"/>
              </a:solidFill>
              <a:latin typeface="+mn-lt"/>
            </a:endParaRPr>
          </a:p>
          <a:p>
            <a:pPr>
              <a:defRPr/>
            </a:pPr>
            <a:endParaRPr lang="en-US" sz="1700" b="1" dirty="0">
              <a:solidFill>
                <a:srgbClr val="000066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33400" y="762000"/>
            <a:ext cx="8077200" cy="5334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190500" dist="177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524000" y="1328187"/>
            <a:ext cx="5562600" cy="2562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3700" b="1" dirty="0" smtClean="0">
                <a:solidFill>
                  <a:schemeClr val="accent2"/>
                </a:solidFill>
                <a:latin typeface="+mn-lt"/>
              </a:rPr>
              <a:t>Acknowledgments</a:t>
            </a:r>
          </a:p>
          <a:p>
            <a:pPr>
              <a:lnSpc>
                <a:spcPct val="150000"/>
              </a:lnSpc>
              <a:defRPr/>
            </a:pPr>
            <a:endParaRPr lang="en-US" sz="1000" dirty="0" smtClean="0">
              <a:solidFill>
                <a:schemeClr val="accent2"/>
              </a:solidFill>
              <a:latin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en-US" sz="3000" dirty="0" smtClean="0">
                <a:solidFill>
                  <a:schemeClr val="accent2"/>
                </a:solidFill>
                <a:latin typeface="+mn-lt"/>
              </a:rPr>
              <a:t>Michael </a:t>
            </a:r>
            <a:r>
              <a:rPr lang="en-US" sz="3000" dirty="0" err="1" smtClean="0">
                <a:solidFill>
                  <a:schemeClr val="accent2"/>
                </a:solidFill>
                <a:latin typeface="+mn-lt"/>
              </a:rPr>
              <a:t>Gribskov</a:t>
            </a:r>
            <a:endParaRPr lang="en-US" sz="3000" dirty="0" smtClean="0">
              <a:solidFill>
                <a:schemeClr val="accent2"/>
              </a:solidFill>
              <a:latin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en-US" sz="3000" dirty="0" smtClean="0">
                <a:solidFill>
                  <a:schemeClr val="accent2"/>
                </a:solidFill>
                <a:latin typeface="+mn-lt"/>
              </a:rPr>
              <a:t>Alexander </a:t>
            </a:r>
            <a:r>
              <a:rPr lang="en-US" sz="3000" dirty="0" err="1" smtClean="0">
                <a:solidFill>
                  <a:schemeClr val="accent2"/>
                </a:solidFill>
                <a:latin typeface="+mn-lt"/>
              </a:rPr>
              <a:t>Berezhkovskii</a:t>
            </a:r>
            <a:endParaRPr lang="en-US" sz="3000" dirty="0" smtClean="0">
              <a:solidFill>
                <a:schemeClr val="accent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33400" y="5486400"/>
            <a:ext cx="8077200" cy="9906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190500" dist="177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11949" y="228600"/>
            <a:ext cx="74366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 smtClean="0">
                <a:solidFill>
                  <a:schemeClr val="accent2"/>
                </a:solidFill>
              </a:rPr>
              <a:t>Analyzing Genetic Information </a:t>
            </a:r>
          </a:p>
          <a:p>
            <a:r>
              <a:rPr lang="en-US" sz="2700" b="1" dirty="0" smtClean="0">
                <a:solidFill>
                  <a:schemeClr val="accent2"/>
                </a:solidFill>
              </a:rPr>
              <a:t>                                        in Post-Genomic Era</a:t>
            </a:r>
            <a:endParaRPr lang="en-US" sz="2700" b="1" dirty="0">
              <a:solidFill>
                <a:schemeClr val="accent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25995" y="5586680"/>
            <a:ext cx="7127405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00" b="1" dirty="0" smtClean="0">
                <a:solidFill>
                  <a:schemeClr val="accent2"/>
                </a:solidFill>
              </a:rPr>
              <a:t>Back to Global Approach ?</a:t>
            </a:r>
            <a:endParaRPr lang="en-US" sz="3700" b="1" dirty="0">
              <a:solidFill>
                <a:schemeClr val="accent2"/>
              </a:solidFill>
            </a:endParaRPr>
          </a:p>
        </p:txBody>
      </p:sp>
      <p:pic>
        <p:nvPicPr>
          <p:cNvPr id="13" name="Picture 12" descr="genbankgrowth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1066800"/>
            <a:ext cx="4114800" cy="4168943"/>
          </a:xfrm>
          <a:prstGeom prst="rect">
            <a:avLst/>
          </a:prstGeom>
        </p:spPr>
      </p:pic>
      <p:pic>
        <p:nvPicPr>
          <p:cNvPr id="14" name="Picture 13" descr="ensembl-uswes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86400" y="2018297"/>
            <a:ext cx="1619250" cy="381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5257800" y="2704097"/>
            <a:ext cx="320040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dirty="0" smtClean="0">
                <a:solidFill>
                  <a:schemeClr val="accent2"/>
                </a:solidFill>
              </a:rPr>
              <a:t>More than 60 animal genomes with complete annotations</a:t>
            </a:r>
            <a:endParaRPr lang="en-US" sz="21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77235" y="457200"/>
            <a:ext cx="687880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i="1" dirty="0" smtClean="0">
                <a:solidFill>
                  <a:schemeClr val="accent2"/>
                </a:solidFill>
              </a:rPr>
              <a:t>Prokaryote            </a:t>
            </a:r>
            <a:r>
              <a:rPr lang="en-US" sz="2700" b="1" dirty="0" smtClean="0">
                <a:solidFill>
                  <a:schemeClr val="accent2"/>
                </a:solidFill>
              </a:rPr>
              <a:t>and              </a:t>
            </a:r>
            <a:r>
              <a:rPr lang="en-US" sz="2700" b="1" i="1" dirty="0" smtClean="0">
                <a:solidFill>
                  <a:schemeClr val="accent2"/>
                </a:solidFill>
              </a:rPr>
              <a:t>Eukaryote</a:t>
            </a:r>
            <a:endParaRPr lang="en-US" sz="2700" b="1" i="1" dirty="0">
              <a:solidFill>
                <a:schemeClr val="accent2"/>
              </a:solidFill>
            </a:endParaRPr>
          </a:p>
        </p:txBody>
      </p:sp>
      <p:pic>
        <p:nvPicPr>
          <p:cNvPr id="3" name="Picture 2" descr="Average_prokaryote_cell-_e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2286000"/>
            <a:ext cx="3124200" cy="2542366"/>
          </a:xfrm>
          <a:prstGeom prst="rect">
            <a:avLst/>
          </a:prstGeom>
        </p:spPr>
      </p:pic>
      <p:pic>
        <p:nvPicPr>
          <p:cNvPr id="7" name="Picture 6" descr="04-05A-AnimalCell-L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91000" y="2349923"/>
            <a:ext cx="4722132" cy="324044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43000" y="1143000"/>
            <a:ext cx="2438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pro + </a:t>
            </a:r>
            <a:r>
              <a:rPr lang="en-US" dirty="0" err="1" smtClean="0">
                <a:solidFill>
                  <a:schemeClr val="accent2"/>
                </a:solidFill>
              </a:rPr>
              <a:t>karyon</a:t>
            </a:r>
            <a:endParaRPr lang="en-US" dirty="0" smtClean="0">
              <a:solidFill>
                <a:schemeClr val="accent2"/>
              </a:solidFill>
            </a:endParaRPr>
          </a:p>
          <a:p>
            <a:endParaRPr lang="en-US" sz="800" i="1" dirty="0" smtClean="0">
              <a:solidFill>
                <a:schemeClr val="accent2"/>
              </a:solidFill>
            </a:endParaRPr>
          </a:p>
          <a:p>
            <a:r>
              <a:rPr lang="en-US" i="1" dirty="0" smtClean="0">
                <a:solidFill>
                  <a:schemeClr val="accent2"/>
                </a:solidFill>
              </a:rPr>
              <a:t>before + </a:t>
            </a:r>
            <a:r>
              <a:rPr lang="en-US" i="1" dirty="0" err="1" smtClean="0">
                <a:solidFill>
                  <a:schemeClr val="accent2"/>
                </a:solidFill>
              </a:rPr>
              <a:t>nucleos</a:t>
            </a:r>
            <a:endParaRPr lang="en-US" i="1" dirty="0">
              <a:solidFill>
                <a:schemeClr val="accent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43600" y="1066800"/>
            <a:ext cx="1752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chemeClr val="accent2"/>
                </a:solidFill>
              </a:rPr>
              <a:t>eu</a:t>
            </a:r>
            <a:r>
              <a:rPr lang="en-US" dirty="0" smtClean="0">
                <a:solidFill>
                  <a:schemeClr val="accent2"/>
                </a:solidFill>
              </a:rPr>
              <a:t> + </a:t>
            </a:r>
            <a:r>
              <a:rPr lang="en-US" dirty="0" err="1" smtClean="0">
                <a:solidFill>
                  <a:schemeClr val="accent2"/>
                </a:solidFill>
              </a:rPr>
              <a:t>karyon</a:t>
            </a:r>
            <a:endParaRPr lang="en-US" dirty="0" smtClean="0">
              <a:solidFill>
                <a:schemeClr val="accent2"/>
              </a:solidFill>
            </a:endParaRPr>
          </a:p>
          <a:p>
            <a:endParaRPr lang="en-US" sz="800" i="1" dirty="0" smtClean="0">
              <a:solidFill>
                <a:schemeClr val="accent2"/>
              </a:solidFill>
            </a:endParaRPr>
          </a:p>
          <a:p>
            <a:r>
              <a:rPr lang="en-US" i="1" dirty="0" smtClean="0">
                <a:solidFill>
                  <a:schemeClr val="accent2"/>
                </a:solidFill>
              </a:rPr>
              <a:t>good + </a:t>
            </a:r>
            <a:r>
              <a:rPr lang="en-US" i="1" dirty="0" err="1" smtClean="0">
                <a:solidFill>
                  <a:schemeClr val="accent2"/>
                </a:solidFill>
              </a:rPr>
              <a:t>nucleos</a:t>
            </a:r>
            <a:endParaRPr lang="en-US" i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" descr="MP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5029200"/>
            <a:ext cx="25447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2" descr="ribosome(1)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75337" y="2847975"/>
            <a:ext cx="16002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30" descr="ch5_rna_big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8464445">
            <a:off x="1869997" y="3075034"/>
            <a:ext cx="1589087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29" descr="DNA_double_helix_horizontal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217918">
            <a:off x="670719" y="4656931"/>
            <a:ext cx="1479550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304800" y="457200"/>
            <a:ext cx="328327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000" b="1" dirty="0" smtClean="0">
                <a:solidFill>
                  <a:schemeClr val="accent2"/>
                </a:solidFill>
                <a:latin typeface="+mn-lt"/>
              </a:rPr>
              <a:t>Gene </a:t>
            </a:r>
            <a:r>
              <a:rPr lang="en-US" sz="3000" b="1" dirty="0">
                <a:solidFill>
                  <a:schemeClr val="accent2"/>
                </a:solidFill>
                <a:latin typeface="+mn-lt"/>
              </a:rPr>
              <a:t>expression</a:t>
            </a:r>
            <a:endParaRPr lang="en-US" sz="20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914400" y="4038600"/>
            <a:ext cx="934871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700" b="1" dirty="0">
                <a:solidFill>
                  <a:schemeClr val="accent2"/>
                </a:solidFill>
                <a:cs typeface="Arial" charset="0"/>
              </a:rPr>
              <a:t>DNA</a:t>
            </a:r>
            <a:endParaRPr lang="en-US" sz="2700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5368" name="Rectangle 16"/>
          <p:cNvSpPr>
            <a:spLocks noChangeArrowheads="1"/>
          </p:cNvSpPr>
          <p:nvPr/>
        </p:nvSpPr>
        <p:spPr bwMode="auto">
          <a:xfrm>
            <a:off x="1290559" y="2071734"/>
            <a:ext cx="1905000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700" dirty="0">
                <a:solidFill>
                  <a:srgbClr val="333399"/>
                </a:solidFill>
                <a:cs typeface="Arial" charset="0"/>
              </a:rPr>
              <a:t>Transcription</a:t>
            </a:r>
          </a:p>
          <a:p>
            <a:r>
              <a:rPr lang="en-US" sz="1700" dirty="0">
                <a:solidFill>
                  <a:srgbClr val="333399"/>
                </a:solidFill>
                <a:cs typeface="Arial" charset="0"/>
              </a:rPr>
              <a:t>with RNA polymerase</a:t>
            </a:r>
          </a:p>
          <a:p>
            <a:endParaRPr lang="en-US" sz="1700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5369" name="Rectangle 17"/>
          <p:cNvSpPr>
            <a:spLocks noChangeArrowheads="1"/>
          </p:cNvSpPr>
          <p:nvPr/>
        </p:nvSpPr>
        <p:spPr bwMode="auto">
          <a:xfrm>
            <a:off x="3733800" y="1524000"/>
            <a:ext cx="1242648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700" b="1" dirty="0">
                <a:solidFill>
                  <a:schemeClr val="accent2"/>
                </a:solidFill>
                <a:cs typeface="Arial" charset="0"/>
              </a:rPr>
              <a:t>mRNA</a:t>
            </a:r>
            <a:endParaRPr lang="en-US" sz="2700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5370" name="Rectangle 18"/>
          <p:cNvSpPr>
            <a:spLocks noChangeArrowheads="1"/>
          </p:cNvSpPr>
          <p:nvPr/>
        </p:nvSpPr>
        <p:spPr bwMode="auto">
          <a:xfrm>
            <a:off x="5867400" y="2009775"/>
            <a:ext cx="1531937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700" dirty="0">
                <a:solidFill>
                  <a:srgbClr val="333399"/>
                </a:solidFill>
                <a:cs typeface="Arial" charset="0"/>
              </a:rPr>
              <a:t>Translation</a:t>
            </a:r>
          </a:p>
          <a:p>
            <a:r>
              <a:rPr lang="en-US" sz="1700" dirty="0">
                <a:solidFill>
                  <a:srgbClr val="333399"/>
                </a:solidFill>
                <a:cs typeface="Arial" charset="0"/>
              </a:rPr>
              <a:t>with ribosome</a:t>
            </a:r>
            <a:endParaRPr lang="en-US" sz="1700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5371" name="Rectangle 19"/>
          <p:cNvSpPr>
            <a:spLocks noChangeArrowheads="1"/>
          </p:cNvSpPr>
          <p:nvPr/>
        </p:nvSpPr>
        <p:spPr bwMode="auto">
          <a:xfrm>
            <a:off x="6629400" y="4419600"/>
            <a:ext cx="13773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700" b="1" dirty="0">
                <a:solidFill>
                  <a:schemeClr val="accent2"/>
                </a:solidFill>
                <a:cs typeface="Arial" charset="0"/>
              </a:rPr>
              <a:t>Protein</a:t>
            </a:r>
            <a:endParaRPr lang="en-US" sz="2700" b="1" dirty="0">
              <a:solidFill>
                <a:srgbClr val="FF0000"/>
              </a:solidFill>
              <a:cs typeface="Arial" charset="0"/>
            </a:endParaRPr>
          </a:p>
        </p:txBody>
      </p:sp>
      <p:pic>
        <p:nvPicPr>
          <p:cNvPr id="15372" name="Picture 31" descr="mrna.png"/>
          <p:cNvPicPr>
            <a:picLocks noChangeAspect="1"/>
          </p:cNvPicPr>
          <p:nvPr/>
        </p:nvPicPr>
        <p:blipFill>
          <a:blip r:embed="rId7" cstate="print"/>
          <a:srcRect l="10307" t="16249" r="43816" b="18855"/>
          <a:stretch>
            <a:fillRect/>
          </a:stretch>
        </p:blipFill>
        <p:spPr bwMode="auto">
          <a:xfrm>
            <a:off x="4038600" y="2362200"/>
            <a:ext cx="7080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ight Arrow 12"/>
          <p:cNvSpPr/>
          <p:nvPr/>
        </p:nvSpPr>
        <p:spPr>
          <a:xfrm rot="19405083">
            <a:off x="2290763" y="4413250"/>
            <a:ext cx="1582737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2336809">
            <a:off x="4997450" y="4484688"/>
            <a:ext cx="1582738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5" name="Picture 14" descr="Average_prokaryote_cell-_en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34000" y="381000"/>
            <a:ext cx="1157786" cy="942166"/>
          </a:xfrm>
          <a:prstGeom prst="rect">
            <a:avLst/>
          </a:prstGeom>
        </p:spPr>
      </p:pic>
      <p:pic>
        <p:nvPicPr>
          <p:cNvPr id="16" name="Picture 15" descr="04-05A-AnimalCell-L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10400" y="381000"/>
            <a:ext cx="1776678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2" descr="prmpg071_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3318347"/>
            <a:ext cx="990600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30" descr="ch5_rna_big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956329">
            <a:off x="2682875" y="1820742"/>
            <a:ext cx="1589088" cy="95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29" descr="DNA_double_helix_horizontal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217918">
            <a:off x="518319" y="4089078"/>
            <a:ext cx="1479550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Text Box 5"/>
          <p:cNvSpPr txBox="1">
            <a:spLocks noChangeArrowheads="1"/>
          </p:cNvSpPr>
          <p:nvPr/>
        </p:nvSpPr>
        <p:spPr bwMode="auto">
          <a:xfrm>
            <a:off x="838200" y="3165947"/>
            <a:ext cx="934871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700" b="1" dirty="0">
                <a:solidFill>
                  <a:schemeClr val="accent2"/>
                </a:solidFill>
                <a:cs typeface="Arial" charset="0"/>
              </a:rPr>
              <a:t>DNA</a:t>
            </a:r>
            <a:endParaRPr lang="en-US" sz="2700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6391" name="Rectangle 16"/>
          <p:cNvSpPr>
            <a:spLocks noChangeArrowheads="1"/>
          </p:cNvSpPr>
          <p:nvPr/>
        </p:nvSpPr>
        <p:spPr bwMode="auto">
          <a:xfrm>
            <a:off x="762000" y="1870547"/>
            <a:ext cx="1905000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700" dirty="0">
                <a:solidFill>
                  <a:srgbClr val="333399"/>
                </a:solidFill>
                <a:cs typeface="Arial" charset="0"/>
              </a:rPr>
              <a:t>Transcription</a:t>
            </a:r>
          </a:p>
          <a:p>
            <a:r>
              <a:rPr lang="en-US" sz="1700" dirty="0">
                <a:solidFill>
                  <a:srgbClr val="333399"/>
                </a:solidFill>
                <a:cs typeface="Arial" charset="0"/>
              </a:rPr>
              <a:t>with RNA polymerase</a:t>
            </a:r>
          </a:p>
          <a:p>
            <a:endParaRPr lang="en-US" sz="1700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6392" name="Rectangle 17"/>
          <p:cNvSpPr>
            <a:spLocks noChangeArrowheads="1"/>
          </p:cNvSpPr>
          <p:nvPr/>
        </p:nvSpPr>
        <p:spPr bwMode="auto">
          <a:xfrm>
            <a:off x="5638800" y="2006769"/>
            <a:ext cx="1242648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700" b="1" dirty="0">
                <a:solidFill>
                  <a:schemeClr val="accent2"/>
                </a:solidFill>
                <a:cs typeface="Arial" charset="0"/>
              </a:rPr>
              <a:t>mRNA</a:t>
            </a:r>
            <a:endParaRPr lang="en-US" sz="2700" b="1" dirty="0">
              <a:solidFill>
                <a:srgbClr val="FF0000"/>
              </a:solidFill>
              <a:cs typeface="Arial" charset="0"/>
            </a:endParaRPr>
          </a:p>
        </p:txBody>
      </p:sp>
      <p:pic>
        <p:nvPicPr>
          <p:cNvPr id="16393" name="Picture 31" descr="mrna.png"/>
          <p:cNvPicPr>
            <a:picLocks noChangeAspect="1"/>
          </p:cNvPicPr>
          <p:nvPr/>
        </p:nvPicPr>
        <p:blipFill>
          <a:blip r:embed="rId6" cstate="print"/>
          <a:srcRect l="10307" t="16249" r="43816" b="18855"/>
          <a:stretch>
            <a:fillRect/>
          </a:stretch>
        </p:blipFill>
        <p:spPr bwMode="auto">
          <a:xfrm>
            <a:off x="6858000" y="2480147"/>
            <a:ext cx="7080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5" name="Text Box 13"/>
          <p:cNvSpPr txBox="1">
            <a:spLocks noChangeArrowheads="1"/>
          </p:cNvSpPr>
          <p:nvPr/>
        </p:nvSpPr>
        <p:spPr bwMode="auto">
          <a:xfrm>
            <a:off x="5334000" y="4937125"/>
            <a:ext cx="1033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Arial Black" pitchFamily="34" charset="0"/>
              </a:rPr>
              <a:t>Exons</a:t>
            </a:r>
            <a:endParaRPr lang="en-US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6396" name="Text Box 14"/>
          <p:cNvSpPr txBox="1">
            <a:spLocks noChangeArrowheads="1"/>
          </p:cNvSpPr>
          <p:nvPr/>
        </p:nvSpPr>
        <p:spPr bwMode="auto">
          <a:xfrm>
            <a:off x="6751638" y="5927725"/>
            <a:ext cx="1173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  <a:latin typeface="Arial Black" pitchFamily="34" charset="0"/>
              </a:rPr>
              <a:t>Introns</a:t>
            </a:r>
          </a:p>
        </p:txBody>
      </p:sp>
      <p:sp>
        <p:nvSpPr>
          <p:cNvPr id="16397" name="Rectangle 31"/>
          <p:cNvSpPr>
            <a:spLocks noChangeArrowheads="1"/>
          </p:cNvSpPr>
          <p:nvPr/>
        </p:nvSpPr>
        <p:spPr bwMode="auto">
          <a:xfrm>
            <a:off x="3124200" y="3165947"/>
            <a:ext cx="152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333399"/>
                </a:solidFill>
                <a:cs typeface="Arial" charset="0"/>
              </a:rPr>
              <a:t>Splicing</a:t>
            </a:r>
          </a:p>
        </p:txBody>
      </p:sp>
      <p:sp>
        <p:nvSpPr>
          <p:cNvPr id="34" name="Right Arrow 33"/>
          <p:cNvSpPr/>
          <p:nvPr/>
        </p:nvSpPr>
        <p:spPr>
          <a:xfrm rot="20598447">
            <a:off x="1860550" y="4221635"/>
            <a:ext cx="1584325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Right Arrow 34"/>
          <p:cNvSpPr/>
          <p:nvPr/>
        </p:nvSpPr>
        <p:spPr>
          <a:xfrm rot="20598447">
            <a:off x="5060950" y="3231035"/>
            <a:ext cx="1584325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5341960" y="5546725"/>
            <a:ext cx="2963840" cy="228600"/>
            <a:chOff x="5597856" y="4800600"/>
            <a:chExt cx="2963840" cy="228600"/>
          </a:xfrm>
        </p:grpSpPr>
        <p:sp>
          <p:nvSpPr>
            <p:cNvPr id="22" name="Rounded Rectangle 21"/>
            <p:cNvSpPr/>
            <p:nvPr/>
          </p:nvSpPr>
          <p:spPr>
            <a:xfrm>
              <a:off x="6310952" y="4800600"/>
              <a:ext cx="502920" cy="228600"/>
            </a:xfrm>
            <a:prstGeom prst="roundRect">
              <a:avLst/>
            </a:prstGeom>
            <a:solidFill>
              <a:srgbClr val="0000CC"/>
            </a:solidFill>
            <a:ln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5597856" y="4800600"/>
              <a:ext cx="685800" cy="228600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7162800" y="4800600"/>
              <a:ext cx="685800" cy="228600"/>
            </a:xfrm>
            <a:prstGeom prst="roundRect">
              <a:avLst/>
            </a:prstGeom>
            <a:solidFill>
              <a:srgbClr val="0000CC"/>
            </a:solidFill>
            <a:ln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6832976" y="4800600"/>
              <a:ext cx="320040" cy="228600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7875896" y="4800600"/>
              <a:ext cx="685800" cy="228600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304800" y="457200"/>
            <a:ext cx="431239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000" b="1" dirty="0" smtClean="0">
                <a:solidFill>
                  <a:schemeClr val="accent2"/>
                </a:solidFill>
                <a:latin typeface="+mn-lt"/>
              </a:rPr>
              <a:t>Splicing in Eukaryotes</a:t>
            </a:r>
            <a:endParaRPr lang="en-US" sz="2000" b="1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29" name="Picture 28" descr="04-05A-AnimalCell-L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10400" y="381000"/>
            <a:ext cx="1776678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77235" y="457200"/>
            <a:ext cx="684033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i="1" dirty="0" smtClean="0">
                <a:solidFill>
                  <a:schemeClr val="accent2"/>
                </a:solidFill>
              </a:rPr>
              <a:t>Prokaryote              </a:t>
            </a:r>
            <a:r>
              <a:rPr lang="en-US" sz="2700" i="1" dirty="0" err="1" smtClean="0">
                <a:solidFill>
                  <a:schemeClr val="accent2"/>
                </a:solidFill>
              </a:rPr>
              <a:t>vs</a:t>
            </a:r>
            <a:r>
              <a:rPr lang="en-US" sz="2700" b="1" dirty="0" smtClean="0">
                <a:solidFill>
                  <a:schemeClr val="accent2"/>
                </a:solidFill>
              </a:rPr>
              <a:t>   </a:t>
            </a:r>
            <a:r>
              <a:rPr lang="en-US" sz="2000" b="1" dirty="0" smtClean="0">
                <a:solidFill>
                  <a:schemeClr val="accent2"/>
                </a:solidFill>
              </a:rPr>
              <a:t> </a:t>
            </a:r>
            <a:r>
              <a:rPr lang="en-US" sz="2700" b="1" dirty="0" smtClean="0">
                <a:solidFill>
                  <a:schemeClr val="accent2"/>
                </a:solidFill>
              </a:rPr>
              <a:t>           </a:t>
            </a:r>
            <a:r>
              <a:rPr lang="en-US" sz="2700" b="1" i="1" dirty="0" smtClean="0">
                <a:solidFill>
                  <a:schemeClr val="accent2"/>
                </a:solidFill>
              </a:rPr>
              <a:t>Eukaryote</a:t>
            </a:r>
            <a:endParaRPr lang="en-US" sz="2700" b="1" i="1" dirty="0">
              <a:solidFill>
                <a:schemeClr val="accent2"/>
              </a:solidFill>
            </a:endParaRPr>
          </a:p>
        </p:txBody>
      </p:sp>
      <p:pic>
        <p:nvPicPr>
          <p:cNvPr id="3" name="Picture 2" descr="Average_prokaryote_cell-_e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990599"/>
            <a:ext cx="1143000" cy="930134"/>
          </a:xfrm>
          <a:prstGeom prst="rect">
            <a:avLst/>
          </a:prstGeom>
        </p:spPr>
      </p:pic>
      <p:pic>
        <p:nvPicPr>
          <p:cNvPr id="7" name="Picture 6" descr="04-05A-AnimalCell-L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9800" y="914400"/>
            <a:ext cx="1524000" cy="1045806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340056" y="2133600"/>
            <a:ext cx="8458200" cy="4419600"/>
            <a:chOff x="304800" y="2133600"/>
            <a:chExt cx="8458200" cy="4419600"/>
          </a:xfrm>
        </p:grpSpPr>
        <p:sp>
          <p:nvSpPr>
            <p:cNvPr id="22" name="Rounded Rectangle 21"/>
            <p:cNvSpPr/>
            <p:nvPr/>
          </p:nvSpPr>
          <p:spPr>
            <a:xfrm>
              <a:off x="304800" y="2133600"/>
              <a:ext cx="8458200" cy="441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>
              <a:outerShdw blurRad="1905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99448" y="2438400"/>
              <a:ext cx="3352800" cy="9694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900" b="1" dirty="0" smtClean="0">
                  <a:solidFill>
                    <a:schemeClr val="accent2"/>
                  </a:solidFill>
                </a:rPr>
                <a:t>Most of DNA code is used to produce some cellular product</a:t>
              </a:r>
              <a:endParaRPr lang="en-US" sz="1900" b="1" i="1" dirty="0">
                <a:solidFill>
                  <a:schemeClr val="accent2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029200" y="2438400"/>
              <a:ext cx="28956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900" b="1" dirty="0" smtClean="0">
                  <a:solidFill>
                    <a:schemeClr val="accent2"/>
                  </a:solidFill>
                </a:rPr>
                <a:t>Substantial fraction  “silent”  DNA regions</a:t>
              </a:r>
            </a:p>
          </p:txBody>
        </p:sp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>
              <a:off x="5105400" y="3810000"/>
              <a:ext cx="103346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 err="1">
                  <a:solidFill>
                    <a:srgbClr val="FF0000"/>
                  </a:solidFill>
                  <a:latin typeface="Arial Black" pitchFamily="34" charset="0"/>
                </a:rPr>
                <a:t>Exons</a:t>
              </a:r>
              <a:endParaRPr lang="en-US" sz="2000" dirty="0">
                <a:solidFill>
                  <a:srgbClr val="FF0000"/>
                </a:solidFill>
                <a:latin typeface="Arial Black" pitchFamily="34" charset="0"/>
              </a:endParaRPr>
            </a:p>
          </p:txBody>
        </p:sp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>
              <a:off x="7208838" y="3810000"/>
              <a:ext cx="1173162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 err="1">
                  <a:solidFill>
                    <a:srgbClr val="0000FF"/>
                  </a:solidFill>
                  <a:latin typeface="Arial Black" pitchFamily="34" charset="0"/>
                </a:rPr>
                <a:t>Introns</a:t>
              </a:r>
              <a:endParaRPr lang="en-US" sz="2000" dirty="0">
                <a:solidFill>
                  <a:srgbClr val="0000FF"/>
                </a:solidFill>
                <a:latin typeface="Arial Black" pitchFamily="34" charset="0"/>
              </a:endParaRPr>
            </a:p>
          </p:txBody>
        </p:sp>
        <p:grpSp>
          <p:nvGrpSpPr>
            <p:cNvPr id="2" name="Group 11"/>
            <p:cNvGrpSpPr/>
            <p:nvPr/>
          </p:nvGrpSpPr>
          <p:grpSpPr>
            <a:xfrm>
              <a:off x="5189560" y="3429000"/>
              <a:ext cx="2963840" cy="228600"/>
              <a:chOff x="5597856" y="4800600"/>
              <a:chExt cx="2963840" cy="228600"/>
            </a:xfrm>
          </p:grpSpPr>
          <p:sp>
            <p:nvSpPr>
              <p:cNvPr id="13" name="Rounded Rectangle 12"/>
              <p:cNvSpPr/>
              <p:nvPr/>
            </p:nvSpPr>
            <p:spPr>
              <a:xfrm>
                <a:off x="6310952" y="4800600"/>
                <a:ext cx="502920" cy="228600"/>
              </a:xfrm>
              <a:prstGeom prst="roundRect">
                <a:avLst/>
              </a:prstGeom>
              <a:solidFill>
                <a:srgbClr val="0000CC"/>
              </a:solidFill>
              <a:ln>
                <a:solidFill>
                  <a:srgbClr val="00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5597856" y="4800600"/>
                <a:ext cx="685800" cy="228600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7162800" y="4800600"/>
                <a:ext cx="685800" cy="228600"/>
              </a:xfrm>
              <a:prstGeom prst="roundRect">
                <a:avLst/>
              </a:prstGeom>
              <a:solidFill>
                <a:srgbClr val="0000CC"/>
              </a:solidFill>
              <a:ln>
                <a:solidFill>
                  <a:srgbClr val="00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6832976" y="4800600"/>
                <a:ext cx="320040" cy="228600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7875896" y="4800600"/>
                <a:ext cx="685800" cy="228600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Rectangle 17"/>
            <p:cNvSpPr/>
            <p:nvPr/>
          </p:nvSpPr>
          <p:spPr>
            <a:xfrm>
              <a:off x="699448" y="4572000"/>
              <a:ext cx="38862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900" b="1" dirty="0" smtClean="0">
                  <a:solidFill>
                    <a:schemeClr val="accent2"/>
                  </a:solidFill>
                </a:rPr>
                <a:t>Short genomes</a:t>
              </a:r>
              <a:r>
                <a:rPr lang="en-US" sz="1900" dirty="0" smtClean="0">
                  <a:solidFill>
                    <a:schemeClr val="accent2"/>
                  </a:solidFill>
                </a:rPr>
                <a:t>: ~ 1 000</a:t>
              </a:r>
            </a:p>
            <a:p>
              <a:r>
                <a:rPr lang="en-US" sz="1900" dirty="0" smtClean="0">
                  <a:solidFill>
                    <a:schemeClr val="accent2"/>
                  </a:solidFill>
                </a:rPr>
                <a:t>                                </a:t>
              </a:r>
              <a:r>
                <a:rPr lang="en-US" sz="1900" dirty="0" err="1" smtClean="0">
                  <a:solidFill>
                    <a:schemeClr val="accent2"/>
                  </a:solidFill>
                </a:rPr>
                <a:t>exons</a:t>
              </a:r>
              <a:endParaRPr lang="en-US" sz="1900" i="1" dirty="0">
                <a:solidFill>
                  <a:schemeClr val="accent2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029200" y="4572000"/>
              <a:ext cx="36576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900" b="1" dirty="0" smtClean="0">
                  <a:solidFill>
                    <a:schemeClr val="accent2"/>
                  </a:solidFill>
                </a:rPr>
                <a:t>Long genomes</a:t>
              </a:r>
              <a:r>
                <a:rPr lang="en-US" sz="1900" dirty="0" smtClean="0">
                  <a:solidFill>
                    <a:schemeClr val="accent2"/>
                  </a:solidFill>
                </a:rPr>
                <a:t>: ~ 100 000</a:t>
              </a:r>
              <a:br>
                <a:rPr lang="en-US" sz="1900" dirty="0" smtClean="0">
                  <a:solidFill>
                    <a:schemeClr val="accent2"/>
                  </a:solidFill>
                </a:rPr>
              </a:br>
              <a:r>
                <a:rPr lang="en-US" sz="1900" dirty="0" smtClean="0">
                  <a:solidFill>
                    <a:schemeClr val="accent2"/>
                  </a:solidFill>
                </a:rPr>
                <a:t>                                </a:t>
              </a:r>
              <a:r>
                <a:rPr lang="en-US" sz="1900" dirty="0" err="1" smtClean="0">
                  <a:solidFill>
                    <a:schemeClr val="accent2"/>
                  </a:solidFill>
                </a:rPr>
                <a:t>exons</a:t>
              </a:r>
              <a:endParaRPr lang="en-US" sz="1900" i="1" dirty="0">
                <a:solidFill>
                  <a:schemeClr val="accent2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85800" y="5513457"/>
              <a:ext cx="39624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900" b="1" dirty="0" smtClean="0">
                  <a:solidFill>
                    <a:schemeClr val="accent2"/>
                  </a:solidFill>
                </a:rPr>
                <a:t>Long </a:t>
              </a:r>
              <a:r>
                <a:rPr lang="en-US" sz="1900" b="1" dirty="0" err="1" smtClean="0">
                  <a:solidFill>
                    <a:schemeClr val="accent2"/>
                  </a:solidFill>
                </a:rPr>
                <a:t>exons</a:t>
              </a:r>
              <a:r>
                <a:rPr lang="en-US" sz="1900" dirty="0" smtClean="0">
                  <a:solidFill>
                    <a:schemeClr val="accent2"/>
                  </a:solidFill>
                </a:rPr>
                <a:t>:     ~ 1 000 </a:t>
              </a:r>
            </a:p>
            <a:p>
              <a:r>
                <a:rPr lang="en-US" sz="1900" dirty="0" smtClean="0">
                  <a:solidFill>
                    <a:schemeClr val="accent2"/>
                  </a:solidFill>
                </a:rPr>
                <a:t>                                base pairs</a:t>
              </a:r>
              <a:endParaRPr lang="en-US" sz="1900" i="1" dirty="0">
                <a:solidFill>
                  <a:schemeClr val="accent2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037160" y="5486400"/>
              <a:ext cx="36576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900" b="1" dirty="0" smtClean="0">
                  <a:solidFill>
                    <a:schemeClr val="accent2"/>
                  </a:solidFill>
                </a:rPr>
                <a:t>Short </a:t>
              </a:r>
              <a:r>
                <a:rPr lang="en-US" sz="1900" b="1" dirty="0" err="1" smtClean="0">
                  <a:solidFill>
                    <a:schemeClr val="accent2"/>
                  </a:solidFill>
                </a:rPr>
                <a:t>exons</a:t>
              </a:r>
              <a:r>
                <a:rPr lang="en-US" sz="1900" dirty="0" smtClean="0">
                  <a:solidFill>
                    <a:schemeClr val="accent2"/>
                  </a:solidFill>
                </a:rPr>
                <a:t>:      ~ 100 </a:t>
              </a:r>
            </a:p>
            <a:p>
              <a:r>
                <a:rPr lang="en-US" sz="1900" dirty="0" smtClean="0">
                  <a:solidFill>
                    <a:schemeClr val="accent2"/>
                  </a:solidFill>
                </a:rPr>
                <a:t>                                base pairs</a:t>
              </a:r>
              <a:endParaRPr lang="en-US" sz="1900" i="1" dirty="0">
                <a:solidFill>
                  <a:schemeClr val="accent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9053</TotalTime>
  <Words>1027</Words>
  <Application>Microsoft Office PowerPoint</Application>
  <PresentationFormat>On-screen Show (4:3)</PresentationFormat>
  <Paragraphs>311</Paragraphs>
  <Slides>44</Slides>
  <Notes>44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Default Design</vt:lpstr>
      <vt:lpstr>Graph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</vt:vector>
  </TitlesOfParts>
  <Company>UMCP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ryabov</dc:creator>
  <cp:lastModifiedBy>yasya</cp:lastModifiedBy>
  <cp:revision>1058</cp:revision>
  <dcterms:created xsi:type="dcterms:W3CDTF">2004-01-27T18:24:16Z</dcterms:created>
  <dcterms:modified xsi:type="dcterms:W3CDTF">2010-11-23T17:54:08Z</dcterms:modified>
</cp:coreProperties>
</file>